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1" r:id="rId3"/>
    <p:sldId id="264" r:id="rId4"/>
    <p:sldId id="295" r:id="rId5"/>
    <p:sldId id="274" r:id="rId6"/>
    <p:sldId id="294" r:id="rId7"/>
    <p:sldId id="276" r:id="rId8"/>
    <p:sldId id="287" r:id="rId9"/>
    <p:sldId id="288" r:id="rId10"/>
    <p:sldId id="289" r:id="rId11"/>
    <p:sldId id="290" r:id="rId12"/>
    <p:sldId id="296" r:id="rId13"/>
    <p:sldId id="282" r:id="rId14"/>
    <p:sldId id="293" r:id="rId15"/>
    <p:sldId id="283" r:id="rId16"/>
    <p:sldId id="284" r:id="rId17"/>
    <p:sldId id="280" r:id="rId18"/>
    <p:sldId id="292" r:id="rId19"/>
    <p:sldId id="285" r:id="rId20"/>
  </p:sldIdLst>
  <p:sldSz cx="9144000" cy="6858000" type="screen4x3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93" autoAdjust="0"/>
  </p:normalViewPr>
  <p:slideViewPr>
    <p:cSldViewPr>
      <p:cViewPr varScale="1">
        <p:scale>
          <a:sx n="106" d="100"/>
          <a:sy n="106" d="100"/>
        </p:scale>
        <p:origin x="11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473" cy="511731"/>
          </a:xfrm>
          <a:prstGeom prst="rect">
            <a:avLst/>
          </a:prstGeom>
        </p:spPr>
        <p:txBody>
          <a:bodyPr vert="horz" lIns="94403" tIns="47201" rIns="94403" bIns="47201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91" y="0"/>
            <a:ext cx="3076473" cy="511731"/>
          </a:xfrm>
          <a:prstGeom prst="rect">
            <a:avLst/>
          </a:prstGeom>
        </p:spPr>
        <p:txBody>
          <a:bodyPr vert="horz" lIns="94403" tIns="47201" rIns="94403" bIns="47201" rtlCol="0"/>
          <a:lstStyle>
            <a:lvl1pPr algn="r">
              <a:defRPr sz="1200"/>
            </a:lvl1pPr>
          </a:lstStyle>
          <a:p>
            <a:fld id="{D3124728-1F3C-4C75-B074-A9E6A5C5936C}" type="datetimeFigureOut">
              <a:rPr lang="de-DE" smtClean="0"/>
              <a:t>15.11.2017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721243"/>
            <a:ext cx="3076473" cy="511731"/>
          </a:xfrm>
          <a:prstGeom prst="rect">
            <a:avLst/>
          </a:prstGeom>
        </p:spPr>
        <p:txBody>
          <a:bodyPr vert="horz" lIns="94403" tIns="47201" rIns="94403" bIns="47201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91" y="9721243"/>
            <a:ext cx="3076473" cy="511731"/>
          </a:xfrm>
          <a:prstGeom prst="rect">
            <a:avLst/>
          </a:prstGeom>
        </p:spPr>
        <p:txBody>
          <a:bodyPr vert="horz" lIns="94403" tIns="47201" rIns="94403" bIns="47201" rtlCol="0" anchor="b"/>
          <a:lstStyle>
            <a:lvl1pPr algn="r">
              <a:defRPr sz="1200"/>
            </a:lvl1pPr>
          </a:lstStyle>
          <a:p>
            <a:fld id="{069204B6-59BC-43EA-BA8A-1AEB532D627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1789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7647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7" tIns="49523" rIns="99047" bIns="49523" numCol="1" anchor="t" anchorCtr="0" compatLnSpc="1">
            <a:prstTxWarp prst="textNoShape">
              <a:avLst/>
            </a:prstTxWarp>
          </a:bodyPr>
          <a:lstStyle>
            <a:lvl1pPr defTabSz="989917">
              <a:defRPr sz="1300"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91" y="0"/>
            <a:ext cx="307647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7" tIns="49523" rIns="99047" bIns="49523" numCol="1" anchor="t" anchorCtr="0" compatLnSpc="1">
            <a:prstTxWarp prst="textNoShape">
              <a:avLst/>
            </a:prstTxWarp>
          </a:bodyPr>
          <a:lstStyle>
            <a:lvl1pPr algn="r" defTabSz="989917">
              <a:defRPr sz="1300"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585" y="4861441"/>
            <a:ext cx="5678130" cy="460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7" tIns="49523" rIns="99047" bIns="495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721243"/>
            <a:ext cx="307647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7" tIns="49523" rIns="99047" bIns="49523" numCol="1" anchor="b" anchorCtr="0" compatLnSpc="1">
            <a:prstTxWarp prst="textNoShape">
              <a:avLst/>
            </a:prstTxWarp>
          </a:bodyPr>
          <a:lstStyle>
            <a:lvl1pPr defTabSz="989917">
              <a:defRPr sz="1300"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91" y="9721243"/>
            <a:ext cx="307647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7" tIns="49523" rIns="99047" bIns="49523" numCol="1" anchor="b" anchorCtr="0" compatLnSpc="1">
            <a:prstTxWarp prst="textNoShape">
              <a:avLst/>
            </a:prstTxWarp>
          </a:bodyPr>
          <a:lstStyle>
            <a:lvl1pPr algn="r" defTabSz="989917">
              <a:defRPr sz="1300"/>
            </a:lvl1pPr>
          </a:lstStyle>
          <a:p>
            <a:pPr>
              <a:defRPr/>
            </a:pPr>
            <a:fld id="{D85C7F98-2B5D-4D68-B296-10B8F928946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05726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FADC9-DFBA-49D5-A061-9AC25D6E80B8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3549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CBB43-00AA-47B9-8512-B859B3B1DC16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89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9F07B-8A70-4683-ADF5-9F01A0947D0C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669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endParaRPr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916238" y="6381750"/>
            <a:ext cx="28876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</p:spTree>
    <p:extLst>
      <p:ext uri="{BB962C8B-B14F-4D97-AF65-F5344CB8AC3E}">
        <p14:creationId xmlns:p14="http://schemas.microsoft.com/office/powerpoint/2010/main" val="3158227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78431-74EC-4481-9034-3772CC9C9C53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686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C7988-CD8A-4968-AC2C-7825BC31D8D5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5751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18E5-AA86-46D8-BF4A-D5668FEB73FC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526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3BAED-EF01-4F3A-BF2E-C01F1787B915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263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C7921-F456-4986-B56F-061D98C777D2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099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4256F-BD11-4EDA-878D-9D131B41E485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758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DDFA9-3C82-4B6F-8A27-D74F7D9C58B0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694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de-DE" noProof="0" dirty="0" smtClean="0"/>
              <a:t>Bild durch Klicken auf Symbol hinzufügen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BB92D-F780-4ADC-865C-870AC94D7F57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160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de-DE" dirty="0"/>
              <a:t>Ing. Kremsner Gerhard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A743118-B7BA-4B07-BB95-59BB645D49E6}" type="slidenum">
              <a:rPr lang="en-US"/>
              <a:pPr>
                <a:defRPr/>
              </a:pPr>
              <a:t>‹Nr.›</a:t>
            </a:fld>
            <a:endParaRPr lang="en-US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pic>
        <p:nvPicPr>
          <p:cNvPr id="1034" name="Picture 7" descr="WLV-Logo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1331912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Text Box 8"/>
          <p:cNvSpPr txBox="1">
            <a:spLocks noChangeArrowheads="1"/>
          </p:cNvSpPr>
          <p:nvPr userDrawn="1"/>
        </p:nvSpPr>
        <p:spPr bwMode="auto">
          <a:xfrm>
            <a:off x="0" y="6524625"/>
            <a:ext cx="15478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de-DE" dirty="0" smtClean="0"/>
          </a:p>
        </p:txBody>
      </p:sp>
      <p:pic>
        <p:nvPicPr>
          <p:cNvPr id="1036" name="Picture 12" descr="LOGO_bw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44450"/>
            <a:ext cx="1363663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0" r:id="rId2"/>
    <p:sldLayoutId id="2147483799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800" r:id="rId9"/>
    <p:sldLayoutId id="2147483796" r:id="rId10"/>
    <p:sldLayoutId id="2147483797" r:id="rId11"/>
    <p:sldLayoutId id="2147483801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4.png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1341438"/>
            <a:ext cx="7772400" cy="2087562"/>
          </a:xfrm>
          <a:ln>
            <a:solidFill>
              <a:srgbClr val="000000"/>
            </a:solidFill>
            <a:miter lim="800000"/>
            <a:headEnd/>
            <a:tailEnd/>
          </a:ln>
          <a:extLst/>
        </p:spPr>
        <p:txBody>
          <a:bodyPr lIns="91440" tIns="45720" rIns="91440" bIns="4572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3200" dirty="0" smtClean="0">
                <a:solidFill>
                  <a:schemeClr val="accent2"/>
                </a:solidFill>
              </a:rPr>
              <a:t>Wassererkundung und Wassererschließung</a:t>
            </a:r>
            <a:r>
              <a:rPr lang="de-DE" sz="3200" dirty="0">
                <a:solidFill>
                  <a:schemeClr val="accent2"/>
                </a:solidFill>
              </a:rPr>
              <a:t/>
            </a:r>
            <a:br>
              <a:rPr lang="de-DE" sz="3200" dirty="0">
                <a:solidFill>
                  <a:schemeClr val="accent2"/>
                </a:solidFill>
              </a:rPr>
            </a:br>
            <a:endParaRPr lang="de-DE" sz="3200" dirty="0">
              <a:solidFill>
                <a:schemeClr val="accent2"/>
              </a:solidFill>
            </a:endParaRPr>
          </a:p>
        </p:txBody>
      </p:sp>
      <p:sp>
        <p:nvSpPr>
          <p:cNvPr id="6147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933825"/>
            <a:ext cx="6400800" cy="21383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rIns="91440"/>
          <a:lstStyle/>
          <a:p>
            <a:pPr marR="0" eaLnBrk="1" hangingPunct="1"/>
            <a:r>
              <a:rPr lang="de-DE" sz="2400" b="1" dirty="0"/>
              <a:t>Erfahrungsbericht</a:t>
            </a:r>
          </a:p>
          <a:p>
            <a:pPr marR="0" eaLnBrk="1" hangingPunct="1"/>
            <a:r>
              <a:rPr lang="de-DE" sz="2400" b="1" dirty="0"/>
              <a:t>INFOTAG WASSER </a:t>
            </a:r>
          </a:p>
          <a:p>
            <a:pPr marR="0" eaLnBrk="1" hangingPunct="1"/>
            <a:r>
              <a:rPr lang="de-DE" sz="2400" b="1" dirty="0"/>
              <a:t>November </a:t>
            </a:r>
            <a:r>
              <a:rPr lang="de-DE" sz="2400" b="1" dirty="0" smtClean="0"/>
              <a:t>2017</a:t>
            </a:r>
            <a:endParaRPr lang="de-DE" sz="2400" b="1" dirty="0"/>
          </a:p>
          <a:p>
            <a:pPr marR="0" eaLnBrk="1" hangingPunct="1"/>
            <a:endParaRPr lang="de-DE" sz="1800" b="1" dirty="0" smtClean="0"/>
          </a:p>
          <a:p>
            <a:pPr marR="0" eaLnBrk="1" hangingPunct="1"/>
            <a:r>
              <a:rPr lang="de-DE" sz="2400" b="1" dirty="0" smtClean="0"/>
              <a:t>Abteilung Überregionale Anlagen</a:t>
            </a:r>
          </a:p>
          <a:p>
            <a:pPr marR="0" eaLnBrk="1" hangingPunct="1"/>
            <a:r>
              <a:rPr lang="de-DE" sz="2400" b="1" dirty="0" smtClean="0"/>
              <a:t>Ing. Günter Plank</a:t>
            </a:r>
          </a:p>
        </p:txBody>
      </p:sp>
      <p:pic>
        <p:nvPicPr>
          <p:cNvPr id="1026" name="Picture 2" descr="V:\PR\Plattform WASSER\Logo\Plattform-Logo-Akt Kop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6632"/>
            <a:ext cx="183465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203848" y="980728"/>
            <a:ext cx="588475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de-AT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Ausbaumaterialien 1:</a:t>
            </a:r>
          </a:p>
          <a:p>
            <a:pPr lvl="0" algn="just"/>
            <a:r>
              <a:rPr lang="de-AT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Voll- und Filterrohre:</a:t>
            </a:r>
            <a:endParaRPr lang="de-AT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Voll- und Schlitzfilterrohre aus PVC von DN 35-400 und Schlitzweiten von 0,3-3,0mm</a:t>
            </a: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Edelstahlwickeldrahtfilter von DN 50-1000mm und  Schlitzweiten von 0,15-3,0mm</a:t>
            </a:r>
            <a:endParaRPr lang="de-AT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38250"/>
            <a:ext cx="3600400" cy="27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38677"/>
            <a:ext cx="3672408" cy="2755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71" y="1124744"/>
            <a:ext cx="2926736" cy="2195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385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491880" y="83671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de-AT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Ausbaumaterialien </a:t>
            </a:r>
            <a:r>
              <a:rPr lang="de-AT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</a:t>
            </a:r>
            <a:endParaRPr lang="de-AT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de-AT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Ringraum - Verfüllmaterial:</a:t>
            </a:r>
            <a:endParaRPr lang="de-AT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Filtermaterial aus Quarzfilterkies mit Körnungen von 0,4-8mm</a:t>
            </a:r>
            <a:endParaRPr lang="de-AT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Filtermaterial aus Glaskugeln mit Körnungen von 0,4-6,3mm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Dämmermaterial und Tonpellets zur Herstellung von dichten Sperrschichten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2904388" cy="2179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33056"/>
            <a:ext cx="2904323" cy="217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920" y="4300871"/>
            <a:ext cx="2710576" cy="2033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351" y="4311134"/>
            <a:ext cx="2855300" cy="2142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51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1012614" y="764704"/>
            <a:ext cx="777644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b="1" dirty="0">
                <a:latin typeface="Arial" panose="020B0604020202020204" pitchFamily="34" charset="0"/>
                <a:cs typeface="Arial" panose="020B0604020202020204" pitchFamily="34" charset="0"/>
              </a:rPr>
              <a:t>Bauausführung: (Auszug ÖNORM B2601)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Beweissicherung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z.B.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Grundwasserspiegel, Fördermengen, Wasserqualität,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fremde Wasserrechte,..);</a:t>
            </a:r>
            <a:endParaRPr lang="de-A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technische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Infrastruktur (Energieversorgung, Wasserversorgung, Abwasserbeseitigung,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Vorfluter,...);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Platzbedarf und Zufahrtsmöglichkeit zur Baustelle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Rammkernbohrung geringer Bedarf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Greifer- und Spülbohrung: min. 20 x 20m (ohne Lagerfläche)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Zufahrt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für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Entsorgungsfahrzeuge</a:t>
            </a:r>
          </a:p>
        </p:txBody>
      </p:sp>
      <p:pic>
        <p:nvPicPr>
          <p:cNvPr id="7170" name="Picture 2" descr="V:\Technik\Überregionalen Anlagen\AAWLV_PROJEKTE\BR 335 Kittsee 4\Fotos\2013-Baufeldbefestigung-Sodfried\Foto14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77072"/>
            <a:ext cx="3254003" cy="244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V:\Technik\Überregionalen Anlagen\AAWLV_PROJEKTE\BR 335 Kittsee 4\Fotos\2013-Baufeldbefestigung-Sodfried\Foto14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43" y="4401085"/>
            <a:ext cx="3024336" cy="2268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672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827584" y="836712"/>
            <a:ext cx="7380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b="1" dirty="0">
                <a:latin typeface="Arial" panose="020B0604020202020204" pitchFamily="34" charset="0"/>
                <a:cs typeface="Arial" panose="020B0604020202020204" pitchFamily="34" charset="0"/>
              </a:rPr>
              <a:t>Kontrollarbeiten </a:t>
            </a:r>
            <a:r>
              <a:rPr lang="de-A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– Bauaufsicht während Bohrarbeiten:</a:t>
            </a:r>
            <a:endParaRPr lang="de-A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immer über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Fortschritt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am Laufenden sein (Kontakt zu Bohrmeister vor Ort halten bzw. Vorortkontrolle)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Sorgfältige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Ansprache des Bohrgutes durch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den Bohrmeister bzw. einen externen Fachkundigen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Festlegung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des Brunnenausbaus entsprechend der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Bohrgutansprache und event. Bohrlochmessungen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Bei Spülbohrungen: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Kontrolle des Spülungsgewichtes während der Bohrung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Spülungstausch während der Bohrarbeiten bei Bedarf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Spülungstausch vor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Rohreinbau bei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Spülbohrungen</a:t>
            </a:r>
            <a:endParaRPr lang="de-A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keine längeren Standzeiten vor </a:t>
            </a:r>
            <a:endParaRPr lang="de-A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Einbau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bei Bohrungen ohne </a:t>
            </a:r>
            <a:endParaRPr lang="de-A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Hilfsverrohrung</a:t>
            </a:r>
            <a:endParaRPr lang="de-A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V:\Technik\Überregionalen Anlagen\AAWLV_PROJEKTE\BR 336 Winden EKB+B2\Fotos\Erkundungsbohrung-2014\Foto17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876" y="4293096"/>
            <a:ext cx="3121025" cy="2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V:\Technik\Überregionalen Anlagen\AAWLV_PROJEKTE\BR 335 Kittsee 4\Fotos\2014-Bohrung-EKB4\Bodenproben-Fächerkisten\Foto16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213982"/>
            <a:ext cx="2016224" cy="151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988000" y="836712"/>
            <a:ext cx="73800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b="1" dirty="0">
                <a:latin typeface="Arial" panose="020B0604020202020204" pitchFamily="34" charset="0"/>
                <a:cs typeface="Arial" panose="020B0604020202020204" pitchFamily="34" charset="0"/>
              </a:rPr>
              <a:t>Kontrollarbeiten </a:t>
            </a:r>
            <a:r>
              <a:rPr lang="de-A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 – Bauaufsicht Bohrlochausbau:</a:t>
            </a:r>
            <a:endParaRPr lang="de-A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Schlitzweite und Material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der Filterrohre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und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Vollrohre,  Körnung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Filterkies und Material für Quelltonsperren und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Zementation (-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Zulassungen,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Trinkwasser-tauglichkeit, Vorgaben) vor Einbau kontrollieren und dokumentieren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Anwesenheit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der Bauaufsicht beim Einbringen der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Brunnenverrohrung, der Ringraumverkiesung und 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Abdichtung des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Ringraumes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Überwachung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der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Brunnenentwicklungsmaßnahmen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Pumpversuch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nach dem Stand der Technik festlegen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und deren Einhaltung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kontrollieren</a:t>
            </a:r>
          </a:p>
          <a:p>
            <a:pPr algn="just"/>
            <a:endParaRPr lang="de-AT" sz="2400" b="1" dirty="0">
              <a:latin typeface="+mj-lt"/>
            </a:endParaRPr>
          </a:p>
        </p:txBody>
      </p:sp>
      <p:pic>
        <p:nvPicPr>
          <p:cNvPr id="9218" name="Picture 2" descr="V:\Technik\Überregionalen Anlagen\AAWLV_PROJEKTE\BR 335 Kittsee 4\Fotos\2014-Bohrung-EKB4\P514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93096"/>
            <a:ext cx="2981325" cy="223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V:\Technik\Überregionalen Anlagen\AAWLV_PROJEKTE\BR 335 Kittsee 4\Fotos\2014-Bohrung-EKB4\P5140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4546414"/>
            <a:ext cx="2592288" cy="1944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539552" y="908720"/>
            <a:ext cx="81369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Brunnenentwicklung (Auszug </a:t>
            </a:r>
            <a:r>
              <a:rPr lang="de-AT" sz="2000" b="1" dirty="0">
                <a:latin typeface="Arial" panose="020B0604020202020204" pitchFamily="34" charset="0"/>
                <a:cs typeface="Arial" panose="020B0604020202020204" pitchFamily="34" charset="0"/>
              </a:rPr>
              <a:t>ÖNORM B2601</a:t>
            </a:r>
            <a:r>
              <a:rPr lang="de-A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endParaRPr lang="de-A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„Die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Brunnenentwicklung dient zur Stabilisierung des Korngerüstes sowie zur Erhöhung der Durchlässigkeit des Grundwasserleiters im Nahbereich des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Brunnens…und der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ntfernung von Feinteilen….</a:t>
            </a:r>
          </a:p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…Als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Mindestanforderung für die technische Sandfreiheit gilt bei kontinuierlicher Förderung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1g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Restsandgehalt je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m³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gefördertem Wasser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.“</a:t>
            </a:r>
          </a:p>
          <a:p>
            <a:pPr algn="just"/>
            <a:endParaRPr lang="de-A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Entwicklungsmaßnahmen:</a:t>
            </a:r>
            <a:endParaRPr lang="de-A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Klarpumpen mit </a:t>
            </a:r>
            <a:r>
              <a:rPr lang="de-AT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Airlift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und U-Pumpe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AT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Entsandungsmaßnahmen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Kolben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abschnittsweises </a:t>
            </a:r>
            <a:r>
              <a:rPr lang="de-AT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Packerpumpen</a:t>
            </a:r>
            <a:endParaRPr lang="de-A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Wasserhochdruckreinigung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Druckgas-Impulsverfahren</a:t>
            </a:r>
          </a:p>
        </p:txBody>
      </p:sp>
      <p:pic>
        <p:nvPicPr>
          <p:cNvPr id="6147" name="Picture 3" descr="V:\Technik\Überregionalen Anlagen\AAWLV_PROJEKTE\WABA 323 Neusiedl\7132009003-WABA-Neusiedl-BR4\Bilder\2012-Neusiedl-EKB4\120515-Neusiedl-EKB4-Regeneration 1 (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01008"/>
            <a:ext cx="3724672" cy="279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30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10424"/>
            <a:ext cx="4032448" cy="259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4"/>
          <p:cNvSpPr/>
          <p:nvPr/>
        </p:nvSpPr>
        <p:spPr>
          <a:xfrm>
            <a:off x="467544" y="908720"/>
            <a:ext cx="7380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b="1" dirty="0">
                <a:latin typeface="Arial" panose="020B0604020202020204" pitchFamily="34" charset="0"/>
                <a:cs typeface="Arial" panose="020B0604020202020204" pitchFamily="34" charset="0"/>
              </a:rPr>
              <a:t>Brunnentest mit </a:t>
            </a:r>
            <a:r>
              <a:rPr lang="de-A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Pumpversuch (</a:t>
            </a:r>
            <a:r>
              <a:rPr lang="de-AT" sz="2000" b="1" dirty="0">
                <a:latin typeface="Arial" panose="020B0604020202020204" pitchFamily="34" charset="0"/>
                <a:cs typeface="Arial" panose="020B0604020202020204" pitchFamily="34" charset="0"/>
              </a:rPr>
              <a:t>Auszug ÖNORM B2601)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Mit Hilfe des Brunnentests ist die Brunnencharakteristik in Form eines Qs-Diagrammes zu ermitteln. </a:t>
            </a:r>
            <a:endParaRPr lang="de-A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Beim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Brunnentest werden konstante Förderraten bis zum Erreichen des jeweiligen Beharrungszustandes gepumpt bis die maximal zulässige Absenkung erreicht wird.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Die zulässige Absenkung beim Pumpversuch hat sich nach der Art des Brunnens zu richten. </a:t>
            </a:r>
            <a:endParaRPr lang="de-A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Nach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Abschalten der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Pumpen muss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der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Wiederanstieg</a:t>
            </a:r>
          </a:p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gemessen werden</a:t>
            </a:r>
            <a:endParaRPr lang="de-A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500" y="3933056"/>
            <a:ext cx="4058016" cy="239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156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008000" y="1196752"/>
            <a:ext cx="7380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Abschlusskontrollen 1:</a:t>
            </a:r>
            <a:endParaRPr lang="de-A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Kamerainspektion: Kontrolle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des Ausbaues nach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Fertigstellung (-Filterschlitze, Sumpfrohr, Verbindungen,..)</a:t>
            </a:r>
          </a:p>
        </p:txBody>
      </p:sp>
      <p:pic>
        <p:nvPicPr>
          <p:cNvPr id="5122" name="Picture 2" descr="V:\Technik\Überregionalen Anlagen\AAWLV_PROJEKTE\WABA 323 Neusiedl\7152007001-WABA-Neusiedl-Aufbereitungsanlage\Bohrlochmessungen\Brunnen3\091007-BRG\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17" y="2924944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856" y="2541097"/>
            <a:ext cx="3816000" cy="319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4"/>
          <p:cNvSpPr/>
          <p:nvPr/>
        </p:nvSpPr>
        <p:spPr>
          <a:xfrm>
            <a:off x="427625" y="5733256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Sicht nach unten vom PE-</a:t>
            </a:r>
            <a:r>
              <a:rPr lang="de-AT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Vollrohr</a:t>
            </a:r>
            <a:r>
              <a:rPr lang="de-AT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in den Edelstahl-Wickeldrahtfilter</a:t>
            </a:r>
          </a:p>
        </p:txBody>
      </p:sp>
      <p:sp>
        <p:nvSpPr>
          <p:cNvPr id="7" name="Rechteck 6"/>
          <p:cNvSpPr/>
          <p:nvPr/>
        </p:nvSpPr>
        <p:spPr>
          <a:xfrm>
            <a:off x="4872139" y="5733344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Sicht waagrecht auf den Edelstahl-Wickeldrahtfilter und Filterkies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419872" y="680971"/>
            <a:ext cx="5400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Abschlusskontrollen 2:</a:t>
            </a:r>
            <a:endParaRPr lang="de-A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Bohrlochmessungen: </a:t>
            </a:r>
          </a:p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Kontrolle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der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Zustromverhältnisse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in den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Filterbereichen und Ringraumabdichtungen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durch geophysikalische Bohrlochmessungen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BLM können auch im offenen Bohrloch zur Lokalisierung von wasserführenden Schichten angewendet werden.</a:t>
            </a:r>
            <a:endParaRPr lang="de-A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435473"/>
              </p:ext>
            </p:extLst>
          </p:nvPr>
        </p:nvGraphicFramePr>
        <p:xfrm>
          <a:off x="251520" y="1052736"/>
          <a:ext cx="3168352" cy="5607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CorelDRAW" r:id="rId3" imgW="2247900" imgH="5638800" progId="CorelDRAW.Graphic.9">
                  <p:embed/>
                </p:oleObj>
              </mc:Choice>
              <mc:Fallback>
                <p:oleObj name="CorelDRAW" r:id="rId3" imgW="2247900" imgH="5638800" progId="CorelDRAW.Graphic.9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052736"/>
                        <a:ext cx="3168352" cy="5607456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950" y="3284984"/>
            <a:ext cx="3448323" cy="3303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55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5153" y="2924944"/>
            <a:ext cx="8229600" cy="1143000"/>
          </a:xfrm>
          <a:prstGeom prst="rect">
            <a:avLst/>
          </a:prstGeom>
          <a:extLst/>
        </p:spPr>
        <p:txBody>
          <a:bodyPr lIns="91440" rIns="91440" bIns="45720" anchor="t"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de-DE" sz="32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DANKE FÜR IHRE</a:t>
            </a:r>
            <a:br>
              <a:rPr lang="de-DE" sz="32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2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AUFMERSAMKEIT !</a:t>
            </a:r>
            <a:endParaRPr lang="de-DE" sz="3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V:\Technik\Überregionalen Anlagen\AAWLV_PROJEKTE\WABA 323 Neusiedl\Fotos\Foto17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28700"/>
            <a:ext cx="3024337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V:\Technik\Überregionalen Anlagen\AAWLV_PROJEKTE\WABA 323 Neusiedl\7132009003-WABA-Neusiedl-BR2-Sanierung\Foto\Foto19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763971"/>
            <a:ext cx="2880320" cy="216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V:\Technik\Überregionalen Anlagen\AAWLV_PROJEKTE\WABA 323 Neusiedl\Fotos\Foto17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97" y="4005064"/>
            <a:ext cx="3361240" cy="252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V:\Technik\Überregionalen Anlagen\AAWLV_PROJEKTE\BR 322 Bruckneudorf (Marek)\Fotos\2016-BR2-Bohrarbeiten\Foto22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3993016"/>
            <a:ext cx="3312368" cy="248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62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00228.WLVNB\Documents\Vortrag\2017-Wassererschließung Raiding\B26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1352550"/>
            <a:ext cx="7038975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683568" y="1268760"/>
            <a:ext cx="784887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b="1" dirty="0">
                <a:latin typeface="Arial" panose="020B0604020202020204" pitchFamily="34" charset="0"/>
                <a:cs typeface="Arial" panose="020B0604020202020204" pitchFamily="34" charset="0"/>
              </a:rPr>
              <a:t>Allgemeines (Auszug ÖNORM B2601</a:t>
            </a:r>
            <a:r>
              <a:rPr lang="de-A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endParaRPr lang="de-A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Für die Errichtung einer Brunnenanlage ist grundsätzlich ein Projekt auszuarbeiten, </a:t>
            </a:r>
            <a:r>
              <a:rPr lang="de-AT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de-AT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AT" dirty="0" smtClean="0">
                <a:latin typeface="Arial" panose="020B0604020202020204" pitchFamily="34" charset="0"/>
                <a:cs typeface="Arial" panose="020B0604020202020204" pitchFamily="34" charset="0"/>
              </a:rPr>
              <a:t>Zur </a:t>
            </a: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Erstellung der Projektunterlagen sind zunächst folgende Grundlagen zu erheben bzw. zu ermitteln:</a:t>
            </a:r>
          </a:p>
          <a:p>
            <a:pPr>
              <a:lnSpc>
                <a:spcPct val="150000"/>
              </a:lnSpc>
            </a:pP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1) hydrologische und hydrogeologische Verhältnisse in qualitativer und quantitativer Hinsicht (Grobabschätzung)</a:t>
            </a:r>
          </a:p>
          <a:p>
            <a:pPr>
              <a:lnSpc>
                <a:spcPct val="150000"/>
              </a:lnSpc>
            </a:pP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2) angestrebte </a:t>
            </a:r>
            <a:r>
              <a:rPr lang="de-AT" dirty="0" smtClean="0">
                <a:latin typeface="Arial" panose="020B0604020202020204" pitchFamily="34" charset="0"/>
                <a:cs typeface="Arial" panose="020B0604020202020204" pitchFamily="34" charset="0"/>
              </a:rPr>
              <a:t>Wasserentnahme (möglicher Konsens)</a:t>
            </a:r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3) Erkundung des Umfeldes hinsichtlich bestehender </a:t>
            </a:r>
            <a:r>
              <a:rPr lang="de-AT" dirty="0" smtClean="0">
                <a:latin typeface="Arial" panose="020B0604020202020204" pitchFamily="34" charset="0"/>
                <a:cs typeface="Arial" panose="020B0604020202020204" pitchFamily="34" charset="0"/>
              </a:rPr>
              <a:t>Rechte (Grund-eigentum</a:t>
            </a: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, Wasserrechte, relevante Bescheide und Verordnungen </a:t>
            </a:r>
            <a:r>
              <a:rPr lang="de-AT" dirty="0" smtClean="0">
                <a:latin typeface="Arial" panose="020B0604020202020204" pitchFamily="34" charset="0"/>
                <a:cs typeface="Arial" panose="020B0604020202020204" pitchFamily="34" charset="0"/>
              </a:rPr>
              <a:t>,..)</a:t>
            </a:r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4) erforderliche </a:t>
            </a:r>
            <a:r>
              <a:rPr lang="de-AT" dirty="0" smtClean="0">
                <a:latin typeface="Arial" panose="020B0604020202020204" pitchFamily="34" charset="0"/>
                <a:cs typeface="Arial" panose="020B0604020202020204" pitchFamily="34" charset="0"/>
              </a:rPr>
              <a:t>Vereinbarungen (z.B. Zufahrtsrechte)</a:t>
            </a:r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667032" cy="5188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hteck 5"/>
          <p:cNvSpPr/>
          <p:nvPr/>
        </p:nvSpPr>
        <p:spPr>
          <a:xfrm>
            <a:off x="2051720" y="692696"/>
            <a:ext cx="57993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de-AT" sz="2400" b="1" dirty="0" smtClean="0">
                <a:solidFill>
                  <a:prstClr val="black"/>
                </a:solidFill>
                <a:latin typeface="Calibri"/>
              </a:rPr>
              <a:t>Brunnenausbauvarianten lt. ÖNORM:</a:t>
            </a:r>
            <a:endParaRPr lang="de-AT" sz="2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87473"/>
            <a:ext cx="3762145" cy="529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hteck 7"/>
          <p:cNvSpPr/>
          <p:nvPr/>
        </p:nvSpPr>
        <p:spPr>
          <a:xfrm>
            <a:off x="968912" y="1166051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de-AT" sz="2400" dirty="0">
                <a:solidFill>
                  <a:prstClr val="black"/>
                </a:solidFill>
                <a:latin typeface="Calibri"/>
              </a:rPr>
              <a:t>i</a:t>
            </a:r>
            <a:r>
              <a:rPr lang="de-AT" sz="2400" dirty="0" smtClean="0">
                <a:solidFill>
                  <a:prstClr val="black"/>
                </a:solidFill>
                <a:latin typeface="Calibri"/>
              </a:rPr>
              <a:t>m 1. GW-Horizont</a:t>
            </a:r>
            <a:endParaRPr lang="de-AT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844571" y="1167764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de-AT" sz="2400" dirty="0">
                <a:solidFill>
                  <a:prstClr val="black"/>
                </a:solidFill>
                <a:latin typeface="Calibri"/>
              </a:rPr>
              <a:t>i</a:t>
            </a:r>
            <a:r>
              <a:rPr lang="de-AT" sz="2400" dirty="0" smtClean="0">
                <a:solidFill>
                  <a:prstClr val="black"/>
                </a:solidFill>
                <a:latin typeface="Calibri"/>
              </a:rPr>
              <a:t>m 2. GW-Horizont</a:t>
            </a:r>
            <a:endParaRPr lang="de-AT" sz="2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240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1313432" y="548679"/>
            <a:ext cx="4266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A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Elemente eines Bohrbrunnens</a:t>
            </a:r>
            <a:endParaRPr lang="de-A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631612"/>
              </p:ext>
            </p:extLst>
          </p:nvPr>
        </p:nvGraphicFramePr>
        <p:xfrm>
          <a:off x="395536" y="1075173"/>
          <a:ext cx="5086350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Drawing" r:id="rId3" imgW="10372725" imgH="5534025" progId="AutoCAD.Drawing.15">
                  <p:embed/>
                </p:oleObj>
              </mc:Choice>
              <mc:Fallback>
                <p:oleObj name="Drawing" r:id="rId3" imgW="10372725" imgH="5534025" progId="AutoCAD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8524" t="11060" r="26030" b="16263"/>
                      <a:stretch>
                        <a:fillRect/>
                      </a:stretch>
                    </p:blipFill>
                    <p:spPr bwMode="auto">
                      <a:xfrm>
                        <a:off x="395536" y="1075173"/>
                        <a:ext cx="5086350" cy="5562600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4"/>
          <p:cNvSpPr>
            <a:spLocks noChangeShapeType="1"/>
          </p:cNvSpPr>
          <p:nvPr/>
        </p:nvSpPr>
        <p:spPr bwMode="auto">
          <a:xfrm flipH="1">
            <a:off x="166936" y="2599173"/>
            <a:ext cx="14605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H="1">
            <a:off x="166936" y="5167748"/>
            <a:ext cx="14605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H="1">
            <a:off x="166936" y="1684773"/>
            <a:ext cx="14605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flipH="1">
            <a:off x="166936" y="5844023"/>
            <a:ext cx="14605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66936" y="1989573"/>
            <a:ext cx="1460500" cy="304800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</a:rPr>
              <a:t>Standrohr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66936" y="3610411"/>
            <a:ext cx="1460500" cy="304800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Vollrohr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66936" y="5369361"/>
            <a:ext cx="1460500" cy="304800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Filterohr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66936" y="5909111"/>
            <a:ext cx="1460500" cy="306387"/>
          </a:xfrm>
          <a:prstGeom prst="rect">
            <a:avLst/>
          </a:pr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Sumpfrohr</a:t>
            </a: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5724128" y="1031900"/>
            <a:ext cx="3124200" cy="60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de-DE" dirty="0">
                <a:cs typeface="Arial" charset="0"/>
              </a:rPr>
              <a:t>Mindestbohrdurchmesser  =  größter Außenrohrdurchmesser + 10 cm (ÖNORM B 2601</a:t>
            </a:r>
            <a:r>
              <a:rPr lang="de-DE" dirty="0" smtClean="0">
                <a:cs typeface="Arial" charset="0"/>
              </a:rPr>
              <a:t>)</a:t>
            </a:r>
          </a:p>
          <a:p>
            <a:pPr algn="just" eaLnBrk="1" hangingPunct="1">
              <a:spcBef>
                <a:spcPct val="50000"/>
              </a:spcBef>
            </a:pPr>
            <a:r>
              <a:rPr lang="de-AT" dirty="0" smtClean="0">
                <a:cs typeface="Arial" charset="0"/>
              </a:rPr>
              <a:t>Die </a:t>
            </a:r>
            <a:r>
              <a:rPr lang="de-AT" dirty="0">
                <a:cs typeface="Arial" charset="0"/>
              </a:rPr>
              <a:t>Filterlänge ist in der Regel geo-logisch begrenzt</a:t>
            </a:r>
            <a:r>
              <a:rPr lang="de-AT" dirty="0" smtClean="0">
                <a:cs typeface="Arial" charset="0"/>
              </a:rPr>
              <a:t>.</a:t>
            </a:r>
          </a:p>
          <a:p>
            <a:pPr algn="just" eaLnBrk="1" hangingPunct="1">
              <a:spcBef>
                <a:spcPct val="50000"/>
              </a:spcBef>
            </a:pPr>
            <a:r>
              <a:rPr lang="de-AT" dirty="0" smtClean="0">
                <a:cs typeface="Arial" charset="0"/>
              </a:rPr>
              <a:t>Die Schlitzweite der Filterrohre wird nach der Körnung des erschlossenen Grundwasserleiters festgelegt. Vorerkundungen durch Probe-bohrungen sind sinnvoll (-Lieferzeiten bei Wickeldrahtfilter).</a:t>
            </a:r>
            <a:endParaRPr lang="de-AT" dirty="0">
              <a:cs typeface="Arial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de-AT" dirty="0" smtClean="0">
                <a:cs typeface="Arial" charset="0"/>
              </a:rPr>
              <a:t>Der Brunnensumpf sollte in die Sperrschicht eingearbeitet werden.</a:t>
            </a:r>
          </a:p>
          <a:p>
            <a:pPr algn="just" eaLnBrk="1" hangingPunct="1">
              <a:spcBef>
                <a:spcPct val="50000"/>
              </a:spcBef>
            </a:pPr>
            <a:r>
              <a:rPr lang="de-AT" dirty="0" smtClean="0">
                <a:cs typeface="Arial" charset="0"/>
              </a:rPr>
              <a:t>Der </a:t>
            </a:r>
            <a:r>
              <a:rPr lang="de-AT" dirty="0">
                <a:cs typeface="Arial" charset="0"/>
              </a:rPr>
              <a:t>Wasserspiegel darf nie unter die obere Filterrohrkante abgesenkt </a:t>
            </a:r>
            <a:r>
              <a:rPr lang="de-AT" dirty="0" smtClean="0">
                <a:cs typeface="Arial" charset="0"/>
              </a:rPr>
              <a:t>werden. </a:t>
            </a:r>
            <a:r>
              <a:rPr lang="de-AT" dirty="0">
                <a:cs typeface="Arial" charset="0"/>
              </a:rPr>
              <a:t>(Folge - Inkrustationen)</a:t>
            </a:r>
          </a:p>
          <a:p>
            <a:pPr algn="just" eaLnBrk="1" hangingPunct="1">
              <a:spcBef>
                <a:spcPct val="50000"/>
              </a:spcBef>
            </a:pPr>
            <a:r>
              <a:rPr lang="de-AT" dirty="0">
                <a:cs typeface="Arial" charset="0"/>
              </a:rPr>
              <a:t>Bei der Erschließung mehrere </a:t>
            </a:r>
            <a:r>
              <a:rPr lang="de-AT" dirty="0" smtClean="0">
                <a:cs typeface="Arial" charset="0"/>
              </a:rPr>
              <a:t>Grundwasserstockwerke </a:t>
            </a:r>
            <a:r>
              <a:rPr lang="de-AT" dirty="0">
                <a:cs typeface="Arial" charset="0"/>
              </a:rPr>
              <a:t>muss eine </a:t>
            </a:r>
            <a:r>
              <a:rPr lang="de-AT" dirty="0" smtClean="0">
                <a:cs typeface="Arial" charset="0"/>
              </a:rPr>
              <a:t>vollkommene </a:t>
            </a:r>
            <a:r>
              <a:rPr lang="de-AT" dirty="0">
                <a:cs typeface="Arial" charset="0"/>
              </a:rPr>
              <a:t>Trennung der Stockwerke </a:t>
            </a:r>
            <a:r>
              <a:rPr lang="de-AT" dirty="0" smtClean="0">
                <a:cs typeface="Arial" charset="0"/>
              </a:rPr>
              <a:t>gewährleistet </a:t>
            </a:r>
            <a:r>
              <a:rPr lang="de-AT" dirty="0">
                <a:cs typeface="Arial" charset="0"/>
              </a:rPr>
              <a:t>sein (Standrohr, </a:t>
            </a:r>
            <a:r>
              <a:rPr lang="de-AT" dirty="0" smtClean="0">
                <a:cs typeface="Arial" charset="0"/>
              </a:rPr>
              <a:t>Ringraumabdichtung </a:t>
            </a:r>
            <a:r>
              <a:rPr lang="de-AT" dirty="0">
                <a:cs typeface="Arial" charset="0"/>
              </a:rPr>
              <a:t>etc.)</a:t>
            </a:r>
          </a:p>
          <a:p>
            <a:pPr algn="l" eaLnBrk="1" hangingPunct="1">
              <a:spcBef>
                <a:spcPct val="50000"/>
              </a:spcBef>
            </a:pPr>
            <a:endParaRPr lang="de-DE" dirty="0" smtClean="0">
              <a:cs typeface="Arial" charset="0"/>
            </a:endParaRPr>
          </a:p>
          <a:p>
            <a:pPr algn="l" eaLnBrk="1" hangingPunct="1">
              <a:spcBef>
                <a:spcPct val="50000"/>
              </a:spcBef>
            </a:pPr>
            <a:endParaRPr 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9"/>
          <p:cNvSpPr txBox="1">
            <a:spLocks noChangeArrowheads="1"/>
          </p:cNvSpPr>
          <p:nvPr/>
        </p:nvSpPr>
        <p:spPr bwMode="auto">
          <a:xfrm>
            <a:off x="446065" y="1412776"/>
            <a:ext cx="8231469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algn="just" eaLnBrk="1" hangingPunct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de-AT" sz="1800" dirty="0">
                <a:solidFill>
                  <a:srgbClr val="000000"/>
                </a:solidFill>
                <a:cs typeface="Arial" charset="0"/>
              </a:rPr>
              <a:t>Der Bohrdurchmesser ist neben dem Ausbaudurchmesser von der </a:t>
            </a:r>
            <a:r>
              <a:rPr lang="de-AT" sz="1800" dirty="0" smtClean="0">
                <a:solidFill>
                  <a:srgbClr val="000000"/>
                </a:solidFill>
                <a:cs typeface="Arial" charset="0"/>
              </a:rPr>
              <a:t>erforderlichen </a:t>
            </a:r>
            <a:r>
              <a:rPr lang="de-AT" sz="1800" dirty="0">
                <a:solidFill>
                  <a:srgbClr val="000000"/>
                </a:solidFill>
                <a:cs typeface="Arial" charset="0"/>
              </a:rPr>
              <a:t>Schichtdicke des Filterkieses abhängig. </a:t>
            </a:r>
            <a:endParaRPr lang="de-AT" sz="1800" dirty="0" smtClean="0">
              <a:solidFill>
                <a:srgbClr val="000000"/>
              </a:solidFill>
              <a:cs typeface="Arial" charset="0"/>
            </a:endParaRPr>
          </a:p>
          <a:p>
            <a:pPr marL="285750" indent="-285750" algn="just" eaLnBrk="1" hangingPunct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de-AT" sz="1800" dirty="0" smtClean="0">
                <a:solidFill>
                  <a:srgbClr val="000000"/>
                </a:solidFill>
                <a:cs typeface="Arial" charset="0"/>
              </a:rPr>
              <a:t>Für </a:t>
            </a:r>
            <a:r>
              <a:rPr lang="de-AT" sz="1800" dirty="0">
                <a:solidFill>
                  <a:srgbClr val="000000"/>
                </a:solidFill>
                <a:cs typeface="Arial" charset="0"/>
              </a:rPr>
              <a:t>die Mindestkiesschichtdicken gilt nach DIN </a:t>
            </a:r>
            <a:r>
              <a:rPr lang="de-AT" sz="1800" dirty="0" smtClean="0">
                <a:solidFill>
                  <a:srgbClr val="000000"/>
                </a:solidFill>
                <a:cs typeface="Arial" charset="0"/>
              </a:rPr>
              <a:t>4924</a:t>
            </a:r>
            <a:endParaRPr lang="de-AT" sz="1800" dirty="0">
              <a:solidFill>
                <a:srgbClr val="000000"/>
              </a:solidFill>
              <a:cs typeface="Arial" charset="0"/>
            </a:endParaRPr>
          </a:p>
          <a:p>
            <a:pPr marL="285750" indent="-285750" algn="just" eaLnBrk="1" hangingPunct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de-DE" sz="1800" dirty="0" smtClean="0">
                <a:solidFill>
                  <a:srgbClr val="000000"/>
                </a:solidFill>
                <a:cs typeface="Arial" charset="0"/>
              </a:rPr>
              <a:t>Die </a:t>
            </a:r>
            <a:r>
              <a:rPr lang="de-DE" sz="1800" dirty="0">
                <a:solidFill>
                  <a:srgbClr val="000000"/>
                </a:solidFill>
                <a:cs typeface="Arial" charset="0"/>
              </a:rPr>
              <a:t>Filterkieskorngröße wird durch den </a:t>
            </a:r>
            <a:r>
              <a:rPr lang="de-DE" sz="1800" dirty="0" smtClean="0">
                <a:solidFill>
                  <a:srgbClr val="000000"/>
                </a:solidFill>
                <a:cs typeface="Arial" charset="0"/>
              </a:rPr>
              <a:t>Kornaufbau </a:t>
            </a:r>
            <a:r>
              <a:rPr lang="de-DE" sz="1800" dirty="0">
                <a:solidFill>
                  <a:srgbClr val="000000"/>
                </a:solidFill>
                <a:cs typeface="Arial" charset="0"/>
              </a:rPr>
              <a:t>des Grundwasserleiters bestimmt.</a:t>
            </a:r>
          </a:p>
          <a:p>
            <a:pPr marL="285750" indent="-285750" algn="just" eaLnBrk="1" hangingPunct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de-DE" sz="1800" dirty="0">
                <a:solidFill>
                  <a:srgbClr val="000000"/>
                </a:solidFill>
                <a:cs typeface="Arial" charset="0"/>
              </a:rPr>
              <a:t>Sie trägt wesentlich zur Verhindern des </a:t>
            </a:r>
            <a:r>
              <a:rPr lang="de-DE" sz="1800" dirty="0" smtClean="0">
                <a:solidFill>
                  <a:srgbClr val="000000"/>
                </a:solidFill>
                <a:cs typeface="Arial" charset="0"/>
              </a:rPr>
              <a:t>Sandeintrages </a:t>
            </a:r>
            <a:r>
              <a:rPr lang="de-DE" sz="1800" dirty="0">
                <a:solidFill>
                  <a:srgbClr val="000000"/>
                </a:solidFill>
                <a:cs typeface="Arial" charset="0"/>
              </a:rPr>
              <a:t>in den Brunnen bei.</a:t>
            </a:r>
          </a:p>
          <a:p>
            <a:pPr marL="285750" indent="-285750" algn="just" eaLnBrk="1" hangingPunct="1">
              <a:spcBef>
                <a:spcPct val="50000"/>
              </a:spcBef>
              <a:buFont typeface="Wingdings" panose="05000000000000000000" pitchFamily="2" charset="2"/>
              <a:buChar char="v"/>
            </a:pPr>
            <a:r>
              <a:rPr lang="de-DE" sz="1800" dirty="0">
                <a:solidFill>
                  <a:srgbClr val="000000"/>
                </a:solidFill>
                <a:cs typeface="Arial" charset="0"/>
              </a:rPr>
              <a:t>Die Bestimmung erfolgt mittels Siebanalyse</a:t>
            </a:r>
            <a:r>
              <a:rPr lang="de-DE" sz="1800" dirty="0" smtClean="0">
                <a:solidFill>
                  <a:srgbClr val="000000"/>
                </a:solidFill>
                <a:cs typeface="Arial" charset="0"/>
              </a:rPr>
              <a:t>.</a:t>
            </a:r>
            <a:endParaRPr lang="de-DE" sz="1800" dirty="0">
              <a:solidFill>
                <a:srgbClr val="000000"/>
              </a:solidFill>
              <a:cs typeface="Arial" charset="0"/>
            </a:endParaRPr>
          </a:p>
        </p:txBody>
      </p:sp>
      <p:graphicFrame>
        <p:nvGraphicFramePr>
          <p:cNvPr id="7" name="Group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849003"/>
              </p:ext>
            </p:extLst>
          </p:nvPr>
        </p:nvGraphicFramePr>
        <p:xfrm>
          <a:off x="428727" y="4581128"/>
          <a:ext cx="3429000" cy="1097176"/>
        </p:xfrm>
        <a:graphic>
          <a:graphicData uri="http://schemas.openxmlformats.org/drawingml/2006/table">
            <a:tbl>
              <a:tblPr/>
              <a:tblGrid>
                <a:gridCol w="1905000"/>
                <a:gridCol w="1524000"/>
              </a:tblGrid>
              <a:tr h="274241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Filterkieskörnung </a:t>
                      </a: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[mm]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Schichtdicke </a:t>
                      </a: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[mm]</a:t>
                      </a:r>
                    </a:p>
                  </a:txBody>
                  <a:tcPr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</a:tr>
              <a:tr h="274241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0,25 – 2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</a:tr>
              <a:tr h="274241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2,00 – 8,00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</a:tr>
              <a:tr h="274241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8,00 – 31,50</a:t>
                      </a: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Times New Roman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marT="45707" marB="457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</a:tr>
            </a:tbl>
          </a:graphicData>
        </a:graphic>
      </p:graphicFrame>
      <p:sp>
        <p:nvSpPr>
          <p:cNvPr id="8" name="Text Box 84"/>
          <p:cNvSpPr txBox="1">
            <a:spLocks noChangeArrowheads="1"/>
          </p:cNvSpPr>
          <p:nvPr/>
        </p:nvSpPr>
        <p:spPr bwMode="auto">
          <a:xfrm>
            <a:off x="4125159" y="4437112"/>
            <a:ext cx="4572000" cy="1582738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Anforderungen an den Filterkies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 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nur natürlicher Sand und Kies mit hohem Rundungsgrad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 glatte Kornoberfläche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 reiner Quarz (95% SiO</a:t>
            </a:r>
            <a:r>
              <a:rPr kumimoji="0" lang="de-DE" sz="1200" b="1" i="0" u="none" strike="noStrike" kern="0" cap="none" spc="0" normalizeH="0" baseline="-16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2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), Fremdminerale &lt; 4%, Organische</a:t>
            </a:r>
            <a:b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</a:b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  Bestandteile max. 0,5%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 Anteil an Über- bzw. Unterkorn max. 10%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 Lieferung nur im gereinigten Gebinde (desinfiziert)</a:t>
            </a:r>
          </a:p>
        </p:txBody>
      </p:sp>
      <p:sp>
        <p:nvSpPr>
          <p:cNvPr id="10" name="Rechteck 9"/>
          <p:cNvSpPr/>
          <p:nvPr/>
        </p:nvSpPr>
        <p:spPr>
          <a:xfrm>
            <a:off x="1115616" y="764704"/>
            <a:ext cx="4266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A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Anforderung an den Filterkies</a:t>
            </a:r>
            <a:endParaRPr lang="de-A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5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>
            <a:off x="1008000" y="836712"/>
            <a:ext cx="7380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Bohrverfahren 1:</a:t>
            </a:r>
            <a:endParaRPr lang="de-A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Rammbohrungen: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für </a:t>
            </a:r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geringe 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Bohrdurchmesser (DN 180-275)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Bohrtiefen je nach Bodenart max. 40-50 m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kleine Ausbaudurchmesser bis DN 125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mögliche Fördermengen max. 7 l/s</a:t>
            </a:r>
          </a:p>
        </p:txBody>
      </p:sp>
      <p:pic>
        <p:nvPicPr>
          <p:cNvPr id="1026" name="Picture 2" descr="C:\Users\W00228.WLVNB\Documents\Vortrag\2017-Wassererschließung Raiding\Rammkernbohrung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00" y="2775704"/>
            <a:ext cx="4074558" cy="305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00228.WLVNB\Documents\Vortrag\2017-Wassererschließung Raiding\Rammkernbohrung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2060848"/>
            <a:ext cx="2808312" cy="374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611560" y="5805264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Grundwassermessstelle </a:t>
            </a:r>
            <a:r>
              <a:rPr lang="de-AT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Neudörfl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de-AT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RKB DN180/220, PVC-Voll-/ Filterrohre DN 125/140m, SW 1 mm, FK 2–3 mm, Tiefe 20m</a:t>
            </a:r>
          </a:p>
          <a:p>
            <a:pPr algn="just"/>
            <a:endParaRPr lang="de-A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709893" y="692696"/>
            <a:ext cx="61926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de-AT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Bohrverfahren 2:</a:t>
            </a:r>
            <a:endParaRPr lang="de-AT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Greiferbohrung: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</a:t>
            </a:r>
            <a:r>
              <a:rPr lang="de-AT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größere </a:t>
            </a: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Bohrdurchmesser (DN600-1200)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Bohrtiefen je nach Bodenart bis 75 m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Ausbaudurchmesser von DN 400 bis DN 1000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Fördermengen sind nur durch das Wasserdargebot begrenzt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Bohrart bei </a:t>
            </a:r>
            <a:r>
              <a:rPr lang="de-AT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Festgestein nicht </a:t>
            </a: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geeignet</a:t>
            </a:r>
            <a:endParaRPr lang="de-AT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10" y="1052736"/>
            <a:ext cx="2494884" cy="332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47240"/>
            <a:ext cx="3600400" cy="2701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hteck 6"/>
          <p:cNvSpPr/>
          <p:nvPr/>
        </p:nvSpPr>
        <p:spPr>
          <a:xfrm>
            <a:off x="194642" y="4395881"/>
            <a:ext cx="44493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BR Neusiedl 5</a:t>
            </a:r>
          </a:p>
          <a:p>
            <a:pPr algn="just"/>
            <a:r>
              <a:rPr lang="de-AT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GrB</a:t>
            </a:r>
            <a:r>
              <a:rPr lang="de-AT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DN900, PVC-VR/E-Wickeldraht-Filterrohre DN 400, SW 0,5mm, FK 1,2-2mm, Tiefe 32m</a:t>
            </a:r>
          </a:p>
          <a:p>
            <a:pPr algn="just"/>
            <a:endParaRPr lang="de-A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491880" y="5948455"/>
            <a:ext cx="5328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BR Winden 2: </a:t>
            </a:r>
            <a:r>
              <a:rPr lang="de-AT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GrB</a:t>
            </a:r>
            <a:r>
              <a:rPr lang="de-AT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DN900, PVC-VR/E-Wickeldraht-</a:t>
            </a:r>
          </a:p>
          <a:p>
            <a:pPr algn="just"/>
            <a:r>
              <a:rPr lang="de-AT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Filterrohre DN 400, SW 1,0mm, FK 2-3mm, Tiefe 28m</a:t>
            </a:r>
          </a:p>
          <a:p>
            <a:pPr algn="just"/>
            <a:endParaRPr lang="de-A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28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3347864" y="908720"/>
            <a:ext cx="56886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de-AT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Bohrverfahren 3:</a:t>
            </a:r>
            <a:endParaRPr lang="de-AT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Spülbohrungen</a:t>
            </a:r>
            <a:r>
              <a:rPr lang="de-AT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de-AT" sz="20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 </a:t>
            </a:r>
            <a:r>
              <a:rPr lang="de-AT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Bohrdurchmesser bis </a:t>
            </a: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DN600 (800)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Bohrtiefen bis 300m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Ausbaudurchmesser bis DN300 (400)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AT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Fördermengen b. 70l/s(-max. Pumpengröße)</a:t>
            </a:r>
            <a:endParaRPr lang="de-AT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847712"/>
            <a:ext cx="3912692" cy="2934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52" y="1196752"/>
            <a:ext cx="307834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hteck 5"/>
          <p:cNvSpPr/>
          <p:nvPr/>
        </p:nvSpPr>
        <p:spPr>
          <a:xfrm>
            <a:off x="1043608" y="5661248"/>
            <a:ext cx="724352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Brunnen Neusiedl 4</a:t>
            </a:r>
          </a:p>
          <a:p>
            <a:pPr algn="just"/>
            <a:r>
              <a:rPr lang="de-AT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GrB</a:t>
            </a:r>
            <a:r>
              <a:rPr lang="de-AT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DN1000 bis 14m, Lufthebebohrung DN 800 bis 67m+Sperrrohr DN600, LHB DN580 bis 126m, PVC-VR/E-Wickeldraht-Filterrohre DN300, SW 0,25mm, FK-Glaskugeln 0,75-1,0mm</a:t>
            </a:r>
            <a:endParaRPr lang="de-A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92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yperion">
  <a:themeElements>
    <a:clrScheme name="Hyperion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Hyperion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yperio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yperion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Hyperion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938</Words>
  <Application>Microsoft Office PowerPoint</Application>
  <PresentationFormat>Bildschirmpräsentation (4:3)</PresentationFormat>
  <Paragraphs>135</Paragraphs>
  <Slides>19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19</vt:i4>
      </vt:variant>
    </vt:vector>
  </HeadingPairs>
  <TitlesOfParts>
    <vt:vector size="28" baseType="lpstr">
      <vt:lpstr>Arial</vt:lpstr>
      <vt:lpstr>Calibri</vt:lpstr>
      <vt:lpstr>Constantia</vt:lpstr>
      <vt:lpstr>Courier New</vt:lpstr>
      <vt:lpstr>Wingdings</vt:lpstr>
      <vt:lpstr>Wingdings 2</vt:lpstr>
      <vt:lpstr>Hyperion</vt:lpstr>
      <vt:lpstr>Drawing</vt:lpstr>
      <vt:lpstr>CorelDRAW</vt:lpstr>
      <vt:lpstr>Wassererkundung und Wassererschließung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WLV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Gerhard Kremsner Ing.</dc:creator>
  <cp:lastModifiedBy>Vanessa Hirschhofer</cp:lastModifiedBy>
  <cp:revision>131</cp:revision>
  <cp:lastPrinted>2014-10-28T12:58:38Z</cp:lastPrinted>
  <dcterms:created xsi:type="dcterms:W3CDTF">2009-04-02T07:59:29Z</dcterms:created>
  <dcterms:modified xsi:type="dcterms:W3CDTF">2017-11-15T06:31:27Z</dcterms:modified>
</cp:coreProperties>
</file>