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tmp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6" r:id="rId3"/>
    <p:sldId id="264" r:id="rId4"/>
    <p:sldId id="267" r:id="rId5"/>
    <p:sldId id="268" r:id="rId6"/>
    <p:sldId id="269" r:id="rId7"/>
    <p:sldId id="270" r:id="rId8"/>
    <p:sldId id="280" r:id="rId9"/>
    <p:sldId id="271" r:id="rId10"/>
    <p:sldId id="272" r:id="rId11"/>
    <p:sldId id="281" r:id="rId12"/>
    <p:sldId id="275" r:id="rId13"/>
    <p:sldId id="276" r:id="rId14"/>
    <p:sldId id="273" r:id="rId15"/>
    <p:sldId id="277" r:id="rId16"/>
  </p:sldIdLst>
  <p:sldSz cx="9144000" cy="6858000" type="screen4x3"/>
  <p:notesSz cx="7099300" cy="10234613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-1134" y="-90"/>
      </p:cViewPr>
      <p:guideLst>
        <p:guide orient="horz" pos="4201"/>
        <p:guide pos="47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>
              <a:defRPr sz="1300"/>
            </a:lvl1pPr>
          </a:lstStyle>
          <a:p>
            <a:fld id="{1F6B015F-B53A-4B8F-93A6-CBCDC683799D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8" tIns="49524" rIns="99048" bIns="49524" rtlCol="0" anchor="ctr"/>
          <a:lstStyle/>
          <a:p>
            <a:endParaRPr lang="de-AT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709930" y="4861441"/>
            <a:ext cx="5679440" cy="4605576"/>
          </a:xfrm>
          <a:prstGeom prst="rect">
            <a:avLst/>
          </a:prstGeom>
        </p:spPr>
        <p:txBody>
          <a:bodyPr vert="horz" lIns="99048" tIns="49524" rIns="99048" bIns="49524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>
              <a:defRPr sz="1300"/>
            </a:lvl1pPr>
          </a:lstStyle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4021294" y="9721106"/>
            <a:ext cx="3076363" cy="511731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>
              <a:defRPr sz="1300"/>
            </a:lvl1pPr>
          </a:lstStyle>
          <a:p>
            <a:fld id="{9BC1F510-9843-4F77-961B-FE2AE6CBE0E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0700738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Turm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88630"/>
            <a:ext cx="936104" cy="1336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7"/>
          <p:cNvSpPr txBox="1"/>
          <p:nvPr userDrawn="1"/>
        </p:nvSpPr>
        <p:spPr>
          <a:xfrm>
            <a:off x="505811" y="1796623"/>
            <a:ext cx="81376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3200" b="1" dirty="0" smtClean="0"/>
              <a:t>Wassererkundung</a:t>
            </a:r>
            <a:r>
              <a:rPr lang="de-DE" sz="3200" b="1" baseline="0" dirty="0" smtClean="0"/>
              <a:t> und Wassererschließung</a:t>
            </a:r>
            <a:endParaRPr lang="de-DE" sz="3200" b="1" dirty="0" smtClean="0"/>
          </a:p>
          <a:p>
            <a:pPr algn="ctr"/>
            <a:endParaRPr lang="de-DE" sz="1200" b="1" dirty="0" smtClean="0"/>
          </a:p>
          <a:p>
            <a:pPr algn="ctr"/>
            <a:r>
              <a:rPr lang="de-DE" sz="4000" b="1" dirty="0" smtClean="0"/>
              <a:t>Reflexionsseismik</a:t>
            </a:r>
          </a:p>
        </p:txBody>
      </p:sp>
      <p:sp>
        <p:nvSpPr>
          <p:cNvPr id="9" name="Textfeld 8"/>
          <p:cNvSpPr txBox="1"/>
          <p:nvPr userDrawn="1"/>
        </p:nvSpPr>
        <p:spPr>
          <a:xfrm>
            <a:off x="6926533" y="6453336"/>
            <a:ext cx="22174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de-DE" sz="1400" dirty="0" smtClean="0"/>
              <a:t>Plattform Wasser Bgld.2017</a:t>
            </a:r>
            <a:endParaRPr lang="de-AT" sz="1400" dirty="0"/>
          </a:p>
        </p:txBody>
      </p:sp>
      <p:sp>
        <p:nvSpPr>
          <p:cNvPr id="10" name="Textfeld 9"/>
          <p:cNvSpPr txBox="1"/>
          <p:nvPr userDrawn="1"/>
        </p:nvSpPr>
        <p:spPr>
          <a:xfrm>
            <a:off x="2516148" y="3645024"/>
            <a:ext cx="41117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i="1" dirty="0" smtClean="0"/>
              <a:t>Hon. Prof. Dipl.-Ing. Dr. </a:t>
            </a:r>
            <a:r>
              <a:rPr lang="de-DE" b="1" i="1" dirty="0" err="1" smtClean="0"/>
              <a:t>mont</a:t>
            </a:r>
            <a:r>
              <a:rPr lang="de-DE" b="1" i="1" dirty="0" smtClean="0"/>
              <a:t>. </a:t>
            </a:r>
            <a:r>
              <a:rPr lang="de-DE" b="1" i="1" dirty="0" err="1" smtClean="0"/>
              <a:t>Ch</a:t>
            </a:r>
            <a:r>
              <a:rPr lang="de-DE" b="1" i="1" dirty="0" smtClean="0"/>
              <a:t>. Schmid</a:t>
            </a:r>
            <a:endParaRPr lang="de-DE" b="1" i="1" dirty="0"/>
          </a:p>
        </p:txBody>
      </p:sp>
      <p:sp>
        <p:nvSpPr>
          <p:cNvPr id="11" name="Textfeld 10"/>
          <p:cNvSpPr txBox="1"/>
          <p:nvPr userDrawn="1"/>
        </p:nvSpPr>
        <p:spPr>
          <a:xfrm>
            <a:off x="2063243" y="4038163"/>
            <a:ext cx="501752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1600" dirty="0" smtClean="0"/>
              <a:t>Zivilingenieur für Erdölwesen</a:t>
            </a:r>
          </a:p>
          <a:p>
            <a:pPr algn="ctr"/>
            <a:r>
              <a:rPr lang="de-DE" sz="1600" dirty="0" smtClean="0">
                <a:cs typeface="Times New Roman" pitchFamily="18" charset="0"/>
              </a:rPr>
              <a:t>Gerichtlich beeideter und zertifizierter Sachverständiger</a:t>
            </a:r>
          </a:p>
          <a:p>
            <a:pPr algn="ctr"/>
            <a:r>
              <a:rPr lang="de-DE" sz="1600" dirty="0" smtClean="0">
                <a:cs typeface="Times New Roman" pitchFamily="18" charset="0"/>
              </a:rPr>
              <a:t>für Geothermie und Wassergewinnung aus Tiefbohrungen</a:t>
            </a:r>
            <a:endParaRPr lang="de-DE" sz="1600" dirty="0">
              <a:cs typeface="Times New Roman" pitchFamily="18" charset="0"/>
            </a:endParaRPr>
          </a:p>
        </p:txBody>
      </p:sp>
      <p:sp>
        <p:nvSpPr>
          <p:cNvPr id="12" name="Textfeld 11"/>
          <p:cNvSpPr txBox="1"/>
          <p:nvPr userDrawn="1"/>
        </p:nvSpPr>
        <p:spPr>
          <a:xfrm>
            <a:off x="107504" y="6451847"/>
            <a:ext cx="15969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Leoben / Gmunden</a:t>
            </a:r>
            <a:endParaRPr lang="de-AT" sz="1400" dirty="0"/>
          </a:p>
        </p:txBody>
      </p:sp>
    </p:spTree>
    <p:extLst>
      <p:ext uri="{BB962C8B-B14F-4D97-AF65-F5344CB8AC3E}">
        <p14:creationId xmlns:p14="http://schemas.microsoft.com/office/powerpoint/2010/main" val="1754683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098765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29108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946045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34940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617345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10436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244356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820996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72692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53476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kHorz">
          <a:fgClr>
            <a:srgbClr val="99FFCC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6CF0A-73B3-4A14-9759-6777CFA3429C}" type="datetimeFigureOut">
              <a:rPr lang="de-AT" smtClean="0"/>
              <a:t>13.11.2017</a:t>
            </a:fld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1BC641-3ABD-484C-92EF-0364467B9E21}" type="slidenum">
              <a:rPr lang="de-AT" smtClean="0"/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882864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mp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mp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935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7138" y="122082"/>
            <a:ext cx="5403334" cy="669129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Textfeld 2"/>
          <p:cNvSpPr txBox="1"/>
          <p:nvPr/>
        </p:nvSpPr>
        <p:spPr>
          <a:xfrm>
            <a:off x="755576" y="725795"/>
            <a:ext cx="22934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/>
              <a:t>Status Quo</a:t>
            </a:r>
          </a:p>
          <a:p>
            <a:r>
              <a:rPr lang="de-DE" sz="3600" b="1" dirty="0" smtClean="0"/>
              <a:t>April 2010</a:t>
            </a:r>
            <a:endParaRPr lang="de-AT" sz="4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185110" y="2867564"/>
            <a:ext cx="327538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smtClean="0"/>
              <a:t>Gegenüberstellung ausgewählter</a:t>
            </a:r>
          </a:p>
          <a:p>
            <a:r>
              <a:rPr lang="de-AT" dirty="0" smtClean="0"/>
              <a:t>geophysikalischen Bohrloch-</a:t>
            </a:r>
            <a:br>
              <a:rPr lang="de-AT" dirty="0" smtClean="0"/>
            </a:br>
            <a:r>
              <a:rPr lang="de-AT" dirty="0" err="1" smtClean="0"/>
              <a:t>messungen</a:t>
            </a:r>
            <a:r>
              <a:rPr lang="de-AT" dirty="0" smtClean="0"/>
              <a:t> im </a:t>
            </a:r>
            <a:r>
              <a:rPr lang="de-AT" dirty="0" err="1" smtClean="0"/>
              <a:t>Bunnenfeld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(JOANNEUM RESEARCH)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0758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755576" y="725795"/>
            <a:ext cx="70005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/>
              <a:t>Seismische Messungen Jänner 2010</a:t>
            </a:r>
            <a:endParaRPr lang="de-AT" sz="48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t="1270" r="12259" b="7196"/>
          <a:stretch>
            <a:fillRect/>
          </a:stretch>
        </p:blipFill>
        <p:spPr bwMode="auto">
          <a:xfrm>
            <a:off x="467544" y="1628800"/>
            <a:ext cx="4143003" cy="4678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Grafik 6" descr="C:\Users\EDV\AppData\Local\Temp\DSC00818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564904"/>
            <a:ext cx="3960440" cy="3600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50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703530"/>
            <a:ext cx="7632848" cy="596582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Textfeld 2"/>
          <p:cNvSpPr txBox="1"/>
          <p:nvPr/>
        </p:nvSpPr>
        <p:spPr>
          <a:xfrm>
            <a:off x="827584" y="285028"/>
            <a:ext cx="1401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dirty="0" smtClean="0"/>
              <a:t>Linie NS1001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87552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ildschirmausschnitt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347" y="234800"/>
            <a:ext cx="7430061" cy="643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388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ildschirmausschnitt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6" t="7594" r="5252"/>
          <a:stretch/>
        </p:blipFill>
        <p:spPr>
          <a:xfrm>
            <a:off x="3376487" y="476672"/>
            <a:ext cx="5588001" cy="6063126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3" name="Textfeld 2"/>
          <p:cNvSpPr txBox="1"/>
          <p:nvPr/>
        </p:nvSpPr>
        <p:spPr>
          <a:xfrm>
            <a:off x="683568" y="476672"/>
            <a:ext cx="24632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/>
              <a:t>Mächtigkeit</a:t>
            </a:r>
          </a:p>
          <a:p>
            <a:r>
              <a:rPr lang="de-DE" sz="3600" b="1" dirty="0" smtClean="0"/>
              <a:t>Sand 2</a:t>
            </a:r>
            <a:endParaRPr lang="de-AT" sz="4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755576" y="2132856"/>
            <a:ext cx="2558201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AT" b="1" dirty="0" smtClean="0"/>
              <a:t>Endergebnis:</a:t>
            </a:r>
            <a:r>
              <a:rPr lang="de-AT" dirty="0" smtClean="0"/>
              <a:t/>
            </a:r>
            <a:br>
              <a:rPr lang="de-AT" dirty="0" smtClean="0"/>
            </a:br>
            <a:r>
              <a:rPr lang="de-AT" dirty="0" smtClean="0"/>
              <a:t>Bohrvorschläge für</a:t>
            </a:r>
          </a:p>
          <a:p>
            <a:r>
              <a:rPr lang="de-AT" dirty="0"/>
              <a:t>z</a:t>
            </a:r>
            <a:r>
              <a:rPr lang="de-AT" dirty="0" smtClean="0"/>
              <a:t>wei mögliche Brunnen-</a:t>
            </a:r>
            <a:br>
              <a:rPr lang="de-AT" dirty="0" smtClean="0"/>
            </a:br>
            <a:r>
              <a:rPr lang="de-AT" dirty="0" err="1" smtClean="0"/>
              <a:t>standorte</a:t>
            </a:r>
            <a:endParaRPr lang="de-AT" dirty="0" smtClean="0"/>
          </a:p>
          <a:p>
            <a:endParaRPr lang="de-AT" dirty="0"/>
          </a:p>
          <a:p>
            <a:r>
              <a:rPr lang="de-AT" dirty="0" smtClean="0"/>
              <a:t>Vorschlag A wurde als</a:t>
            </a:r>
            <a:br>
              <a:rPr lang="de-AT" dirty="0" smtClean="0"/>
            </a:br>
            <a:r>
              <a:rPr lang="de-AT" b="1" dirty="0" smtClean="0"/>
              <a:t>Brunnen 4  </a:t>
            </a:r>
            <a:r>
              <a:rPr lang="de-AT" dirty="0" smtClean="0"/>
              <a:t>mit </a:t>
            </a:r>
            <a:r>
              <a:rPr lang="de-AT" dirty="0" err="1" smtClean="0"/>
              <a:t>adap</a:t>
            </a:r>
            <a:r>
              <a:rPr lang="de-AT" dirty="0" smtClean="0"/>
              <a:t>-</a:t>
            </a:r>
          </a:p>
          <a:p>
            <a:r>
              <a:rPr lang="de-AT" dirty="0" err="1" smtClean="0"/>
              <a:t>tiertem</a:t>
            </a:r>
            <a:r>
              <a:rPr lang="de-AT" dirty="0" smtClean="0"/>
              <a:t> Brunnenkonzept</a:t>
            </a:r>
            <a:br>
              <a:rPr lang="de-AT" dirty="0" smtClean="0"/>
            </a:br>
            <a:r>
              <a:rPr lang="de-AT" dirty="0" smtClean="0"/>
              <a:t>realisiert!</a:t>
            </a:r>
          </a:p>
          <a:p>
            <a:endParaRPr lang="de-AT" dirty="0"/>
          </a:p>
          <a:p>
            <a:r>
              <a:rPr lang="de-AT" b="1" dirty="0" smtClean="0"/>
              <a:t>Förderleistung von</a:t>
            </a:r>
            <a:br>
              <a:rPr lang="de-AT" b="1" dirty="0" smtClean="0"/>
            </a:br>
            <a:r>
              <a:rPr lang="de-AT" b="1" dirty="0" smtClean="0"/>
              <a:t>Brunnen 4</a:t>
            </a:r>
            <a:r>
              <a:rPr lang="de-AT" dirty="0" smtClean="0"/>
              <a:t>: </a:t>
            </a:r>
            <a:r>
              <a:rPr lang="de-AT" dirty="0"/>
              <a:t>&gt;</a:t>
            </a:r>
            <a:r>
              <a:rPr lang="de-AT" dirty="0" smtClean="0"/>
              <a:t>20 l/s</a:t>
            </a:r>
            <a:br>
              <a:rPr lang="de-AT" dirty="0" smtClean="0"/>
            </a:br>
            <a:r>
              <a:rPr lang="de-AT" dirty="0" smtClean="0"/>
              <a:t>(&gt;1.728 m³/d)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1160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1007859" y="548680"/>
            <a:ext cx="5068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Zusammenfassung </a:t>
            </a:r>
            <a:endParaRPr lang="de-AT" sz="4800" b="1" dirty="0"/>
          </a:p>
        </p:txBody>
      </p:sp>
      <p:sp>
        <p:nvSpPr>
          <p:cNvPr id="3" name="Textfeld 2"/>
          <p:cNvSpPr txBox="1"/>
          <p:nvPr/>
        </p:nvSpPr>
        <p:spPr>
          <a:xfrm>
            <a:off x="827584" y="1628800"/>
            <a:ext cx="7937109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dirty="0" smtClean="0"/>
              <a:t>Trotz der räumlichen Nähe der Brunnen extrem komplexe hydrogeologische</a:t>
            </a:r>
            <a:br>
              <a:rPr lang="de-AT" dirty="0" smtClean="0"/>
            </a:br>
            <a:r>
              <a:rPr lang="de-AT" dirty="0" smtClean="0"/>
              <a:t>Verhältnisse in einem innerstätischen Brunnenfeld</a:t>
            </a:r>
            <a:br>
              <a:rPr lang="de-AT" dirty="0" smtClean="0"/>
            </a:br>
            <a:r>
              <a:rPr lang="de-AT" sz="1600" dirty="0" smtClean="0"/>
              <a:t>- feinsandige Sedimentlagen</a:t>
            </a:r>
            <a:br>
              <a:rPr lang="de-AT" sz="1600" dirty="0" smtClean="0"/>
            </a:br>
            <a:r>
              <a:rPr lang="de-AT" sz="1600" dirty="0" smtClean="0"/>
              <a:t>- vorhandene Schichtneigung verursacht extrem gespannte Grundwasserverhältnisse</a:t>
            </a:r>
            <a:br>
              <a:rPr lang="de-AT" sz="1600" dirty="0" smtClean="0"/>
            </a:br>
            <a:r>
              <a:rPr lang="de-AT" sz="1600" dirty="0" smtClean="0"/>
              <a:t>   gegen Westen (BR 3)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dirty="0" smtClean="0"/>
              <a:t>Die Brunnen 1 bis 3 waren nicht oder nicht ausreichend auf diese komplexen</a:t>
            </a:r>
            <a:br>
              <a:rPr lang="de-AT" dirty="0" smtClean="0"/>
            </a:br>
            <a:r>
              <a:rPr lang="de-AT" dirty="0" smtClean="0"/>
              <a:t>hydrogeologischen Verhältnisse abgestimmt!</a:t>
            </a:r>
            <a:br>
              <a:rPr lang="de-AT" dirty="0" smtClean="0"/>
            </a:br>
            <a:r>
              <a:rPr lang="de-AT" dirty="0"/>
              <a:t>- </a:t>
            </a:r>
            <a:r>
              <a:rPr lang="de-AT" sz="1600" dirty="0" smtClean="0"/>
              <a:t>Ergebnisse der Aufschlussbohrungen wurden bei der Brunnenplanung nicht ausrechend</a:t>
            </a:r>
            <a:br>
              <a:rPr lang="de-AT" sz="1600" dirty="0" smtClean="0"/>
            </a:br>
            <a:r>
              <a:rPr lang="de-AT" sz="1600" dirty="0" smtClean="0"/>
              <a:t>   gewürdigt</a:t>
            </a:r>
            <a:br>
              <a:rPr lang="de-AT" sz="1600" dirty="0" smtClean="0"/>
            </a:br>
            <a:r>
              <a:rPr lang="de-AT" sz="1600" dirty="0" smtClean="0"/>
              <a:t>- (zu) lange Stehzeiten zwischen Brunnenerrichtung und Betrieb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dirty="0" smtClean="0"/>
              <a:t>Hochauflösende Reflexionsseismik in Kombination mit den Brunnendaten</a:t>
            </a:r>
            <a:br>
              <a:rPr lang="de-AT" dirty="0" smtClean="0"/>
            </a:br>
            <a:r>
              <a:rPr lang="de-AT" dirty="0" smtClean="0"/>
              <a:t>(geophysikalische</a:t>
            </a:r>
            <a:r>
              <a:rPr lang="de-AT" dirty="0"/>
              <a:t> </a:t>
            </a:r>
            <a:r>
              <a:rPr lang="de-AT" dirty="0" smtClean="0"/>
              <a:t>Bohrlochmessungen) ergaben ein nachvollziehbares</a:t>
            </a:r>
            <a:br>
              <a:rPr lang="de-AT" dirty="0" smtClean="0"/>
            </a:br>
            <a:r>
              <a:rPr lang="de-AT" dirty="0" smtClean="0"/>
              <a:t>hydrogeologisches Modell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de-AT" dirty="0" smtClean="0"/>
              <a:t>Optimale Planungsgrundlage für Brunnen 4</a:t>
            </a:r>
            <a:br>
              <a:rPr lang="de-AT" dirty="0" smtClean="0"/>
            </a:br>
            <a:r>
              <a:rPr lang="de-AT" sz="1600" dirty="0" smtClean="0"/>
              <a:t>- Erfahrungen aus den bereits vorhandenen Bohrungen/Brunnen</a:t>
            </a:r>
            <a:br>
              <a:rPr lang="de-AT" sz="1600" dirty="0" smtClean="0"/>
            </a:br>
            <a:r>
              <a:rPr lang="de-AT" sz="1600" dirty="0" smtClean="0"/>
              <a:t>- detailliertes Bild der </a:t>
            </a:r>
            <a:r>
              <a:rPr lang="de-AT" sz="1600" dirty="0" err="1" smtClean="0"/>
              <a:t>Untergrundsverhältnisse</a:t>
            </a:r>
            <a:r>
              <a:rPr lang="de-AT" sz="1600" dirty="0" smtClean="0"/>
              <a:t> im Bereich der möglichen</a:t>
            </a:r>
            <a:br>
              <a:rPr lang="de-AT" sz="1600" dirty="0" smtClean="0"/>
            </a:br>
            <a:r>
              <a:rPr lang="de-AT" sz="1600" dirty="0" smtClean="0"/>
              <a:t>   Brunnenstandorte durch Kalibrieren der reflexionsseismischen Ergebnisse an vorhanden</a:t>
            </a:r>
            <a:br>
              <a:rPr lang="de-AT" sz="1600" dirty="0" smtClean="0"/>
            </a:br>
            <a:r>
              <a:rPr lang="de-AT" sz="1600" dirty="0" smtClean="0"/>
              <a:t>   Bohraufschlüssen</a:t>
            </a:r>
          </a:p>
        </p:txBody>
      </p:sp>
    </p:spTree>
    <p:extLst>
      <p:ext uri="{BB962C8B-B14F-4D97-AF65-F5344CB8AC3E}">
        <p14:creationId xmlns:p14="http://schemas.microsoft.com/office/powerpoint/2010/main" val="403652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176"/>
          <p:cNvSpPr txBox="1">
            <a:spLocks noChangeArrowheads="1"/>
          </p:cNvSpPr>
          <p:nvPr/>
        </p:nvSpPr>
        <p:spPr bwMode="auto">
          <a:xfrm>
            <a:off x="1055688" y="1828800"/>
            <a:ext cx="76311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>
            <a:lvl1pPr marL="571500" indent="-571500" algn="l" defTabSz="762000" rtl="0" eaLnBrk="0" fontAlgn="base" hangingPunct="0">
              <a:spcBef>
                <a:spcPct val="35000"/>
              </a:spcBef>
              <a:spcAft>
                <a:spcPct val="10000"/>
              </a:spcAft>
              <a:buClr>
                <a:schemeClr val="hlink"/>
              </a:buClr>
              <a:buSzPct val="120000"/>
              <a:buFont typeface="Monotype Sorts" pitchFamily="2" charset="2"/>
              <a:buChar char="o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6163" indent="-360363" algn="l" defTabSz="762000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Monotype Sorts" pitchFamily="2" charset="2"/>
              <a:buChar char="m"/>
              <a:defRPr sz="2000">
                <a:solidFill>
                  <a:schemeClr val="tx1"/>
                </a:solidFill>
                <a:latin typeface="+mn-lt"/>
              </a:defRPr>
            </a:lvl2pPr>
            <a:lvl3pPr marL="1331913" indent="-1714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17663" indent="-1143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19970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5pPr>
            <a:lvl6pPr marL="24542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9114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686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258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Echoprinzip</a:t>
            </a: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Akustische Wellen werden in den Untergrund gesendet</a:t>
            </a: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Wellen werden zum Teil reflektiert</a:t>
            </a: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Summe aller reflektierten Wellen werden registriert</a:t>
            </a:r>
          </a:p>
        </p:txBody>
      </p:sp>
      <p:pic>
        <p:nvPicPr>
          <p:cNvPr id="39" name="Picture 177" descr="\\Gphw021\Daten\Rieger\Messwagen.JPG"/>
          <p:cNvPicPr>
            <a:picLocks noChangeAspect="1" noChangeArrowheads="1"/>
          </p:cNvPicPr>
          <p:nvPr/>
        </p:nvPicPr>
        <p:blipFill>
          <a:blip r:embed="rId2" cstate="print">
            <a:lum bright="26000"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343400"/>
            <a:ext cx="3200400" cy="221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178" descr="\\Gphw021\Daten\Rieger\Sprengstof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990600"/>
            <a:ext cx="1439863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79" descr="\\Gphw014\Atzbach\Zwischenbericht\Abbildungen\Abb_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609600"/>
            <a:ext cx="1439863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80" descr="\\Gphw014\Atzbach\Zwischenbericht\Abbildungen\Abb_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228600"/>
            <a:ext cx="1439863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755576" y="725795"/>
            <a:ext cx="193835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Prinzip</a:t>
            </a:r>
            <a:endParaRPr lang="de-AT" sz="4800" b="1" dirty="0"/>
          </a:p>
        </p:txBody>
      </p:sp>
      <p:sp>
        <p:nvSpPr>
          <p:cNvPr id="6" name="Textfeld 5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smtClean="0"/>
              <a:t>Angewandte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</p:spTree>
    <p:extLst>
      <p:ext uri="{BB962C8B-B14F-4D97-AF65-F5344CB8AC3E}">
        <p14:creationId xmlns:p14="http://schemas.microsoft.com/office/powerpoint/2010/main" val="417116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 txBox="1">
            <a:spLocks noChangeArrowheads="1"/>
          </p:cNvSpPr>
          <p:nvPr/>
        </p:nvSpPr>
        <p:spPr bwMode="auto">
          <a:xfrm>
            <a:off x="1055688" y="1828800"/>
            <a:ext cx="7631112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6038" rIns="0" bIns="46038" numCol="1" anchor="t" anchorCtr="0" compatLnSpc="1">
            <a:prstTxWarp prst="textNoShape">
              <a:avLst/>
            </a:prstTxWarp>
          </a:bodyPr>
          <a:lstStyle>
            <a:lvl1pPr marL="571500" indent="-571500" algn="l" defTabSz="762000" rtl="0" eaLnBrk="0" fontAlgn="base" hangingPunct="0">
              <a:spcBef>
                <a:spcPct val="35000"/>
              </a:spcBef>
              <a:spcAft>
                <a:spcPct val="10000"/>
              </a:spcAft>
              <a:buClr>
                <a:schemeClr val="hlink"/>
              </a:buClr>
              <a:buSzPct val="120000"/>
              <a:buFont typeface="Monotype Sorts" pitchFamily="2" charset="2"/>
              <a:buChar char="o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46163" indent="-360363" algn="l" defTabSz="762000" rtl="0" eaLnBrk="0" fontAlgn="base" hangingPunct="0">
              <a:spcBef>
                <a:spcPct val="25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Monotype Sorts" pitchFamily="2" charset="2"/>
              <a:buChar char="m"/>
              <a:defRPr sz="2000">
                <a:solidFill>
                  <a:schemeClr val="tx1"/>
                </a:solidFill>
                <a:latin typeface="+mn-lt"/>
              </a:defRPr>
            </a:lvl2pPr>
            <a:lvl3pPr marL="1331913" indent="-17145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17663" indent="-114300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2000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19970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5pPr>
            <a:lvl6pPr marL="24542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6pPr>
            <a:lvl7pPr marL="29114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7pPr>
            <a:lvl8pPr marL="33686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8pPr>
            <a:lvl9pPr marL="3825875" indent="-188913" algn="l" defTabSz="762000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100000"/>
              <a:buChar char="•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Oberflächenseismik</a:t>
            </a:r>
          </a:p>
          <a:p>
            <a:pPr marL="1046163" marR="0" lvl="1" indent="-360363" algn="l" defTabSz="7620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Monotype Sorts" pitchFamily="2" charset="2"/>
              <a:buChar char="m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Refraktionsseismik</a:t>
            </a:r>
          </a:p>
          <a:p>
            <a:pPr marL="1046163" marR="0" lvl="1" indent="-360363" algn="l" defTabSz="7620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Monotype Sorts" pitchFamily="2" charset="2"/>
              <a:buChar char="m"/>
              <a:tabLst/>
              <a:defRPr/>
            </a:pPr>
            <a:r>
              <a:rPr kumimoji="0" lang="de-DE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Reflexionsseismik</a:t>
            </a: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Bohrlochseismik</a:t>
            </a:r>
          </a:p>
          <a:p>
            <a:pPr marL="1046163" marR="0" lvl="1" indent="-360363" algn="l" defTabSz="7620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Monotype Sorts" pitchFamily="2" charset="2"/>
              <a:buChar char="m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Tomographie (Durchschallung)</a:t>
            </a: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r>
              <a:rPr kumimoji="0" lang="de-DE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Kombinationen</a:t>
            </a:r>
          </a:p>
          <a:p>
            <a:pPr marL="1046163" marR="0" lvl="1" indent="-360363" algn="l" defTabSz="7620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Monotype Sorts" pitchFamily="2" charset="2"/>
              <a:buChar char="m"/>
              <a:tabLst/>
              <a:defRPr/>
            </a:pP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VSP (</a:t>
            </a:r>
            <a:r>
              <a:rPr kumimoji="0" lang="de-DE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Vertical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de-DE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Seismic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de-DE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Profiling</a:t>
            </a:r>
            <a:r>
              <a:rPr kumimoji="0" lang="de-DE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)</a:t>
            </a:r>
          </a:p>
          <a:p>
            <a:pPr marL="1046163" marR="0" lvl="1" indent="-360363" algn="l" defTabSz="762000" rtl="0" eaLnBrk="0" fontAlgn="base" latinLnBrk="0" hangingPunct="0">
              <a:lnSpc>
                <a:spcPct val="100000"/>
              </a:lnSpc>
              <a:spcBef>
                <a:spcPct val="25000"/>
              </a:spcBef>
              <a:spcAft>
                <a:spcPct val="0"/>
              </a:spcAft>
              <a:buClr>
                <a:srgbClr val="FF0000"/>
              </a:buClr>
              <a:buSzPct val="90000"/>
              <a:buFont typeface="Monotype Sorts" pitchFamily="2" charset="2"/>
              <a:buChar char="m"/>
              <a:tabLst/>
              <a:defRPr/>
            </a:pPr>
            <a:r>
              <a:rPr kumimoji="0" lang="de-DE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</a:rPr>
              <a:t>Geophonversenkung</a:t>
            </a:r>
            <a:endParaRPr kumimoji="0" lang="de-DE" sz="20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  <a:p>
            <a:pPr marL="571500" marR="0" lvl="0" indent="-571500" algn="l" defTabSz="762000" rtl="0" eaLnBrk="0" fontAlgn="base" latinLnBrk="0" hangingPunct="0">
              <a:lnSpc>
                <a:spcPct val="100000"/>
              </a:lnSpc>
              <a:spcBef>
                <a:spcPct val="35000"/>
              </a:spcBef>
              <a:spcAft>
                <a:spcPct val="10000"/>
              </a:spcAft>
              <a:buClr>
                <a:srgbClr val="FF0000"/>
              </a:buClr>
              <a:buSzPct val="120000"/>
              <a:buFont typeface="Monotype Sorts" pitchFamily="2" charset="2"/>
              <a:buChar char="o"/>
              <a:tabLst/>
              <a:defRPr/>
            </a:pPr>
            <a:endParaRPr kumimoji="0" lang="de-DE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755576" y="725795"/>
            <a:ext cx="56489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Seismische Verfahren</a:t>
            </a:r>
            <a:endParaRPr lang="de-AT" sz="4800" b="1" dirty="0"/>
          </a:p>
        </p:txBody>
      </p:sp>
      <p:sp>
        <p:nvSpPr>
          <p:cNvPr id="9" name="Textfeld 8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smtClean="0"/>
              <a:t>Angewandte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</p:spTree>
    <p:extLst>
      <p:ext uri="{BB962C8B-B14F-4D97-AF65-F5344CB8AC3E}">
        <p14:creationId xmlns:p14="http://schemas.microsoft.com/office/powerpoint/2010/main" val="386722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>
            <a:grpSpLocks/>
          </p:cNvGrpSpPr>
          <p:nvPr/>
        </p:nvGrpSpPr>
        <p:grpSpPr bwMode="auto">
          <a:xfrm>
            <a:off x="915988" y="2514600"/>
            <a:ext cx="7037387" cy="3436938"/>
            <a:chOff x="577" y="1584"/>
            <a:chExt cx="4433" cy="2165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886" y="1584"/>
              <a:ext cx="4121" cy="1776"/>
            </a:xfrm>
            <a:prstGeom prst="rect">
              <a:avLst/>
            </a:prstGeom>
            <a:solidFill>
              <a:srgbClr val="DADADA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890" y="2112"/>
              <a:ext cx="41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890" y="2736"/>
              <a:ext cx="41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890" y="3360"/>
              <a:ext cx="411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3504" y="3468"/>
              <a:ext cx="1499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 rot="16200000">
              <a:off x="80" y="2619"/>
              <a:ext cx="1223" cy="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Tiefe</a:t>
              </a: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3498" y="3520"/>
              <a:ext cx="1512" cy="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Entfernung</a:t>
              </a:r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798" y="2116"/>
              <a:ext cx="0" cy="1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Line 15"/>
            <p:cNvSpPr>
              <a:spLocks noChangeShapeType="1"/>
            </p:cNvSpPr>
            <p:nvPr/>
          </p:nvSpPr>
          <p:spPr bwMode="auto">
            <a:xfrm>
              <a:off x="894" y="1584"/>
              <a:ext cx="4105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AT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936" y="2442"/>
              <a:ext cx="461" cy="2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prstShdw prst="shdw17" dist="17961" dir="2700000">
                <a:srgbClr val="FFFF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v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2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 / 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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2</a:t>
              </a: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936" y="3066"/>
              <a:ext cx="461" cy="2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prstShdw prst="shdw17" dist="17961" dir="2700000">
                <a:srgbClr val="FFFF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v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3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 / 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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3</a:t>
              </a: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932" y="1818"/>
              <a:ext cx="461" cy="2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ffectLst>
              <a:prstShdw prst="shdw17" dist="17961" dir="2700000">
                <a:srgbClr val="FFFFFF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v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1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 / </a:t>
              </a:r>
              <a:r>
                <a:rPr kumimoji="0" lang="de-DE" sz="1800" b="1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Symbol" pitchFamily="18" charset="2"/>
                </a:rPr>
                <a:t></a:t>
              </a:r>
              <a:r>
                <a:rPr kumimoji="0" lang="de-DE" sz="1800" b="1" i="0" u="none" strike="noStrike" kern="0" cap="none" spc="0" normalizeH="0" baseline="-2500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1</a:t>
              </a:r>
            </a:p>
          </p:txBody>
        </p:sp>
      </p:grpSp>
      <p:grpSp>
        <p:nvGrpSpPr>
          <p:cNvPr id="15" name="Group 75"/>
          <p:cNvGrpSpPr>
            <a:grpSpLocks/>
          </p:cNvGrpSpPr>
          <p:nvPr/>
        </p:nvGrpSpPr>
        <p:grpSpPr bwMode="auto">
          <a:xfrm>
            <a:off x="2181225" y="2533650"/>
            <a:ext cx="5267325" cy="2801938"/>
            <a:chOff x="1374" y="1596"/>
            <a:chExt cx="3318" cy="1765"/>
          </a:xfrm>
        </p:grpSpPr>
        <p:grpSp>
          <p:nvGrpSpPr>
            <p:cNvPr id="16" name="Group 19"/>
            <p:cNvGrpSpPr>
              <a:grpSpLocks/>
            </p:cNvGrpSpPr>
            <p:nvPr/>
          </p:nvGrpSpPr>
          <p:grpSpPr bwMode="auto">
            <a:xfrm>
              <a:off x="1374" y="1596"/>
              <a:ext cx="1656" cy="1765"/>
              <a:chOff x="1488" y="1596"/>
              <a:chExt cx="1795" cy="1765"/>
            </a:xfrm>
          </p:grpSpPr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1488" y="1596"/>
                <a:ext cx="1795" cy="1765"/>
              </a:xfrm>
              <a:custGeom>
                <a:avLst/>
                <a:gdLst>
                  <a:gd name="T0" fmla="*/ 1794 w 1795"/>
                  <a:gd name="T1" fmla="*/ 7 h 1765"/>
                  <a:gd name="T2" fmla="*/ 1695 w 1795"/>
                  <a:gd name="T3" fmla="*/ 539 h 1765"/>
                  <a:gd name="T4" fmla="*/ 1439 w 1795"/>
                  <a:gd name="T5" fmla="*/ 1157 h 1765"/>
                  <a:gd name="T6" fmla="*/ 907 w 1795"/>
                  <a:gd name="T7" fmla="*/ 1764 h 1765"/>
                  <a:gd name="T8" fmla="*/ 413 w 1795"/>
                  <a:gd name="T9" fmla="*/ 1157 h 1765"/>
                  <a:gd name="T10" fmla="*/ 108 w 1795"/>
                  <a:gd name="T11" fmla="*/ 539 h 1765"/>
                  <a:gd name="T12" fmla="*/ 0 w 179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5" h="1765">
                    <a:moveTo>
                      <a:pt x="1794" y="7"/>
                    </a:moveTo>
                    <a:lnTo>
                      <a:pt x="1695" y="539"/>
                    </a:lnTo>
                    <a:lnTo>
                      <a:pt x="1439" y="1157"/>
                    </a:lnTo>
                    <a:lnTo>
                      <a:pt x="907" y="1764"/>
                    </a:lnTo>
                    <a:lnTo>
                      <a:pt x="413" y="1157"/>
                    </a:lnTo>
                    <a:lnTo>
                      <a:pt x="108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1728" y="1596"/>
                <a:ext cx="1555" cy="1765"/>
              </a:xfrm>
              <a:custGeom>
                <a:avLst/>
                <a:gdLst>
                  <a:gd name="T0" fmla="*/ 1554 w 1555"/>
                  <a:gd name="T1" fmla="*/ 7 h 1765"/>
                  <a:gd name="T2" fmla="*/ 1468 w 1555"/>
                  <a:gd name="T3" fmla="*/ 539 h 1765"/>
                  <a:gd name="T4" fmla="*/ 1247 w 1555"/>
                  <a:gd name="T5" fmla="*/ 1157 h 1765"/>
                  <a:gd name="T6" fmla="*/ 786 w 1555"/>
                  <a:gd name="T7" fmla="*/ 1764 h 1765"/>
                  <a:gd name="T8" fmla="*/ 358 w 1555"/>
                  <a:gd name="T9" fmla="*/ 1157 h 1765"/>
                  <a:gd name="T10" fmla="*/ 93 w 1555"/>
                  <a:gd name="T11" fmla="*/ 539 h 1765"/>
                  <a:gd name="T12" fmla="*/ 0 w 155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5" h="1765">
                    <a:moveTo>
                      <a:pt x="1554" y="7"/>
                    </a:moveTo>
                    <a:lnTo>
                      <a:pt x="1468" y="539"/>
                    </a:lnTo>
                    <a:lnTo>
                      <a:pt x="1247" y="1157"/>
                    </a:lnTo>
                    <a:lnTo>
                      <a:pt x="786" y="1764"/>
                    </a:lnTo>
                    <a:lnTo>
                      <a:pt x="358" y="1157"/>
                    </a:lnTo>
                    <a:lnTo>
                      <a:pt x="93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1968" y="1596"/>
                <a:ext cx="1315" cy="1765"/>
              </a:xfrm>
              <a:custGeom>
                <a:avLst/>
                <a:gdLst>
                  <a:gd name="T0" fmla="*/ 1314 w 1315"/>
                  <a:gd name="T1" fmla="*/ 7 h 1765"/>
                  <a:gd name="T2" fmla="*/ 1242 w 1315"/>
                  <a:gd name="T3" fmla="*/ 539 h 1765"/>
                  <a:gd name="T4" fmla="*/ 1054 w 1315"/>
                  <a:gd name="T5" fmla="*/ 1157 h 1765"/>
                  <a:gd name="T6" fmla="*/ 664 w 1315"/>
                  <a:gd name="T7" fmla="*/ 1764 h 1765"/>
                  <a:gd name="T8" fmla="*/ 303 w 1315"/>
                  <a:gd name="T9" fmla="*/ 1157 h 1765"/>
                  <a:gd name="T10" fmla="*/ 79 w 1315"/>
                  <a:gd name="T11" fmla="*/ 539 h 1765"/>
                  <a:gd name="T12" fmla="*/ 0 w 131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1765">
                    <a:moveTo>
                      <a:pt x="1314" y="7"/>
                    </a:moveTo>
                    <a:lnTo>
                      <a:pt x="1242" y="539"/>
                    </a:lnTo>
                    <a:lnTo>
                      <a:pt x="1054" y="1157"/>
                    </a:lnTo>
                    <a:lnTo>
                      <a:pt x="664" y="1764"/>
                    </a:lnTo>
                    <a:lnTo>
                      <a:pt x="303" y="1157"/>
                    </a:lnTo>
                    <a:lnTo>
                      <a:pt x="79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7" name="Freeform 23"/>
              <p:cNvSpPr>
                <a:spLocks/>
              </p:cNvSpPr>
              <p:nvPr/>
            </p:nvSpPr>
            <p:spPr bwMode="auto">
              <a:xfrm>
                <a:off x="2208" y="1596"/>
                <a:ext cx="1075" cy="1765"/>
              </a:xfrm>
              <a:custGeom>
                <a:avLst/>
                <a:gdLst>
                  <a:gd name="T0" fmla="*/ 1074 w 1075"/>
                  <a:gd name="T1" fmla="*/ 7 h 1765"/>
                  <a:gd name="T2" fmla="*/ 1015 w 1075"/>
                  <a:gd name="T3" fmla="*/ 539 h 1765"/>
                  <a:gd name="T4" fmla="*/ 862 w 1075"/>
                  <a:gd name="T5" fmla="*/ 1157 h 1765"/>
                  <a:gd name="T6" fmla="*/ 543 w 1075"/>
                  <a:gd name="T7" fmla="*/ 1764 h 1765"/>
                  <a:gd name="T8" fmla="*/ 247 w 1075"/>
                  <a:gd name="T9" fmla="*/ 1157 h 1765"/>
                  <a:gd name="T10" fmla="*/ 65 w 1075"/>
                  <a:gd name="T11" fmla="*/ 539 h 1765"/>
                  <a:gd name="T12" fmla="*/ 0 w 107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5" h="1765">
                    <a:moveTo>
                      <a:pt x="1074" y="7"/>
                    </a:moveTo>
                    <a:lnTo>
                      <a:pt x="1015" y="539"/>
                    </a:lnTo>
                    <a:lnTo>
                      <a:pt x="862" y="1157"/>
                    </a:lnTo>
                    <a:lnTo>
                      <a:pt x="543" y="1764"/>
                    </a:lnTo>
                    <a:lnTo>
                      <a:pt x="247" y="1157"/>
                    </a:lnTo>
                    <a:lnTo>
                      <a:pt x="65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8" name="Freeform 24"/>
              <p:cNvSpPr>
                <a:spLocks/>
              </p:cNvSpPr>
              <p:nvPr/>
            </p:nvSpPr>
            <p:spPr bwMode="auto">
              <a:xfrm>
                <a:off x="2448" y="1596"/>
                <a:ext cx="835" cy="1765"/>
              </a:xfrm>
              <a:custGeom>
                <a:avLst/>
                <a:gdLst>
                  <a:gd name="T0" fmla="*/ 834 w 835"/>
                  <a:gd name="T1" fmla="*/ 7 h 1765"/>
                  <a:gd name="T2" fmla="*/ 788 w 835"/>
                  <a:gd name="T3" fmla="*/ 539 h 1765"/>
                  <a:gd name="T4" fmla="*/ 669 w 835"/>
                  <a:gd name="T5" fmla="*/ 1157 h 1765"/>
                  <a:gd name="T6" fmla="*/ 422 w 835"/>
                  <a:gd name="T7" fmla="*/ 1764 h 1765"/>
                  <a:gd name="T8" fmla="*/ 192 w 835"/>
                  <a:gd name="T9" fmla="*/ 1157 h 1765"/>
                  <a:gd name="T10" fmla="*/ 50 w 835"/>
                  <a:gd name="T11" fmla="*/ 539 h 1765"/>
                  <a:gd name="T12" fmla="*/ 0 w 83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5" h="1765">
                    <a:moveTo>
                      <a:pt x="834" y="7"/>
                    </a:moveTo>
                    <a:lnTo>
                      <a:pt x="788" y="539"/>
                    </a:lnTo>
                    <a:lnTo>
                      <a:pt x="669" y="1157"/>
                    </a:lnTo>
                    <a:lnTo>
                      <a:pt x="422" y="1764"/>
                    </a:lnTo>
                    <a:lnTo>
                      <a:pt x="192" y="1157"/>
                    </a:lnTo>
                    <a:lnTo>
                      <a:pt x="50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9" name="Freeform 25"/>
              <p:cNvSpPr>
                <a:spLocks/>
              </p:cNvSpPr>
              <p:nvPr/>
            </p:nvSpPr>
            <p:spPr bwMode="auto">
              <a:xfrm>
                <a:off x="2688" y="1596"/>
                <a:ext cx="595" cy="1765"/>
              </a:xfrm>
              <a:custGeom>
                <a:avLst/>
                <a:gdLst>
                  <a:gd name="T0" fmla="*/ 594 w 595"/>
                  <a:gd name="T1" fmla="*/ 7 h 1765"/>
                  <a:gd name="T2" fmla="*/ 561 w 595"/>
                  <a:gd name="T3" fmla="*/ 539 h 1765"/>
                  <a:gd name="T4" fmla="*/ 477 w 595"/>
                  <a:gd name="T5" fmla="*/ 1157 h 1765"/>
                  <a:gd name="T6" fmla="*/ 300 w 595"/>
                  <a:gd name="T7" fmla="*/ 1764 h 1765"/>
                  <a:gd name="T8" fmla="*/ 137 w 595"/>
                  <a:gd name="T9" fmla="*/ 1157 h 1765"/>
                  <a:gd name="T10" fmla="*/ 36 w 595"/>
                  <a:gd name="T11" fmla="*/ 539 h 1765"/>
                  <a:gd name="T12" fmla="*/ 0 w 59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1765">
                    <a:moveTo>
                      <a:pt x="594" y="7"/>
                    </a:moveTo>
                    <a:lnTo>
                      <a:pt x="561" y="539"/>
                    </a:lnTo>
                    <a:lnTo>
                      <a:pt x="477" y="1157"/>
                    </a:lnTo>
                    <a:lnTo>
                      <a:pt x="300" y="1764"/>
                    </a:lnTo>
                    <a:lnTo>
                      <a:pt x="137" y="1157"/>
                    </a:lnTo>
                    <a:lnTo>
                      <a:pt x="36" y="539"/>
                    </a:lnTo>
                    <a:lnTo>
                      <a:pt x="0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7" name="Group 37"/>
            <p:cNvGrpSpPr>
              <a:grpSpLocks/>
            </p:cNvGrpSpPr>
            <p:nvPr/>
          </p:nvGrpSpPr>
          <p:grpSpPr bwMode="auto">
            <a:xfrm>
              <a:off x="3035" y="1596"/>
              <a:ext cx="1657" cy="1765"/>
              <a:chOff x="3288" y="1596"/>
              <a:chExt cx="1795" cy="1765"/>
            </a:xfrm>
          </p:grpSpPr>
          <p:sp>
            <p:nvSpPr>
              <p:cNvPr id="18" name="Freeform 38"/>
              <p:cNvSpPr>
                <a:spLocks/>
              </p:cNvSpPr>
              <p:nvPr/>
            </p:nvSpPr>
            <p:spPr bwMode="auto">
              <a:xfrm>
                <a:off x="3288" y="1596"/>
                <a:ext cx="1795" cy="1765"/>
              </a:xfrm>
              <a:custGeom>
                <a:avLst/>
                <a:gdLst>
                  <a:gd name="T0" fmla="*/ 0 w 1795"/>
                  <a:gd name="T1" fmla="*/ 7 h 1765"/>
                  <a:gd name="T2" fmla="*/ 99 w 1795"/>
                  <a:gd name="T3" fmla="*/ 539 h 1765"/>
                  <a:gd name="T4" fmla="*/ 355 w 1795"/>
                  <a:gd name="T5" fmla="*/ 1157 h 1765"/>
                  <a:gd name="T6" fmla="*/ 887 w 1795"/>
                  <a:gd name="T7" fmla="*/ 1764 h 1765"/>
                  <a:gd name="T8" fmla="*/ 1381 w 1795"/>
                  <a:gd name="T9" fmla="*/ 1157 h 1765"/>
                  <a:gd name="T10" fmla="*/ 1686 w 1795"/>
                  <a:gd name="T11" fmla="*/ 539 h 1765"/>
                  <a:gd name="T12" fmla="*/ 1794 w 179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95" h="1765">
                    <a:moveTo>
                      <a:pt x="0" y="7"/>
                    </a:moveTo>
                    <a:lnTo>
                      <a:pt x="99" y="539"/>
                    </a:lnTo>
                    <a:lnTo>
                      <a:pt x="355" y="1157"/>
                    </a:lnTo>
                    <a:lnTo>
                      <a:pt x="887" y="1764"/>
                    </a:lnTo>
                    <a:lnTo>
                      <a:pt x="1381" y="1157"/>
                    </a:lnTo>
                    <a:lnTo>
                      <a:pt x="1686" y="539"/>
                    </a:lnTo>
                    <a:lnTo>
                      <a:pt x="179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Freeform 39"/>
              <p:cNvSpPr>
                <a:spLocks/>
              </p:cNvSpPr>
              <p:nvPr/>
            </p:nvSpPr>
            <p:spPr bwMode="auto">
              <a:xfrm>
                <a:off x="3288" y="1596"/>
                <a:ext cx="1555" cy="1765"/>
              </a:xfrm>
              <a:custGeom>
                <a:avLst/>
                <a:gdLst>
                  <a:gd name="T0" fmla="*/ 0 w 1555"/>
                  <a:gd name="T1" fmla="*/ 7 h 1765"/>
                  <a:gd name="T2" fmla="*/ 86 w 1555"/>
                  <a:gd name="T3" fmla="*/ 539 h 1765"/>
                  <a:gd name="T4" fmla="*/ 307 w 1555"/>
                  <a:gd name="T5" fmla="*/ 1157 h 1765"/>
                  <a:gd name="T6" fmla="*/ 768 w 1555"/>
                  <a:gd name="T7" fmla="*/ 1764 h 1765"/>
                  <a:gd name="T8" fmla="*/ 1196 w 1555"/>
                  <a:gd name="T9" fmla="*/ 1157 h 1765"/>
                  <a:gd name="T10" fmla="*/ 1461 w 1555"/>
                  <a:gd name="T11" fmla="*/ 539 h 1765"/>
                  <a:gd name="T12" fmla="*/ 1554 w 155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55" h="1765">
                    <a:moveTo>
                      <a:pt x="0" y="7"/>
                    </a:moveTo>
                    <a:lnTo>
                      <a:pt x="86" y="539"/>
                    </a:lnTo>
                    <a:lnTo>
                      <a:pt x="307" y="1157"/>
                    </a:lnTo>
                    <a:lnTo>
                      <a:pt x="768" y="1764"/>
                    </a:lnTo>
                    <a:lnTo>
                      <a:pt x="1196" y="1157"/>
                    </a:lnTo>
                    <a:lnTo>
                      <a:pt x="1461" y="539"/>
                    </a:lnTo>
                    <a:lnTo>
                      <a:pt x="155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Freeform 40"/>
              <p:cNvSpPr>
                <a:spLocks/>
              </p:cNvSpPr>
              <p:nvPr/>
            </p:nvSpPr>
            <p:spPr bwMode="auto">
              <a:xfrm>
                <a:off x="3288" y="1596"/>
                <a:ext cx="1315" cy="1765"/>
              </a:xfrm>
              <a:custGeom>
                <a:avLst/>
                <a:gdLst>
                  <a:gd name="T0" fmla="*/ 0 w 1315"/>
                  <a:gd name="T1" fmla="*/ 7 h 1765"/>
                  <a:gd name="T2" fmla="*/ 72 w 1315"/>
                  <a:gd name="T3" fmla="*/ 539 h 1765"/>
                  <a:gd name="T4" fmla="*/ 260 w 1315"/>
                  <a:gd name="T5" fmla="*/ 1157 h 1765"/>
                  <a:gd name="T6" fmla="*/ 650 w 1315"/>
                  <a:gd name="T7" fmla="*/ 1764 h 1765"/>
                  <a:gd name="T8" fmla="*/ 1011 w 1315"/>
                  <a:gd name="T9" fmla="*/ 1157 h 1765"/>
                  <a:gd name="T10" fmla="*/ 1235 w 1315"/>
                  <a:gd name="T11" fmla="*/ 539 h 1765"/>
                  <a:gd name="T12" fmla="*/ 1314 w 131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15" h="1765">
                    <a:moveTo>
                      <a:pt x="0" y="7"/>
                    </a:moveTo>
                    <a:lnTo>
                      <a:pt x="72" y="539"/>
                    </a:lnTo>
                    <a:lnTo>
                      <a:pt x="260" y="1157"/>
                    </a:lnTo>
                    <a:lnTo>
                      <a:pt x="650" y="1764"/>
                    </a:lnTo>
                    <a:lnTo>
                      <a:pt x="1011" y="1157"/>
                    </a:lnTo>
                    <a:lnTo>
                      <a:pt x="1235" y="539"/>
                    </a:lnTo>
                    <a:lnTo>
                      <a:pt x="131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1" name="Freeform 41"/>
              <p:cNvSpPr>
                <a:spLocks/>
              </p:cNvSpPr>
              <p:nvPr/>
            </p:nvSpPr>
            <p:spPr bwMode="auto">
              <a:xfrm>
                <a:off x="3288" y="1596"/>
                <a:ext cx="1075" cy="1765"/>
              </a:xfrm>
              <a:custGeom>
                <a:avLst/>
                <a:gdLst>
                  <a:gd name="T0" fmla="*/ 0 w 1075"/>
                  <a:gd name="T1" fmla="*/ 7 h 1765"/>
                  <a:gd name="T2" fmla="*/ 59 w 1075"/>
                  <a:gd name="T3" fmla="*/ 539 h 1765"/>
                  <a:gd name="T4" fmla="*/ 212 w 1075"/>
                  <a:gd name="T5" fmla="*/ 1157 h 1765"/>
                  <a:gd name="T6" fmla="*/ 531 w 1075"/>
                  <a:gd name="T7" fmla="*/ 1764 h 1765"/>
                  <a:gd name="T8" fmla="*/ 827 w 1075"/>
                  <a:gd name="T9" fmla="*/ 1157 h 1765"/>
                  <a:gd name="T10" fmla="*/ 1009 w 1075"/>
                  <a:gd name="T11" fmla="*/ 539 h 1765"/>
                  <a:gd name="T12" fmla="*/ 1074 w 107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5" h="1765">
                    <a:moveTo>
                      <a:pt x="0" y="7"/>
                    </a:moveTo>
                    <a:lnTo>
                      <a:pt x="59" y="539"/>
                    </a:lnTo>
                    <a:lnTo>
                      <a:pt x="212" y="1157"/>
                    </a:lnTo>
                    <a:lnTo>
                      <a:pt x="531" y="1764"/>
                    </a:lnTo>
                    <a:lnTo>
                      <a:pt x="827" y="1157"/>
                    </a:lnTo>
                    <a:lnTo>
                      <a:pt x="1009" y="539"/>
                    </a:lnTo>
                    <a:lnTo>
                      <a:pt x="107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42"/>
              <p:cNvSpPr>
                <a:spLocks/>
              </p:cNvSpPr>
              <p:nvPr/>
            </p:nvSpPr>
            <p:spPr bwMode="auto">
              <a:xfrm>
                <a:off x="3288" y="1596"/>
                <a:ext cx="835" cy="1765"/>
              </a:xfrm>
              <a:custGeom>
                <a:avLst/>
                <a:gdLst>
                  <a:gd name="T0" fmla="*/ 0 w 835"/>
                  <a:gd name="T1" fmla="*/ 7 h 1765"/>
                  <a:gd name="T2" fmla="*/ 46 w 835"/>
                  <a:gd name="T3" fmla="*/ 539 h 1765"/>
                  <a:gd name="T4" fmla="*/ 165 w 835"/>
                  <a:gd name="T5" fmla="*/ 1157 h 1765"/>
                  <a:gd name="T6" fmla="*/ 412 w 835"/>
                  <a:gd name="T7" fmla="*/ 1764 h 1765"/>
                  <a:gd name="T8" fmla="*/ 642 w 835"/>
                  <a:gd name="T9" fmla="*/ 1157 h 1765"/>
                  <a:gd name="T10" fmla="*/ 784 w 835"/>
                  <a:gd name="T11" fmla="*/ 539 h 1765"/>
                  <a:gd name="T12" fmla="*/ 834 w 83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5" h="1765">
                    <a:moveTo>
                      <a:pt x="0" y="7"/>
                    </a:moveTo>
                    <a:lnTo>
                      <a:pt x="46" y="539"/>
                    </a:lnTo>
                    <a:lnTo>
                      <a:pt x="165" y="1157"/>
                    </a:lnTo>
                    <a:lnTo>
                      <a:pt x="412" y="1764"/>
                    </a:lnTo>
                    <a:lnTo>
                      <a:pt x="642" y="1157"/>
                    </a:lnTo>
                    <a:lnTo>
                      <a:pt x="784" y="539"/>
                    </a:lnTo>
                    <a:lnTo>
                      <a:pt x="83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43"/>
              <p:cNvSpPr>
                <a:spLocks/>
              </p:cNvSpPr>
              <p:nvPr/>
            </p:nvSpPr>
            <p:spPr bwMode="auto">
              <a:xfrm>
                <a:off x="3288" y="1596"/>
                <a:ext cx="595" cy="1765"/>
              </a:xfrm>
              <a:custGeom>
                <a:avLst/>
                <a:gdLst>
                  <a:gd name="T0" fmla="*/ 0 w 595"/>
                  <a:gd name="T1" fmla="*/ 7 h 1765"/>
                  <a:gd name="T2" fmla="*/ 33 w 595"/>
                  <a:gd name="T3" fmla="*/ 539 h 1765"/>
                  <a:gd name="T4" fmla="*/ 117 w 595"/>
                  <a:gd name="T5" fmla="*/ 1157 h 1765"/>
                  <a:gd name="T6" fmla="*/ 294 w 595"/>
                  <a:gd name="T7" fmla="*/ 1764 h 1765"/>
                  <a:gd name="T8" fmla="*/ 457 w 595"/>
                  <a:gd name="T9" fmla="*/ 1157 h 1765"/>
                  <a:gd name="T10" fmla="*/ 558 w 595"/>
                  <a:gd name="T11" fmla="*/ 539 h 1765"/>
                  <a:gd name="T12" fmla="*/ 594 w 595"/>
                  <a:gd name="T13" fmla="*/ 0 h 17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5" h="1765">
                    <a:moveTo>
                      <a:pt x="0" y="7"/>
                    </a:moveTo>
                    <a:lnTo>
                      <a:pt x="33" y="539"/>
                    </a:lnTo>
                    <a:lnTo>
                      <a:pt x="117" y="1157"/>
                    </a:lnTo>
                    <a:lnTo>
                      <a:pt x="294" y="1764"/>
                    </a:lnTo>
                    <a:lnTo>
                      <a:pt x="457" y="1157"/>
                    </a:lnTo>
                    <a:lnTo>
                      <a:pt x="558" y="539"/>
                    </a:lnTo>
                    <a:lnTo>
                      <a:pt x="594" y="0"/>
                    </a:lnTo>
                  </a:path>
                </a:pathLst>
              </a:custGeom>
              <a:noFill/>
              <a:ln w="19050" cap="rnd" cmpd="sng">
                <a:solidFill>
                  <a:srgbClr val="618FFD"/>
                </a:solidFill>
                <a:prstDash val="solid"/>
                <a:round/>
                <a:headEnd type="none" w="med" len="med"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30" name="Group 77"/>
          <p:cNvGrpSpPr>
            <a:grpSpLocks/>
          </p:cNvGrpSpPr>
          <p:nvPr/>
        </p:nvGrpSpPr>
        <p:grpSpPr bwMode="auto">
          <a:xfrm>
            <a:off x="1412875" y="1830388"/>
            <a:ext cx="6450013" cy="677862"/>
            <a:chOff x="890" y="1153"/>
            <a:chExt cx="4063" cy="427"/>
          </a:xfrm>
        </p:grpSpPr>
        <p:sp>
          <p:nvSpPr>
            <p:cNvPr id="31" name="Rectangle 17"/>
            <p:cNvSpPr>
              <a:spLocks noChangeArrowheads="1"/>
            </p:cNvSpPr>
            <p:nvPr/>
          </p:nvSpPr>
          <p:spPr bwMode="auto">
            <a:xfrm flipH="1">
              <a:off x="1313" y="1153"/>
              <a:ext cx="884" cy="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Empfänger</a:t>
              </a:r>
            </a:p>
          </p:txBody>
        </p:sp>
        <p:grpSp>
          <p:nvGrpSpPr>
            <p:cNvPr id="32" name="Group 26"/>
            <p:cNvGrpSpPr>
              <a:grpSpLocks/>
            </p:cNvGrpSpPr>
            <p:nvPr/>
          </p:nvGrpSpPr>
          <p:grpSpPr bwMode="auto">
            <a:xfrm>
              <a:off x="890" y="1492"/>
              <a:ext cx="2074" cy="88"/>
              <a:chOff x="964" y="1492"/>
              <a:chExt cx="2248" cy="88"/>
            </a:xfrm>
          </p:grpSpPr>
          <p:sp>
            <p:nvSpPr>
              <p:cNvPr id="44" name="AutoShape 27"/>
              <p:cNvSpPr>
                <a:spLocks noChangeArrowheads="1"/>
              </p:cNvSpPr>
              <p:nvPr/>
            </p:nvSpPr>
            <p:spPr bwMode="auto">
              <a:xfrm rot="10800000">
                <a:off x="3124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AutoShape 28"/>
              <p:cNvSpPr>
                <a:spLocks noChangeArrowheads="1"/>
              </p:cNvSpPr>
              <p:nvPr/>
            </p:nvSpPr>
            <p:spPr bwMode="auto">
              <a:xfrm rot="10800000">
                <a:off x="2884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AutoShape 29"/>
              <p:cNvSpPr>
                <a:spLocks noChangeArrowheads="1"/>
              </p:cNvSpPr>
              <p:nvPr/>
            </p:nvSpPr>
            <p:spPr bwMode="auto">
              <a:xfrm rot="10800000">
                <a:off x="264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AutoShape 30"/>
              <p:cNvSpPr>
                <a:spLocks noChangeArrowheads="1"/>
              </p:cNvSpPr>
              <p:nvPr/>
            </p:nvSpPr>
            <p:spPr bwMode="auto">
              <a:xfrm rot="10800000">
                <a:off x="240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AutoShape 31"/>
              <p:cNvSpPr>
                <a:spLocks noChangeArrowheads="1"/>
              </p:cNvSpPr>
              <p:nvPr/>
            </p:nvSpPr>
            <p:spPr bwMode="auto">
              <a:xfrm rot="10800000">
                <a:off x="216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AutoShape 32"/>
              <p:cNvSpPr>
                <a:spLocks noChangeArrowheads="1"/>
              </p:cNvSpPr>
              <p:nvPr/>
            </p:nvSpPr>
            <p:spPr bwMode="auto">
              <a:xfrm rot="10800000">
                <a:off x="192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0" name="AutoShape 33"/>
              <p:cNvSpPr>
                <a:spLocks noChangeArrowheads="1"/>
              </p:cNvSpPr>
              <p:nvPr/>
            </p:nvSpPr>
            <p:spPr bwMode="auto">
              <a:xfrm rot="10800000">
                <a:off x="168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AutoShape 34"/>
              <p:cNvSpPr>
                <a:spLocks noChangeArrowheads="1"/>
              </p:cNvSpPr>
              <p:nvPr/>
            </p:nvSpPr>
            <p:spPr bwMode="auto">
              <a:xfrm rot="10800000">
                <a:off x="1444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AutoShape 35"/>
              <p:cNvSpPr>
                <a:spLocks noChangeArrowheads="1"/>
              </p:cNvSpPr>
              <p:nvPr/>
            </p:nvSpPr>
            <p:spPr bwMode="auto">
              <a:xfrm rot="10800000">
                <a:off x="1204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AutoShape 36"/>
              <p:cNvSpPr>
                <a:spLocks noChangeArrowheads="1"/>
              </p:cNvSpPr>
              <p:nvPr/>
            </p:nvSpPr>
            <p:spPr bwMode="auto">
              <a:xfrm rot="10800000">
                <a:off x="964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" name="Group 44"/>
            <p:cNvGrpSpPr>
              <a:grpSpLocks/>
            </p:cNvGrpSpPr>
            <p:nvPr/>
          </p:nvGrpSpPr>
          <p:grpSpPr bwMode="auto">
            <a:xfrm>
              <a:off x="3100" y="1492"/>
              <a:ext cx="1853" cy="88"/>
              <a:chOff x="3358" y="1492"/>
              <a:chExt cx="2008" cy="88"/>
            </a:xfrm>
          </p:grpSpPr>
          <p:sp>
            <p:nvSpPr>
              <p:cNvPr id="35" name="AutoShape 45"/>
              <p:cNvSpPr>
                <a:spLocks noChangeArrowheads="1"/>
              </p:cNvSpPr>
              <p:nvPr/>
            </p:nvSpPr>
            <p:spPr bwMode="auto">
              <a:xfrm rot="10800000" flipH="1">
                <a:off x="3358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AutoShape 46"/>
              <p:cNvSpPr>
                <a:spLocks noChangeArrowheads="1"/>
              </p:cNvSpPr>
              <p:nvPr/>
            </p:nvSpPr>
            <p:spPr bwMode="auto">
              <a:xfrm rot="10800000" flipH="1">
                <a:off x="3598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AutoShape 47"/>
              <p:cNvSpPr>
                <a:spLocks noChangeArrowheads="1"/>
              </p:cNvSpPr>
              <p:nvPr/>
            </p:nvSpPr>
            <p:spPr bwMode="auto">
              <a:xfrm rot="10800000" flipH="1">
                <a:off x="383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AutoShape 48"/>
              <p:cNvSpPr>
                <a:spLocks noChangeArrowheads="1"/>
              </p:cNvSpPr>
              <p:nvPr/>
            </p:nvSpPr>
            <p:spPr bwMode="auto">
              <a:xfrm rot="10800000" flipH="1">
                <a:off x="407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9" name="AutoShape 49"/>
              <p:cNvSpPr>
                <a:spLocks noChangeArrowheads="1"/>
              </p:cNvSpPr>
              <p:nvPr/>
            </p:nvSpPr>
            <p:spPr bwMode="auto">
              <a:xfrm rot="10800000" flipH="1">
                <a:off x="431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AutoShape 50"/>
              <p:cNvSpPr>
                <a:spLocks noChangeArrowheads="1"/>
              </p:cNvSpPr>
              <p:nvPr/>
            </p:nvSpPr>
            <p:spPr bwMode="auto">
              <a:xfrm rot="10800000" flipH="1">
                <a:off x="455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AutoShape 51"/>
              <p:cNvSpPr>
                <a:spLocks noChangeArrowheads="1"/>
              </p:cNvSpPr>
              <p:nvPr/>
            </p:nvSpPr>
            <p:spPr bwMode="auto">
              <a:xfrm rot="10800000" flipH="1">
                <a:off x="479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AutoShape 52"/>
              <p:cNvSpPr>
                <a:spLocks noChangeArrowheads="1"/>
              </p:cNvSpPr>
              <p:nvPr/>
            </p:nvSpPr>
            <p:spPr bwMode="auto">
              <a:xfrm rot="10800000" flipH="1">
                <a:off x="5038" y="1492"/>
                <a:ext cx="88" cy="88"/>
              </a:xfrm>
              <a:prstGeom prst="triangle">
                <a:avLst>
                  <a:gd name="adj" fmla="val 49995"/>
                </a:avLst>
              </a:prstGeom>
              <a:solidFill>
                <a:srgbClr val="000000"/>
              </a:solidFill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AutoShape 53"/>
              <p:cNvSpPr>
                <a:spLocks noChangeArrowheads="1"/>
              </p:cNvSpPr>
              <p:nvPr/>
            </p:nvSpPr>
            <p:spPr bwMode="auto">
              <a:xfrm rot="10800000" flipH="1">
                <a:off x="5278" y="1492"/>
                <a:ext cx="88" cy="88"/>
              </a:xfrm>
              <a:prstGeom prst="triangle">
                <a:avLst>
                  <a:gd name="adj" fmla="val 49995"/>
                </a:avLst>
              </a:prstGeom>
              <a:noFill/>
              <a:ln w="12700">
                <a:solidFill>
                  <a:srgbClr val="00000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34" name="Rectangle 54"/>
            <p:cNvSpPr>
              <a:spLocks noChangeArrowheads="1"/>
            </p:cNvSpPr>
            <p:nvPr/>
          </p:nvSpPr>
          <p:spPr bwMode="auto">
            <a:xfrm flipH="1">
              <a:off x="3882" y="1153"/>
              <a:ext cx="885" cy="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Empfänger</a:t>
              </a:r>
            </a:p>
          </p:txBody>
        </p:sp>
      </p:grpSp>
      <p:grpSp>
        <p:nvGrpSpPr>
          <p:cNvPr id="54" name="Group 55"/>
          <p:cNvGrpSpPr>
            <a:grpSpLocks/>
          </p:cNvGrpSpPr>
          <p:nvPr/>
        </p:nvGrpSpPr>
        <p:grpSpPr bwMode="auto">
          <a:xfrm>
            <a:off x="4219575" y="2522538"/>
            <a:ext cx="1198563" cy="596900"/>
            <a:chOff x="2880" y="1589"/>
            <a:chExt cx="817" cy="376"/>
          </a:xfrm>
        </p:grpSpPr>
        <p:grpSp>
          <p:nvGrpSpPr>
            <p:cNvPr id="55" name="Group 56"/>
            <p:cNvGrpSpPr>
              <a:grpSpLocks/>
            </p:cNvGrpSpPr>
            <p:nvPr/>
          </p:nvGrpSpPr>
          <p:grpSpPr bwMode="auto">
            <a:xfrm>
              <a:off x="2976" y="1589"/>
              <a:ext cx="625" cy="286"/>
              <a:chOff x="2976" y="1589"/>
              <a:chExt cx="625" cy="286"/>
            </a:xfrm>
          </p:grpSpPr>
          <p:sp>
            <p:nvSpPr>
              <p:cNvPr id="65" name="Arc 57"/>
              <p:cNvSpPr>
                <a:spLocks/>
              </p:cNvSpPr>
              <p:nvPr/>
            </p:nvSpPr>
            <p:spPr bwMode="auto">
              <a:xfrm rot="10800000">
                <a:off x="2976" y="1589"/>
                <a:ext cx="308" cy="28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Arc 58"/>
              <p:cNvSpPr>
                <a:spLocks/>
              </p:cNvSpPr>
              <p:nvPr/>
            </p:nvSpPr>
            <p:spPr bwMode="auto">
              <a:xfrm rot="10800000">
                <a:off x="3293" y="1589"/>
                <a:ext cx="308" cy="286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0 w 21600"/>
                  <a:gd name="T1" fmla="*/ 21600 h 21600"/>
                  <a:gd name="T2" fmla="*/ 21530 w 21600"/>
                  <a:gd name="T3" fmla="*/ 0 h 21600"/>
                  <a:gd name="T4" fmla="*/ 2160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0" y="0"/>
                    </a:cubicBezTo>
                  </a:path>
                  <a:path w="21600" h="21600" stroke="0" extrusionOk="0">
                    <a:moveTo>
                      <a:pt x="0" y="21600"/>
                    </a:moveTo>
                    <a:cubicBezTo>
                      <a:pt x="0" y="9697"/>
                      <a:pt x="9628" y="38"/>
                      <a:pt x="21530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6" name="Group 59"/>
            <p:cNvGrpSpPr>
              <a:grpSpLocks/>
            </p:cNvGrpSpPr>
            <p:nvPr/>
          </p:nvGrpSpPr>
          <p:grpSpPr bwMode="auto">
            <a:xfrm>
              <a:off x="2880" y="1589"/>
              <a:ext cx="817" cy="376"/>
              <a:chOff x="2880" y="1589"/>
              <a:chExt cx="817" cy="376"/>
            </a:xfrm>
          </p:grpSpPr>
          <p:sp>
            <p:nvSpPr>
              <p:cNvPr id="63" name="Arc 60"/>
              <p:cNvSpPr>
                <a:spLocks/>
              </p:cNvSpPr>
              <p:nvPr/>
            </p:nvSpPr>
            <p:spPr bwMode="auto">
              <a:xfrm rot="10800000">
                <a:off x="2880" y="1589"/>
                <a:ext cx="404" cy="37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Arc 61"/>
              <p:cNvSpPr>
                <a:spLocks/>
              </p:cNvSpPr>
              <p:nvPr/>
            </p:nvSpPr>
            <p:spPr bwMode="auto">
              <a:xfrm rot="10800000">
                <a:off x="3293" y="1589"/>
                <a:ext cx="404" cy="376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0 w 21600"/>
                  <a:gd name="T1" fmla="*/ 21600 h 21600"/>
                  <a:gd name="T2" fmla="*/ 21547 w 21600"/>
                  <a:gd name="T3" fmla="*/ 0 h 21600"/>
                  <a:gd name="T4" fmla="*/ 2160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21600"/>
                    </a:moveTo>
                    <a:cubicBezTo>
                      <a:pt x="0" y="9691"/>
                      <a:pt x="9638" y="29"/>
                      <a:pt x="21547" y="0"/>
                    </a:cubicBezTo>
                  </a:path>
                  <a:path w="21600" h="21600" stroke="0" extrusionOk="0">
                    <a:moveTo>
                      <a:pt x="0" y="21600"/>
                    </a:moveTo>
                    <a:cubicBezTo>
                      <a:pt x="0" y="9691"/>
                      <a:pt x="9638" y="29"/>
                      <a:pt x="21547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7" name="Group 62"/>
            <p:cNvGrpSpPr>
              <a:grpSpLocks/>
            </p:cNvGrpSpPr>
            <p:nvPr/>
          </p:nvGrpSpPr>
          <p:grpSpPr bwMode="auto">
            <a:xfrm>
              <a:off x="3072" y="1589"/>
              <a:ext cx="433" cy="198"/>
              <a:chOff x="3072" y="1589"/>
              <a:chExt cx="433" cy="198"/>
            </a:xfrm>
          </p:grpSpPr>
          <p:sp>
            <p:nvSpPr>
              <p:cNvPr id="61" name="Arc 63"/>
              <p:cNvSpPr>
                <a:spLocks/>
              </p:cNvSpPr>
              <p:nvPr/>
            </p:nvSpPr>
            <p:spPr bwMode="auto">
              <a:xfrm rot="10800000">
                <a:off x="3072" y="1589"/>
                <a:ext cx="212" cy="19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Arc 64"/>
              <p:cNvSpPr>
                <a:spLocks/>
              </p:cNvSpPr>
              <p:nvPr/>
            </p:nvSpPr>
            <p:spPr bwMode="auto">
              <a:xfrm rot="10800000">
                <a:off x="3293" y="1589"/>
                <a:ext cx="212" cy="198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0 w 21600"/>
                  <a:gd name="T1" fmla="*/ 21600 h 21600"/>
                  <a:gd name="T2" fmla="*/ 21498 w 21600"/>
                  <a:gd name="T3" fmla="*/ 0 h 21600"/>
                  <a:gd name="T4" fmla="*/ 2160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21600"/>
                    </a:moveTo>
                    <a:cubicBezTo>
                      <a:pt x="0" y="9710"/>
                      <a:pt x="9608" y="56"/>
                      <a:pt x="21498" y="0"/>
                    </a:cubicBezTo>
                  </a:path>
                  <a:path w="21600" h="21600" stroke="0" extrusionOk="0">
                    <a:moveTo>
                      <a:pt x="0" y="21600"/>
                    </a:moveTo>
                    <a:cubicBezTo>
                      <a:pt x="0" y="9710"/>
                      <a:pt x="9608" y="56"/>
                      <a:pt x="21498" y="0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8" name="Group 65"/>
            <p:cNvGrpSpPr>
              <a:grpSpLocks/>
            </p:cNvGrpSpPr>
            <p:nvPr/>
          </p:nvGrpSpPr>
          <p:grpSpPr bwMode="auto">
            <a:xfrm>
              <a:off x="3168" y="1589"/>
              <a:ext cx="241" cy="108"/>
              <a:chOff x="3168" y="1589"/>
              <a:chExt cx="241" cy="108"/>
            </a:xfrm>
          </p:grpSpPr>
          <p:sp>
            <p:nvSpPr>
              <p:cNvPr id="59" name="Arc 66"/>
              <p:cNvSpPr>
                <a:spLocks/>
              </p:cNvSpPr>
              <p:nvPr/>
            </p:nvSpPr>
            <p:spPr bwMode="auto">
              <a:xfrm rot="10800000">
                <a:off x="3168" y="1589"/>
                <a:ext cx="116" cy="10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Arc 67"/>
              <p:cNvSpPr>
                <a:spLocks/>
              </p:cNvSpPr>
              <p:nvPr/>
            </p:nvSpPr>
            <p:spPr bwMode="auto">
              <a:xfrm rot="10800000">
                <a:off x="3293" y="1589"/>
                <a:ext cx="116" cy="108"/>
              </a:xfrm>
              <a:custGeom>
                <a:avLst/>
                <a:gdLst>
                  <a:gd name="G0" fmla="+- 21600 0 0"/>
                  <a:gd name="G1" fmla="+- 21599 0 0"/>
                  <a:gd name="G2" fmla="+- 21600 0 0"/>
                  <a:gd name="T0" fmla="*/ 0 w 21600"/>
                  <a:gd name="T1" fmla="*/ 21599 h 21599"/>
                  <a:gd name="T2" fmla="*/ 21414 w 21600"/>
                  <a:gd name="T3" fmla="*/ 0 h 21599"/>
                  <a:gd name="T4" fmla="*/ 21600 w 21600"/>
                  <a:gd name="T5" fmla="*/ 21599 h 215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599" fill="none" extrusionOk="0">
                    <a:moveTo>
                      <a:pt x="0" y="21599"/>
                    </a:moveTo>
                    <a:cubicBezTo>
                      <a:pt x="0" y="9742"/>
                      <a:pt x="9557" y="101"/>
                      <a:pt x="21413" y="-1"/>
                    </a:cubicBezTo>
                  </a:path>
                  <a:path w="21600" h="21599" stroke="0" extrusionOk="0">
                    <a:moveTo>
                      <a:pt x="0" y="21599"/>
                    </a:moveTo>
                    <a:cubicBezTo>
                      <a:pt x="0" y="9742"/>
                      <a:pt x="9557" y="101"/>
                      <a:pt x="21413" y="-1"/>
                    </a:cubicBezTo>
                    <a:lnTo>
                      <a:pt x="21600" y="21599"/>
                    </a:lnTo>
                    <a:close/>
                  </a:path>
                </a:pathLst>
              </a:custGeom>
              <a:noFill/>
              <a:ln w="12700" cap="rnd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67" name="Group 74"/>
          <p:cNvGrpSpPr>
            <a:grpSpLocks/>
          </p:cNvGrpSpPr>
          <p:nvPr/>
        </p:nvGrpSpPr>
        <p:grpSpPr bwMode="auto">
          <a:xfrm>
            <a:off x="4213225" y="1830388"/>
            <a:ext cx="1192213" cy="684212"/>
            <a:chOff x="2654" y="1153"/>
            <a:chExt cx="751" cy="431"/>
          </a:xfrm>
        </p:grpSpPr>
        <p:sp>
          <p:nvSpPr>
            <p:cNvPr id="68" name="Rectangle 16"/>
            <p:cNvSpPr>
              <a:spLocks noChangeArrowheads="1"/>
            </p:cNvSpPr>
            <p:nvPr/>
          </p:nvSpPr>
          <p:spPr bwMode="auto">
            <a:xfrm flipH="1">
              <a:off x="2654" y="1153"/>
              <a:ext cx="751" cy="2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Sender</a:t>
              </a:r>
            </a:p>
          </p:txBody>
        </p:sp>
        <p:grpSp>
          <p:nvGrpSpPr>
            <p:cNvPr id="69" name="Group 68"/>
            <p:cNvGrpSpPr>
              <a:grpSpLocks/>
            </p:cNvGrpSpPr>
            <p:nvPr/>
          </p:nvGrpSpPr>
          <p:grpSpPr bwMode="auto">
            <a:xfrm>
              <a:off x="2988" y="1392"/>
              <a:ext cx="89" cy="192"/>
              <a:chOff x="3888" y="1392"/>
              <a:chExt cx="96" cy="192"/>
            </a:xfrm>
          </p:grpSpPr>
          <p:sp>
            <p:nvSpPr>
              <p:cNvPr id="70" name="Line 69"/>
              <p:cNvSpPr>
                <a:spLocks noChangeShapeType="1"/>
              </p:cNvSpPr>
              <p:nvPr/>
            </p:nvSpPr>
            <p:spPr bwMode="auto">
              <a:xfrm>
                <a:off x="3888" y="1392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Line 70"/>
              <p:cNvSpPr>
                <a:spLocks noChangeShapeType="1"/>
              </p:cNvSpPr>
              <p:nvPr/>
            </p:nvSpPr>
            <p:spPr bwMode="auto">
              <a:xfrm flipV="1">
                <a:off x="3888" y="1392"/>
                <a:ext cx="96" cy="96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Line 71"/>
              <p:cNvSpPr>
                <a:spLocks noChangeShapeType="1"/>
              </p:cNvSpPr>
              <p:nvPr/>
            </p:nvSpPr>
            <p:spPr bwMode="auto">
              <a:xfrm>
                <a:off x="3936" y="1440"/>
                <a:ext cx="0" cy="144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e-AT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73" name="Textfeld 72"/>
          <p:cNvSpPr txBox="1"/>
          <p:nvPr/>
        </p:nvSpPr>
        <p:spPr>
          <a:xfrm>
            <a:off x="755576" y="725795"/>
            <a:ext cx="4707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Reflexionsseismik</a:t>
            </a:r>
            <a:endParaRPr lang="de-AT" sz="4800" b="1" dirty="0"/>
          </a:p>
        </p:txBody>
      </p:sp>
      <p:sp>
        <p:nvSpPr>
          <p:cNvPr id="74" name="Textfeld 73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smtClean="0"/>
              <a:t>Angewandte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</p:spTree>
    <p:extLst>
      <p:ext uri="{BB962C8B-B14F-4D97-AF65-F5344CB8AC3E}">
        <p14:creationId xmlns:p14="http://schemas.microsoft.com/office/powerpoint/2010/main" val="2419640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27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6525" y="1905000"/>
            <a:ext cx="4841875" cy="4186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55576" y="725795"/>
            <a:ext cx="47076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Reflexionsseismik</a:t>
            </a:r>
            <a:endParaRPr lang="de-AT" sz="4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smtClean="0"/>
              <a:t>Angewandte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</p:spTree>
    <p:extLst>
      <p:ext uri="{BB962C8B-B14F-4D97-AF65-F5344CB8AC3E}">
        <p14:creationId xmlns:p14="http://schemas.microsoft.com/office/powerpoint/2010/main" val="2842723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47"/>
          <p:cNvGrpSpPr>
            <a:grpSpLocks/>
          </p:cNvGrpSpPr>
          <p:nvPr/>
        </p:nvGrpSpPr>
        <p:grpSpPr bwMode="auto">
          <a:xfrm>
            <a:off x="2801938" y="3490367"/>
            <a:ext cx="1654175" cy="536575"/>
            <a:chOff x="1765" y="2279"/>
            <a:chExt cx="1042" cy="338"/>
          </a:xfrm>
        </p:grpSpPr>
        <p:sp>
          <p:nvSpPr>
            <p:cNvPr id="3" name="AutoShape 1031"/>
            <p:cNvSpPr>
              <a:spLocks noChangeAspect="1" noChangeArrowheads="1"/>
            </p:cNvSpPr>
            <p:nvPr/>
          </p:nvSpPr>
          <p:spPr bwMode="auto">
            <a:xfrm>
              <a:off x="1765" y="2279"/>
              <a:ext cx="638" cy="338"/>
            </a:xfrm>
            <a:prstGeom prst="roundRect">
              <a:avLst>
                <a:gd name="adj" fmla="val 16667"/>
              </a:avLst>
            </a:prstGeom>
            <a:solidFill>
              <a:srgbClr val="618FFD"/>
            </a:solidFill>
            <a:ln w="76200">
              <a:round/>
              <a:headEnd/>
              <a:tailEnd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18FF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Zusatz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Info</a:t>
              </a:r>
            </a:p>
          </p:txBody>
        </p:sp>
        <p:cxnSp>
          <p:nvCxnSpPr>
            <p:cNvPr id="4" name="AutoShape 1035"/>
            <p:cNvCxnSpPr>
              <a:cxnSpLocks noChangeAspect="1" noChangeShapeType="1"/>
              <a:stCxn id="3" idx="3"/>
              <a:endCxn id="16" idx="1"/>
            </p:cNvCxnSpPr>
            <p:nvPr/>
          </p:nvCxnSpPr>
          <p:spPr bwMode="auto">
            <a:xfrm>
              <a:off x="2403" y="2448"/>
              <a:ext cx="404" cy="11"/>
            </a:xfrm>
            <a:prstGeom prst="straightConnector1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 type="triangle" w="med" len="med"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5" name="Group 1046"/>
          <p:cNvGrpSpPr>
            <a:grpSpLocks/>
          </p:cNvGrpSpPr>
          <p:nvPr/>
        </p:nvGrpSpPr>
        <p:grpSpPr bwMode="auto">
          <a:xfrm>
            <a:off x="1150938" y="1953667"/>
            <a:ext cx="3344862" cy="1371600"/>
            <a:chOff x="725" y="1311"/>
            <a:chExt cx="2107" cy="864"/>
          </a:xfrm>
        </p:grpSpPr>
        <p:sp>
          <p:nvSpPr>
            <p:cNvPr id="6" name="AutoShape 1030"/>
            <p:cNvSpPr>
              <a:spLocks noChangeAspect="1" noChangeArrowheads="1"/>
            </p:cNvSpPr>
            <p:nvPr/>
          </p:nvSpPr>
          <p:spPr bwMode="auto">
            <a:xfrm>
              <a:off x="1765" y="1648"/>
              <a:ext cx="638" cy="337"/>
            </a:xfrm>
            <a:prstGeom prst="roundRect">
              <a:avLst>
                <a:gd name="adj" fmla="val 16667"/>
              </a:avLst>
            </a:prstGeom>
            <a:solidFill>
              <a:srgbClr val="618FFD"/>
            </a:solidFill>
            <a:ln w="76200">
              <a:round/>
              <a:headEnd/>
              <a:tailEnd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18FF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Operators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Report</a:t>
              </a:r>
            </a:p>
          </p:txBody>
        </p:sp>
        <p:cxnSp>
          <p:nvCxnSpPr>
            <p:cNvPr id="7" name="AutoShape 1033"/>
            <p:cNvCxnSpPr>
              <a:cxnSpLocks noChangeAspect="1" noChangeShapeType="1"/>
              <a:stCxn id="6" idx="3"/>
            </p:cNvCxnSpPr>
            <p:nvPr/>
          </p:nvCxnSpPr>
          <p:spPr bwMode="auto">
            <a:xfrm>
              <a:off x="2403" y="1817"/>
              <a:ext cx="429" cy="358"/>
            </a:xfrm>
            <a:prstGeom prst="bentConnector3">
              <a:avLst>
                <a:gd name="adj1" fmla="val 50000"/>
              </a:avLst>
            </a:prstGeom>
            <a:noFill/>
            <a:ln w="76200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8" name="Picture 1041" descr="\\Pc grafix\PROJECT\OPR1.BMP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5" y="1311"/>
              <a:ext cx="958" cy="8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Group 1056"/>
          <p:cNvGrpSpPr>
            <a:grpSpLocks/>
          </p:cNvGrpSpPr>
          <p:nvPr/>
        </p:nvGrpSpPr>
        <p:grpSpPr bwMode="auto">
          <a:xfrm>
            <a:off x="685800" y="3758654"/>
            <a:ext cx="3810000" cy="1771650"/>
            <a:chOff x="432" y="2448"/>
            <a:chExt cx="2400" cy="1116"/>
          </a:xfrm>
        </p:grpSpPr>
        <p:pic>
          <p:nvPicPr>
            <p:cNvPr id="10" name="Picture 105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2448"/>
              <a:ext cx="621" cy="5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05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2544"/>
              <a:ext cx="732" cy="6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050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2640"/>
              <a:ext cx="846" cy="7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3" name="AutoShape 1032"/>
            <p:cNvSpPr>
              <a:spLocks noChangeAspect="1" noChangeArrowheads="1"/>
            </p:cNvSpPr>
            <p:nvPr/>
          </p:nvSpPr>
          <p:spPr bwMode="auto">
            <a:xfrm>
              <a:off x="1765" y="2911"/>
              <a:ext cx="638" cy="337"/>
            </a:xfrm>
            <a:prstGeom prst="roundRect">
              <a:avLst>
                <a:gd name="adj" fmla="val 16667"/>
              </a:avLst>
            </a:prstGeom>
            <a:solidFill>
              <a:srgbClr val="618FFD"/>
            </a:solidFill>
            <a:ln w="76200">
              <a:round/>
              <a:headEnd/>
              <a:tailEnd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18FF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Felddaten</a:t>
              </a:r>
            </a:p>
          </p:txBody>
        </p:sp>
        <p:cxnSp>
          <p:nvCxnSpPr>
            <p:cNvPr id="14" name="AutoShape 1034"/>
            <p:cNvCxnSpPr>
              <a:cxnSpLocks noChangeAspect="1" noChangeShapeType="1"/>
              <a:stCxn id="13" idx="3"/>
            </p:cNvCxnSpPr>
            <p:nvPr/>
          </p:nvCxnSpPr>
          <p:spPr bwMode="auto">
            <a:xfrm flipV="1">
              <a:off x="2403" y="2729"/>
              <a:ext cx="429" cy="351"/>
            </a:xfrm>
            <a:prstGeom prst="bentConnector3">
              <a:avLst>
                <a:gd name="adj1" fmla="val 50000"/>
              </a:avLst>
            </a:prstGeom>
            <a:noFill/>
            <a:ln w="76200">
              <a:solidFill>
                <a:srgbClr val="FFFFFF"/>
              </a:solidFill>
              <a:miter lim="800000"/>
              <a:headEnd/>
              <a:tailEnd type="triangle" w="med" len="med"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pic>
          <p:nvPicPr>
            <p:cNvPr id="15" name="Picture 104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2736"/>
              <a:ext cx="958" cy="8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6" name="AutoShape 1036"/>
          <p:cNvSpPr>
            <a:spLocks noChangeAspect="1" noChangeArrowheads="1"/>
          </p:cNvSpPr>
          <p:nvPr/>
        </p:nvSpPr>
        <p:spPr bwMode="auto">
          <a:xfrm>
            <a:off x="4456113" y="3133179"/>
            <a:ext cx="1443037" cy="1285875"/>
          </a:xfrm>
          <a:prstGeom prst="roundRect">
            <a:avLst>
              <a:gd name="adj" fmla="val 16667"/>
            </a:avLst>
          </a:prstGeom>
          <a:solidFill>
            <a:srgbClr val="618FFD"/>
          </a:solidFill>
          <a:ln w="76200">
            <a:round/>
            <a:headEnd/>
            <a:tailEnd/>
          </a:ln>
          <a:effectLst/>
          <a:scene3d>
            <a:camera prst="legacyObliqueTopRight"/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618FFD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 anchor="ctr">
            <a:flatTx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Processing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20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</a:rPr>
              <a:t>System</a:t>
            </a:r>
          </a:p>
        </p:txBody>
      </p:sp>
      <p:grpSp>
        <p:nvGrpSpPr>
          <p:cNvPr id="17" name="Group 1044"/>
          <p:cNvGrpSpPr>
            <a:grpSpLocks/>
          </p:cNvGrpSpPr>
          <p:nvPr/>
        </p:nvGrpSpPr>
        <p:grpSpPr bwMode="auto">
          <a:xfrm>
            <a:off x="5178425" y="1128167"/>
            <a:ext cx="2365375" cy="1879600"/>
            <a:chOff x="3262" y="791"/>
            <a:chExt cx="1490" cy="1184"/>
          </a:xfrm>
        </p:grpSpPr>
        <p:graphicFrame>
          <p:nvGraphicFramePr>
            <p:cNvPr id="18" name="Object 1028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902" y="791"/>
            <a:ext cx="722" cy="7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25" name="Clip" r:id="rId5" imgW="4752720" imgH="4959000" progId="MS_ClipArt_Gallery.2">
                    <p:embed/>
                  </p:oleObj>
                </mc:Choice>
                <mc:Fallback>
                  <p:oleObj name="Clip" r:id="rId5" imgW="4752720" imgH="4959000" progId="MS_ClipArt_Gallery.2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902" y="791"/>
                          <a:ext cx="722" cy="7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12700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9" name="AutoShape 1039"/>
            <p:cNvCxnSpPr>
              <a:cxnSpLocks noChangeAspect="1" noChangeShapeType="1"/>
              <a:endCxn id="16" idx="0"/>
            </p:cNvCxnSpPr>
            <p:nvPr/>
          </p:nvCxnSpPr>
          <p:spPr bwMode="auto">
            <a:xfrm rot="10800000" flipV="1">
              <a:off x="3262" y="1089"/>
              <a:ext cx="640" cy="886"/>
            </a:xfrm>
            <a:prstGeom prst="curvedConnector2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 type="triangle" w="med" len="med"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Rectangle 1040"/>
            <p:cNvSpPr>
              <a:spLocks noChangeAspect="1" noChangeArrowheads="1"/>
            </p:cNvSpPr>
            <p:nvPr/>
          </p:nvSpPr>
          <p:spPr bwMode="auto">
            <a:xfrm>
              <a:off x="3740" y="1565"/>
              <a:ext cx="1012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0488" tIns="44450" rIns="90488" bIns="4445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itchFamily="34" charset="0"/>
                </a:rPr>
                <a:t>Know-how</a:t>
              </a:r>
            </a:p>
          </p:txBody>
        </p:sp>
      </p:grpSp>
      <p:grpSp>
        <p:nvGrpSpPr>
          <p:cNvPr id="21" name="Group 1049"/>
          <p:cNvGrpSpPr>
            <a:grpSpLocks/>
          </p:cNvGrpSpPr>
          <p:nvPr/>
        </p:nvGrpSpPr>
        <p:grpSpPr bwMode="auto">
          <a:xfrm>
            <a:off x="5899150" y="3431629"/>
            <a:ext cx="2438400" cy="2733675"/>
            <a:chOff x="3716" y="2242"/>
            <a:chExt cx="1536" cy="1722"/>
          </a:xfrm>
        </p:grpSpPr>
        <p:cxnSp>
          <p:nvCxnSpPr>
            <p:cNvPr id="22" name="AutoShape 1037"/>
            <p:cNvCxnSpPr>
              <a:cxnSpLocks noChangeAspect="1" noChangeShapeType="1"/>
              <a:stCxn id="16" idx="3"/>
              <a:endCxn id="23" idx="1"/>
            </p:cNvCxnSpPr>
            <p:nvPr/>
          </p:nvCxnSpPr>
          <p:spPr bwMode="auto">
            <a:xfrm flipV="1">
              <a:off x="3716" y="2468"/>
              <a:ext cx="507" cy="39"/>
            </a:xfrm>
            <a:prstGeom prst="straightConnector1">
              <a:avLst/>
            </a:prstGeom>
            <a:noFill/>
            <a:ln w="76200">
              <a:solidFill>
                <a:srgbClr val="FFFFFF"/>
              </a:solidFill>
              <a:round/>
              <a:headEnd/>
              <a:tailEnd type="triangle" w="med" len="med"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3" name="AutoShape 1038"/>
            <p:cNvSpPr>
              <a:spLocks noChangeAspect="1" noChangeArrowheads="1"/>
            </p:cNvSpPr>
            <p:nvPr/>
          </p:nvSpPr>
          <p:spPr bwMode="auto">
            <a:xfrm>
              <a:off x="4223" y="2242"/>
              <a:ext cx="833" cy="451"/>
            </a:xfrm>
            <a:prstGeom prst="roundRect">
              <a:avLst>
                <a:gd name="adj" fmla="val 16667"/>
              </a:avLst>
            </a:prstGeom>
            <a:solidFill>
              <a:srgbClr val="618FFD"/>
            </a:solidFill>
            <a:ln w="76200">
              <a:round/>
              <a:headEnd/>
              <a:tailEnd/>
            </a:ln>
            <a:effectLst/>
            <a:scene3d>
              <a:camera prst="legacyObliqueTopRight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618FFD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Finale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</a:rPr>
                <a:t>Stapelsektion</a:t>
              </a:r>
            </a:p>
          </p:txBody>
        </p:sp>
        <p:pic>
          <p:nvPicPr>
            <p:cNvPr id="24" name="Picture 104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64" y="2828"/>
              <a:ext cx="1488" cy="113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extfeld 24"/>
          <p:cNvSpPr txBox="1"/>
          <p:nvPr/>
        </p:nvSpPr>
        <p:spPr>
          <a:xfrm>
            <a:off x="755576" y="725795"/>
            <a:ext cx="4989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Datenverarbeitung</a:t>
            </a:r>
            <a:endParaRPr lang="de-AT" sz="4800" b="1" dirty="0"/>
          </a:p>
        </p:txBody>
      </p:sp>
      <p:sp>
        <p:nvSpPr>
          <p:cNvPr id="26" name="Textfeld 25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smtClean="0"/>
              <a:t>Angewandte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</p:spTree>
    <p:extLst>
      <p:ext uri="{BB962C8B-B14F-4D97-AF65-F5344CB8AC3E}">
        <p14:creationId xmlns:p14="http://schemas.microsoft.com/office/powerpoint/2010/main" val="2395774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D:\PROJECT\ALLGEMEI\InfoMaterial\Seismik\ebensee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76400"/>
            <a:ext cx="7723188" cy="367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55576" y="725795"/>
            <a:ext cx="6112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4800" b="1" dirty="0" smtClean="0"/>
              <a:t>Seismik – Traunsee Süd</a:t>
            </a:r>
            <a:endParaRPr lang="de-AT" sz="4800" b="1" dirty="0"/>
          </a:p>
        </p:txBody>
      </p:sp>
      <p:sp>
        <p:nvSpPr>
          <p:cNvPr id="4" name="Textfeld 3"/>
          <p:cNvSpPr txBox="1"/>
          <p:nvPr/>
        </p:nvSpPr>
        <p:spPr>
          <a:xfrm>
            <a:off x="7571134" y="6257836"/>
            <a:ext cx="1572866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 dirty="0" smtClean="0"/>
              <a:t>Institut für</a:t>
            </a:r>
          </a:p>
          <a:p>
            <a:r>
              <a:rPr lang="de-DE" sz="1100" b="1" dirty="0" err="1" smtClean="0"/>
              <a:t>Angewante</a:t>
            </a:r>
            <a:r>
              <a:rPr lang="de-DE" sz="1100" b="1" dirty="0" smtClean="0"/>
              <a:t> Geophysik</a:t>
            </a:r>
          </a:p>
          <a:p>
            <a:r>
              <a:rPr lang="de-DE" sz="1100" b="1" dirty="0" smtClean="0"/>
              <a:t>JOANNEUM RESEARCH</a:t>
            </a:r>
            <a:endParaRPr lang="de-AT" sz="11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827584" y="5726469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Seismische Linie „</a:t>
            </a:r>
            <a:r>
              <a:rPr lang="de-AT" dirty="0" err="1" smtClean="0"/>
              <a:t>Langwies</a:t>
            </a:r>
            <a:r>
              <a:rPr lang="de-AT" dirty="0" smtClean="0"/>
              <a:t> - </a:t>
            </a:r>
            <a:r>
              <a:rPr lang="de-AT" dirty="0" err="1" smtClean="0"/>
              <a:t>Ebensee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31021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feld 2"/>
          <p:cNvSpPr txBox="1"/>
          <p:nvPr/>
        </p:nvSpPr>
        <p:spPr>
          <a:xfrm>
            <a:off x="539552" y="725795"/>
            <a:ext cx="81369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600" b="1" dirty="0" smtClean="0"/>
              <a:t>Grundwassererschließung Neusiedl a. See </a:t>
            </a:r>
            <a:endParaRPr lang="de-AT" sz="3600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611560" y="1592622"/>
            <a:ext cx="741682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 smtClean="0"/>
              <a:t>Hydrogeologie:</a:t>
            </a:r>
            <a:r>
              <a:rPr lang="de-AT" dirty="0" smtClean="0"/>
              <a:t>	gespanntes Tiefengrundwasser aus präquartären 		Feinsedimenten  (Wechsellagen)</a:t>
            </a:r>
          </a:p>
          <a:p>
            <a:r>
              <a:rPr lang="de-AT" b="1" dirty="0" smtClean="0"/>
              <a:t>Erschließungsziel:</a:t>
            </a:r>
            <a:r>
              <a:rPr lang="de-AT" dirty="0" smtClean="0"/>
              <a:t>	&gt;25 l/s</a:t>
            </a:r>
          </a:p>
          <a:p>
            <a:endParaRPr lang="de-AT" dirty="0" smtClean="0"/>
          </a:p>
          <a:p>
            <a:r>
              <a:rPr lang="de-AT" b="1" dirty="0" smtClean="0"/>
              <a:t>Historie:		</a:t>
            </a:r>
            <a:r>
              <a:rPr lang="de-AT" dirty="0" smtClean="0"/>
              <a:t>2</a:t>
            </a:r>
            <a:r>
              <a:rPr lang="de-AT" b="1" dirty="0" smtClean="0"/>
              <a:t> </a:t>
            </a:r>
            <a:r>
              <a:rPr lang="de-AT" dirty="0" smtClean="0"/>
              <a:t>Aufschlussbohrungen (</a:t>
            </a:r>
            <a:r>
              <a:rPr lang="de-AT" dirty="0"/>
              <a:t>K</a:t>
            </a:r>
            <a:r>
              <a:rPr lang="de-AT" dirty="0" smtClean="0"/>
              <a:t>ernbohrungen)</a:t>
            </a:r>
            <a:br>
              <a:rPr lang="de-AT" dirty="0" smtClean="0"/>
            </a:br>
            <a:r>
              <a:rPr lang="de-AT" dirty="0" smtClean="0"/>
              <a:t>		Brunnen 1 und 2 (2002 -2003)</a:t>
            </a:r>
          </a:p>
          <a:p>
            <a:r>
              <a:rPr lang="de-AT" b="1" dirty="0"/>
              <a:t>	</a:t>
            </a:r>
            <a:r>
              <a:rPr lang="de-AT" b="1" dirty="0" smtClean="0"/>
              <a:t>	</a:t>
            </a:r>
            <a:r>
              <a:rPr lang="de-AT" dirty="0" smtClean="0"/>
              <a:t>Brunnen 3 (2005)</a:t>
            </a:r>
          </a:p>
          <a:p>
            <a:r>
              <a:rPr lang="de-AT" dirty="0"/>
              <a:t>	</a:t>
            </a:r>
            <a:r>
              <a:rPr lang="de-AT" dirty="0" smtClean="0"/>
              <a:t>	diverse Untersuchungen an den bestehenden Brunnen 		inklusive „Brunnensanierungsmaßnahmen“</a:t>
            </a:r>
          </a:p>
          <a:p>
            <a:r>
              <a:rPr lang="de-AT" b="1" dirty="0"/>
              <a:t>	</a:t>
            </a:r>
            <a:r>
              <a:rPr lang="de-AT" b="1" dirty="0" smtClean="0"/>
              <a:t>	</a:t>
            </a:r>
          </a:p>
          <a:p>
            <a:r>
              <a:rPr lang="de-AT" b="1" dirty="0"/>
              <a:t>	</a:t>
            </a:r>
            <a:r>
              <a:rPr lang="de-AT" b="1" dirty="0" smtClean="0"/>
              <a:t>	</a:t>
            </a:r>
            <a:r>
              <a:rPr lang="de-AT" dirty="0" err="1" smtClean="0"/>
              <a:t>Reflexionsseimische</a:t>
            </a:r>
            <a:r>
              <a:rPr lang="de-AT" dirty="0" smtClean="0"/>
              <a:t> Messungen durch JOANNEUM 		RESEARCH – hydrogeologisches Modell, Vorschläge für 		Standort eines Brunnen 4 (2010)</a:t>
            </a:r>
          </a:p>
          <a:p>
            <a:endParaRPr lang="de-AT" dirty="0"/>
          </a:p>
          <a:p>
            <a:r>
              <a:rPr lang="de-AT" dirty="0" smtClean="0"/>
              <a:t>		Planung und Errichtung von Brunnen 4 (2010 -2011)</a:t>
            </a:r>
          </a:p>
        </p:txBody>
      </p:sp>
    </p:spTree>
    <p:extLst>
      <p:ext uri="{BB962C8B-B14F-4D97-AF65-F5344CB8AC3E}">
        <p14:creationId xmlns:p14="http://schemas.microsoft.com/office/powerpoint/2010/main" val="334031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feld 1"/>
          <p:cNvSpPr txBox="1"/>
          <p:nvPr/>
        </p:nvSpPr>
        <p:spPr>
          <a:xfrm>
            <a:off x="755576" y="725795"/>
            <a:ext cx="61371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3600" b="1" dirty="0" smtClean="0"/>
              <a:t>Situation WW Neusiedl am See</a:t>
            </a:r>
            <a:endParaRPr lang="de-AT" sz="3600" b="1" dirty="0"/>
          </a:p>
        </p:txBody>
      </p:sp>
      <p:pic>
        <p:nvPicPr>
          <p:cNvPr id="5122" name="Grafik 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76" b="19104"/>
          <a:stretch/>
        </p:blipFill>
        <p:spPr bwMode="auto">
          <a:xfrm>
            <a:off x="1115616" y="1628800"/>
            <a:ext cx="7128397" cy="4840059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Gerade Verbindung 3"/>
          <p:cNvCxnSpPr/>
          <p:nvPr/>
        </p:nvCxnSpPr>
        <p:spPr>
          <a:xfrm>
            <a:off x="3131840" y="3140968"/>
            <a:ext cx="648072" cy="36004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3779912" y="3501008"/>
            <a:ext cx="360040" cy="2880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4139952" y="3789040"/>
            <a:ext cx="312309" cy="4320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4452261" y="4221088"/>
            <a:ext cx="1055843" cy="158417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3707904" y="5013176"/>
            <a:ext cx="1872208" cy="72008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2440549" y="3002468"/>
            <a:ext cx="668773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b="1" dirty="0" smtClean="0"/>
              <a:t>NS1001</a:t>
            </a:r>
            <a:endParaRPr lang="de-AT" sz="1200" b="1" dirty="0"/>
          </a:p>
        </p:txBody>
      </p:sp>
      <p:sp>
        <p:nvSpPr>
          <p:cNvPr id="20" name="Textfeld 19"/>
          <p:cNvSpPr txBox="1"/>
          <p:nvPr/>
        </p:nvSpPr>
        <p:spPr>
          <a:xfrm>
            <a:off x="2967123" y="4880193"/>
            <a:ext cx="671979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de-DE" sz="1200" b="1" dirty="0" smtClean="0"/>
              <a:t>NS1002</a:t>
            </a:r>
            <a:endParaRPr lang="de-AT" sz="1200" b="1" dirty="0"/>
          </a:p>
        </p:txBody>
      </p:sp>
    </p:spTree>
    <p:extLst>
      <p:ext uri="{BB962C8B-B14F-4D97-AF65-F5344CB8AC3E}">
        <p14:creationId xmlns:p14="http://schemas.microsoft.com/office/powerpoint/2010/main" val="258867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</Words>
  <Application>Microsoft Office PowerPoint</Application>
  <PresentationFormat>Bildschirmpräsentation (4:3)</PresentationFormat>
  <Paragraphs>89</Paragraphs>
  <Slides>15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7" baseType="lpstr">
      <vt:lpstr>Larissa</vt:lpstr>
      <vt:lpstr>Clip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EDV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</dc:creator>
  <cp:lastModifiedBy>Schmid</cp:lastModifiedBy>
  <cp:revision>68</cp:revision>
  <cp:lastPrinted>2017-11-13T08:09:35Z</cp:lastPrinted>
  <dcterms:created xsi:type="dcterms:W3CDTF">2017-10-09T17:03:20Z</dcterms:created>
  <dcterms:modified xsi:type="dcterms:W3CDTF">2017-11-13T08:10:10Z</dcterms:modified>
</cp:coreProperties>
</file>