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19"/>
  </p:notesMasterIdLst>
  <p:sldIdLst>
    <p:sldId id="317" r:id="rId2"/>
    <p:sldId id="318" r:id="rId3"/>
    <p:sldId id="336" r:id="rId4"/>
    <p:sldId id="331" r:id="rId5"/>
    <p:sldId id="326" r:id="rId6"/>
    <p:sldId id="328" r:id="rId7"/>
    <p:sldId id="335" r:id="rId8"/>
    <p:sldId id="338" r:id="rId9"/>
    <p:sldId id="337" r:id="rId10"/>
    <p:sldId id="334" r:id="rId11"/>
    <p:sldId id="339" r:id="rId12"/>
    <p:sldId id="343" r:id="rId13"/>
    <p:sldId id="332" r:id="rId14"/>
    <p:sldId id="333" r:id="rId15"/>
    <p:sldId id="340" r:id="rId16"/>
    <p:sldId id="341" r:id="rId17"/>
    <p:sldId id="342" r:id="rId18"/>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15">
          <p15:clr>
            <a:srgbClr val="A4A3A4"/>
          </p15:clr>
        </p15:guide>
        <p15:guide id="2" orient="horz" pos="482">
          <p15:clr>
            <a:srgbClr val="A4A3A4"/>
          </p15:clr>
        </p15:guide>
        <p15:guide id="3" orient="horz" pos="391">
          <p15:clr>
            <a:srgbClr val="A4A3A4"/>
          </p15:clr>
        </p15:guide>
        <p15:guide id="4" orient="horz" pos="754">
          <p15:clr>
            <a:srgbClr val="A4A3A4"/>
          </p15:clr>
        </p15:guide>
        <p15:guide id="5" orient="horz" pos="4156">
          <p15:clr>
            <a:srgbClr val="A4A3A4"/>
          </p15:clr>
        </p15:guide>
        <p15:guide id="6" orient="horz" pos="4319">
          <p15:clr>
            <a:srgbClr val="A4A3A4"/>
          </p15:clr>
        </p15:guide>
        <p15:guide id="7" orient="horz" pos="3929">
          <p15:clr>
            <a:srgbClr val="A4A3A4"/>
          </p15:clr>
        </p15:guide>
        <p15:guide id="8" pos="2880">
          <p15:clr>
            <a:srgbClr val="A4A3A4"/>
          </p15:clr>
        </p15:guide>
        <p15:guide id="9" pos="5329">
          <p15:clr>
            <a:srgbClr val="A4A3A4"/>
          </p15:clr>
        </p15:guide>
        <p15:guide id="10" pos="5103">
          <p15:clr>
            <a:srgbClr val="A4A3A4"/>
          </p15:clr>
        </p15:guide>
        <p15:guide id="11" pos="431">
          <p15:clr>
            <a:srgbClr val="A4A3A4"/>
          </p15:clr>
        </p15:guide>
        <p15:guide id="12" pos="5692">
          <p15:clr>
            <a:srgbClr val="A4A3A4"/>
          </p15:clr>
        </p15:guide>
        <p15:guide id="13" pos="68">
          <p15:clr>
            <a:srgbClr val="A4A3A4"/>
          </p15:clr>
        </p15:guide>
        <p15:guide id="14" pos="657">
          <p15:clr>
            <a:srgbClr val="A4A3A4"/>
          </p15:clr>
        </p15:guide>
        <p15:guide id="15" pos="612">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a Pomassl" initials="AP" lastIdx="1" clrIdx="0">
    <p:extLst>
      <p:ext uri="{19B8F6BF-5375-455C-9EA6-DF929625EA0E}">
        <p15:presenceInfo xmlns:p15="http://schemas.microsoft.com/office/powerpoint/2012/main" userId="S-1-5-21-3305100225-3700476586-1429115431-1654" providerId="AD"/>
      </p:ext>
    </p:extLst>
  </p:cmAuthor>
  <p:cmAuthor id="2" name="Riha Andreas" initials="RA" lastIdx="1" clrIdx="1">
    <p:extLst>
      <p:ext uri="{19B8F6BF-5375-455C-9EA6-DF929625EA0E}">
        <p15:presenceInfo xmlns:p15="http://schemas.microsoft.com/office/powerpoint/2012/main" userId="S-1-5-21-3305100225-3700476586-1429115431-122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AA100"/>
    <a:srgbClr val="FFCC00"/>
    <a:srgbClr val="335885"/>
    <a:srgbClr val="DC8C00"/>
    <a:srgbClr val="E68C00"/>
    <a:srgbClr val="D69E00"/>
    <a:srgbClr val="E7AA00"/>
    <a:srgbClr val="E7B400"/>
    <a:srgbClr val="E79600"/>
    <a:srgbClr val="AD8B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25" autoAdjust="0"/>
    <p:restoredTop sz="55476" autoAdjust="0"/>
  </p:normalViewPr>
  <p:slideViewPr>
    <p:cSldViewPr showGuides="1">
      <p:cViewPr varScale="1">
        <p:scale>
          <a:sx n="61" d="100"/>
          <a:sy n="61" d="100"/>
        </p:scale>
        <p:origin x="2892" y="60"/>
      </p:cViewPr>
      <p:guideLst>
        <p:guide orient="horz" pos="2115"/>
        <p:guide orient="horz" pos="482"/>
        <p:guide orient="horz" pos="391"/>
        <p:guide orient="horz" pos="754"/>
        <p:guide orient="horz" pos="4156"/>
        <p:guide orient="horz" pos="4319"/>
        <p:guide orient="horz" pos="3929"/>
        <p:guide pos="2880"/>
        <p:guide pos="5329"/>
        <p:guide pos="5103"/>
        <p:guide pos="431"/>
        <p:guide pos="5692"/>
        <p:guide pos="68"/>
        <p:guide pos="657"/>
        <p:guide pos="612"/>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p:scale>
          <a:sx n="100" d="100"/>
          <a:sy n="100" d="100"/>
        </p:scale>
        <p:origin x="1747" y="-1061"/>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F5C7D75E-6B7C-4E57-A5B3-3D233D50E268}" type="datetimeFigureOut">
              <a:rPr lang="de-DE" smtClean="0"/>
              <a:pPr/>
              <a:t>06.11.2017</a:t>
            </a:fld>
            <a:endParaRPr lang="de-AT"/>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6" name="Fußzeilenplatzhalt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45AC3B99-4FF9-4BCF-B382-CBDC5E33B517}" type="slidenum">
              <a:rPr lang="de-AT" smtClean="0"/>
              <a:pPr/>
              <a:t>‹Nr.›</a:t>
            </a:fld>
            <a:endParaRPr lang="de-AT"/>
          </a:p>
        </p:txBody>
      </p:sp>
    </p:spTree>
    <p:extLst>
      <p:ext uri="{BB962C8B-B14F-4D97-AF65-F5344CB8AC3E}">
        <p14:creationId xmlns:p14="http://schemas.microsoft.com/office/powerpoint/2010/main" val="3819776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AT" dirty="0"/>
          </a:p>
        </p:txBody>
      </p:sp>
      <p:sp>
        <p:nvSpPr>
          <p:cNvPr id="4" name="Foliennummernplatzhalter 3"/>
          <p:cNvSpPr>
            <a:spLocks noGrp="1"/>
          </p:cNvSpPr>
          <p:nvPr>
            <p:ph type="sldNum" sz="quarter" idx="10"/>
          </p:nvPr>
        </p:nvSpPr>
        <p:spPr/>
        <p:txBody>
          <a:bodyPr/>
          <a:lstStyle/>
          <a:p>
            <a:fld id="{45AC3B99-4FF9-4BCF-B382-CBDC5E33B517}" type="slidenum">
              <a:rPr lang="de-AT" smtClean="0"/>
              <a:pPr/>
              <a:t>1</a:t>
            </a:fld>
            <a:endParaRPr lang="de-AT"/>
          </a:p>
        </p:txBody>
      </p:sp>
    </p:spTree>
    <p:extLst>
      <p:ext uri="{BB962C8B-B14F-4D97-AF65-F5344CB8AC3E}">
        <p14:creationId xmlns:p14="http://schemas.microsoft.com/office/powerpoint/2010/main" val="17877798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baseline="0" dirty="0" smtClean="0"/>
          </a:p>
          <a:p>
            <a:r>
              <a:rPr lang="de-AT" baseline="0" dirty="0" smtClean="0"/>
              <a:t>ÖNORM B 2538 </a:t>
            </a:r>
            <a:r>
              <a:rPr lang="de-AT" baseline="0" dirty="0" smtClean="0">
                <a:sym typeface="Wingdings" panose="05000000000000000000" pitchFamily="2" charset="2"/>
              </a:rPr>
              <a:t> Berücksichtigung der Vorgaben zur Netzdimensionierung mit Hinblick auf die Hygiene. Verhinderung von zu großen Leitungen. Löschwasserfall ist nicht mehr maßgebend.</a:t>
            </a:r>
          </a:p>
          <a:p>
            <a:endParaRPr lang="de-AT" baseline="0" dirty="0" smtClean="0">
              <a:sym typeface="Wingdings" panose="05000000000000000000" pitchFamily="2" charset="2"/>
            </a:endParaRPr>
          </a:p>
          <a:p>
            <a:r>
              <a:rPr lang="de-AT" baseline="0" dirty="0" smtClean="0">
                <a:sym typeface="Wingdings" panose="05000000000000000000" pitchFamily="2" charset="2"/>
              </a:rPr>
              <a:t>ÖNORM EN 805  alt aber gut – keine Überarbeitung</a:t>
            </a:r>
          </a:p>
          <a:p>
            <a:endParaRPr lang="de-AT" baseline="0" dirty="0" smtClean="0">
              <a:sym typeface="Wingdings" panose="05000000000000000000" pitchFamily="2" charset="2"/>
            </a:endParaRPr>
          </a:p>
          <a:p>
            <a:r>
              <a:rPr lang="de-AT" baseline="0" dirty="0" smtClean="0">
                <a:sym typeface="Wingdings" panose="05000000000000000000" pitchFamily="2" charset="2"/>
              </a:rPr>
              <a:t>Internationale Normung:</a:t>
            </a:r>
          </a:p>
          <a:p>
            <a:endParaRPr lang="de-AT" baseline="0" dirty="0" smtClean="0">
              <a:sym typeface="Wingdings" panose="05000000000000000000" pitchFamily="2" charset="2"/>
            </a:endParaRPr>
          </a:p>
          <a:p>
            <a:r>
              <a:rPr lang="de-AT" sz="1200" kern="1200" dirty="0" smtClean="0">
                <a:solidFill>
                  <a:schemeClr val="tx1"/>
                </a:solidFill>
                <a:effectLst/>
                <a:latin typeface="+mn-lt"/>
                <a:ea typeface="+mn-ea"/>
                <a:cs typeface="+mn-cs"/>
              </a:rPr>
              <a:t>Inhalte von ISO-Normen gewinnen in einer globalisierten Welt mehr und mehr an Bedeutung. </a:t>
            </a:r>
            <a:endParaRPr lang="de-AT" baseline="0" dirty="0" smtClean="0">
              <a:sym typeface="Wingdings" panose="05000000000000000000" pitchFamily="2" charset="2"/>
            </a:endParaRPr>
          </a:p>
          <a:p>
            <a:r>
              <a:rPr lang="de-AT" baseline="0" dirty="0" smtClean="0">
                <a:sym typeface="Wingdings" panose="05000000000000000000" pitchFamily="2" charset="2"/>
              </a:rPr>
              <a:t>Die Themen sind auch in Europa aktuell. ISO Normen stellen für Europa in Normung und Gesetzgebung oft Vorlagen dar. Daher müssen die Verhältnisse und Bedürfnisse, die bei uns hier in Österreich herrschen, auf internationaler Ebene einfließen. </a:t>
            </a:r>
            <a:r>
              <a:rPr lang="de-AT" sz="1200" kern="1200" dirty="0" smtClean="0">
                <a:solidFill>
                  <a:schemeClr val="tx1"/>
                </a:solidFill>
                <a:effectLst/>
                <a:latin typeface="+mn-lt"/>
                <a:ea typeface="+mn-ea"/>
                <a:cs typeface="+mn-cs"/>
              </a:rPr>
              <a:t>Die ÖVGW arbeitet bereits jetzt an der richtigen Stelle mit.</a:t>
            </a:r>
            <a:endParaRPr lang="de-AT" baseline="0" dirty="0" smtClean="0">
              <a:sym typeface="Wingdings" panose="05000000000000000000" pitchFamily="2" charset="2"/>
            </a:endParaRPr>
          </a:p>
          <a:p>
            <a:endParaRPr lang="de-AT" baseline="0" dirty="0" smtClean="0">
              <a:sym typeface="Wingdings" panose="05000000000000000000" pitchFamily="2" charset="2"/>
            </a:endParaRPr>
          </a:p>
          <a:p>
            <a:r>
              <a:rPr lang="de-AT" dirty="0" smtClean="0"/>
              <a:t>Die Mitarbeit in der </a:t>
            </a:r>
            <a:r>
              <a:rPr lang="de-AT" dirty="0" err="1" smtClean="0"/>
              <a:t>Normener</a:t>
            </a:r>
            <a:r>
              <a:rPr lang="de-AT" dirty="0" smtClean="0"/>
              <a:t>- und Bearbeitung</a:t>
            </a:r>
            <a:r>
              <a:rPr lang="de-AT" baseline="0" dirty="0" smtClean="0"/>
              <a:t> ist eine wichtige Aufgabe, welche die ÖVGW als Interessensvertretung für die Wasserversorgung wahrnimmt. </a:t>
            </a:r>
          </a:p>
          <a:p>
            <a:endParaRPr lang="de-AT" baseline="0" dirty="0" smtClean="0"/>
          </a:p>
          <a:p>
            <a:r>
              <a:rPr lang="de-AT" baseline="0" dirty="0" smtClean="0"/>
              <a:t>Ob auf nationaler, Europäischer Ebene oder bei entstehenden ISO-Normen: eine Beteiligung ist wichtig, um Dinge zu bewegen, sonst wird man bewegt.</a:t>
            </a:r>
          </a:p>
          <a:p>
            <a:endParaRPr lang="de-AT" baseline="0" dirty="0" smtClean="0">
              <a:sym typeface="Wingdings" panose="05000000000000000000" pitchFamily="2" charset="2"/>
            </a:endParaRPr>
          </a:p>
          <a:p>
            <a:endParaRPr lang="de-AT" baseline="0" dirty="0" smtClean="0"/>
          </a:p>
          <a:p>
            <a:endParaRPr lang="de-AT" baseline="0" dirty="0" smtClean="0"/>
          </a:p>
          <a:p>
            <a:endParaRPr lang="de-AT" dirty="0"/>
          </a:p>
        </p:txBody>
      </p:sp>
      <p:sp>
        <p:nvSpPr>
          <p:cNvPr id="4" name="Foliennummernplatzhalter 3"/>
          <p:cNvSpPr>
            <a:spLocks noGrp="1"/>
          </p:cNvSpPr>
          <p:nvPr>
            <p:ph type="sldNum" sz="quarter" idx="10"/>
          </p:nvPr>
        </p:nvSpPr>
        <p:spPr/>
        <p:txBody>
          <a:bodyPr/>
          <a:lstStyle/>
          <a:p>
            <a:fld id="{45AC3B99-4FF9-4BCF-B382-CBDC5E33B517}" type="slidenum">
              <a:rPr lang="de-AT" smtClean="0"/>
              <a:pPr/>
              <a:t>10</a:t>
            </a:fld>
            <a:endParaRPr lang="de-AT"/>
          </a:p>
        </p:txBody>
      </p:sp>
    </p:spTree>
    <p:extLst>
      <p:ext uri="{BB962C8B-B14F-4D97-AF65-F5344CB8AC3E}">
        <p14:creationId xmlns:p14="http://schemas.microsoft.com/office/powerpoint/2010/main" val="265192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AT" dirty="0" smtClean="0"/>
              <a:t>Aktionsprogramm Nitrat  - ÖVGW verhandelt mit LK Österreich und hat dabei</a:t>
            </a:r>
            <a:r>
              <a:rPr lang="de-AT" baseline="0" dirty="0" smtClean="0"/>
              <a:t> für den Grundwasserschutz wesentliche Änderungen bei der Güllelagerkapazität und der Aufzeichnungspflicht für jene Gebiete gefordert, die besonders von der Nitratbelastung betroffen sind. Diese Verordnung ist für den Grundwasserschutz und damit für die ÖVGW von wesentlicher Bedeutung.  Die Veröffentlichung der Novelle kann noch nicht genau gesagt werden.</a:t>
            </a:r>
            <a:endParaRPr lang="de-AT" dirty="0" smtClean="0"/>
          </a:p>
          <a:p>
            <a:endParaRPr lang="de-AT" dirty="0" smtClean="0"/>
          </a:p>
          <a:p>
            <a:endParaRPr lang="de-AT"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err="1" smtClean="0"/>
              <a:t>NatStrV</a:t>
            </a:r>
            <a:r>
              <a:rPr lang="de-AT" dirty="0" smtClean="0"/>
              <a:t> – Novelle hat Auswirkungen</a:t>
            </a:r>
            <a:r>
              <a:rPr lang="de-AT" baseline="0" dirty="0" smtClean="0"/>
              <a:t> auf Arbeitnehmerschutz, </a:t>
            </a:r>
            <a:r>
              <a:rPr lang="de-AT" dirty="0" smtClean="0"/>
              <a:t>ÖVGW ist in Kontakt mit BMLFUW betreffend den Auswirkungen</a:t>
            </a:r>
            <a:r>
              <a:rPr lang="de-AT" baseline="0" dirty="0" smtClean="0"/>
              <a:t> für die WVU (Überprüfungspflichten, Berichtspflichten), Arbeitnehmerschutz wird ernst genommen, jedoch muss Aufwand verhältnismäßig sein (entsprechend dem </a:t>
            </a:r>
            <a:r>
              <a:rPr lang="de-AT" baseline="0" dirty="0" err="1" smtClean="0"/>
              <a:t>Deregulierungsgrundsätzegesetz</a:t>
            </a:r>
            <a:r>
              <a:rPr lang="de-AT" baseline="0" dirty="0" smtClean="0"/>
              <a:t>), Kosten der Überwachung müssen verhältnismäßig und leistbar sein. Umsetzungsfrist ist Feb. 2018 </a:t>
            </a:r>
            <a:endParaRPr lang="de-AT" dirty="0" smtClean="0"/>
          </a:p>
          <a:p>
            <a:endParaRPr lang="de-AT" dirty="0" smtClean="0"/>
          </a:p>
          <a:p>
            <a:endParaRPr lang="de-AT"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smtClean="0"/>
              <a:t>Schutz kritischer Infrastrukturen, Cybersicherheit – ÖVGW ist in Kontakt mit Bundeskanzleramt und Innenministerium</a:t>
            </a:r>
          </a:p>
          <a:p>
            <a:endParaRPr lang="de-AT" dirty="0" smtClean="0"/>
          </a:p>
          <a:p>
            <a:r>
              <a:rPr lang="de-AT" dirty="0" smtClean="0"/>
              <a:t>Das österreichische Programm</a:t>
            </a:r>
            <a:r>
              <a:rPr lang="de-AT" baseline="0" dirty="0" smtClean="0"/>
              <a:t> zum Schutz kritischer Infrastrukturen wird nun auf die Bundeslandebene ausgedehnt. Hier sind die Wasserversorger auch mitbedacht. Krisenvorsorgekonzepte, Steigerung der Ausfallssicherheit und Objektschutzanforderungen gewinnen an Bedeutung. Hier ist die ÖVGW Ansprechpartner für die Behörden, um eine sinnvolle Umsetzung von Vorgaben mitzugestalten.</a:t>
            </a:r>
            <a:endParaRPr lang="de-AT" dirty="0" smtClean="0"/>
          </a:p>
          <a:p>
            <a:endParaRPr lang="de-AT" dirty="0" smtClean="0"/>
          </a:p>
          <a:p>
            <a:r>
              <a:rPr lang="de-AT" dirty="0" smtClean="0"/>
              <a:t>Bis</a:t>
            </a:r>
            <a:r>
              <a:rPr lang="de-AT" baseline="0" dirty="0" smtClean="0"/>
              <a:t> Ende 2018 muss Österreich das Cybersicherheitsgesetz umsetzen, „Betreiber wesentlicher Dienste“  sind verpflichtet eine qualitätsgesicherte EDV-Infrastruktur zu haben. Die Wasserversorger zählen als Betreiber wesentlicher Dienste. Hier ist die ÖVGW mit dem Gesetzgeber in engem Kontakt um abzustecken ab welcher Größe die Wasserversorger von den Verpflichtungen betroffen sind. </a:t>
            </a:r>
          </a:p>
          <a:p>
            <a:endParaRPr lang="de-AT" baseline="0" dirty="0" smtClean="0"/>
          </a:p>
          <a:p>
            <a:endParaRPr lang="de-AT" dirty="0" smtClean="0"/>
          </a:p>
        </p:txBody>
      </p:sp>
      <p:sp>
        <p:nvSpPr>
          <p:cNvPr id="4" name="Foliennummernplatzhalter 3"/>
          <p:cNvSpPr>
            <a:spLocks noGrp="1"/>
          </p:cNvSpPr>
          <p:nvPr>
            <p:ph type="sldNum" sz="quarter" idx="10"/>
          </p:nvPr>
        </p:nvSpPr>
        <p:spPr/>
        <p:txBody>
          <a:bodyPr/>
          <a:lstStyle/>
          <a:p>
            <a:fld id="{45AC3B99-4FF9-4BCF-B382-CBDC5E33B517}" type="slidenum">
              <a:rPr lang="de-AT" smtClean="0"/>
              <a:pPr/>
              <a:t>11</a:t>
            </a:fld>
            <a:endParaRPr lang="de-AT"/>
          </a:p>
        </p:txBody>
      </p:sp>
    </p:spTree>
    <p:extLst>
      <p:ext uri="{BB962C8B-B14F-4D97-AF65-F5344CB8AC3E}">
        <p14:creationId xmlns:p14="http://schemas.microsoft.com/office/powerpoint/2010/main" val="3558269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45AC3B99-4FF9-4BCF-B382-CBDC5E33B517}" type="slidenum">
              <a:rPr lang="de-AT" smtClean="0">
                <a:solidFill>
                  <a:prstClr val="black"/>
                </a:solidFill>
              </a:rPr>
              <a:pPr/>
              <a:t>12</a:t>
            </a:fld>
            <a:endParaRPr lang="de-AT">
              <a:solidFill>
                <a:prstClr val="black"/>
              </a:solidFill>
            </a:endParaRPr>
          </a:p>
        </p:txBody>
      </p:sp>
    </p:spTree>
    <p:extLst>
      <p:ext uri="{BB962C8B-B14F-4D97-AF65-F5344CB8AC3E}">
        <p14:creationId xmlns:p14="http://schemas.microsoft.com/office/powerpoint/2010/main" val="3853518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45AC3B99-4FF9-4BCF-B382-CBDC5E33B517}" type="slidenum">
              <a:rPr lang="de-AT" smtClean="0"/>
              <a:pPr/>
              <a:t>13</a:t>
            </a:fld>
            <a:endParaRPr lang="de-AT"/>
          </a:p>
        </p:txBody>
      </p:sp>
    </p:spTree>
    <p:extLst>
      <p:ext uri="{BB962C8B-B14F-4D97-AF65-F5344CB8AC3E}">
        <p14:creationId xmlns:p14="http://schemas.microsoft.com/office/powerpoint/2010/main" val="3230222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1200" kern="1200" dirty="0" smtClean="0">
                <a:solidFill>
                  <a:schemeClr val="tx1"/>
                </a:solidFill>
                <a:effectLst/>
                <a:latin typeface="+mn-lt"/>
                <a:ea typeface="+mn-ea"/>
                <a:cs typeface="+mn-cs"/>
              </a:rPr>
              <a:t>Vermittlung der Kernelemente der ÖVGW Richtlinie W 74 „Trinkwassernotversorgung“</a:t>
            </a:r>
            <a:endParaRPr lang="de-AT" sz="1200" kern="1200" dirty="0" smtClean="0">
              <a:solidFill>
                <a:schemeClr val="tx1"/>
              </a:solidFill>
              <a:effectLst/>
              <a:latin typeface="+mn-lt"/>
              <a:ea typeface="+mn-ea"/>
              <a:cs typeface="+mn-cs"/>
            </a:endParaRPr>
          </a:p>
          <a:p>
            <a:pPr lvl="0"/>
            <a:r>
              <a:rPr lang="de-DE" sz="1200" kern="1200" dirty="0" smtClean="0">
                <a:solidFill>
                  <a:schemeClr val="tx1"/>
                </a:solidFill>
                <a:effectLst/>
                <a:latin typeface="+mn-lt"/>
                <a:ea typeface="+mn-ea"/>
                <a:cs typeface="+mn-cs"/>
              </a:rPr>
              <a:t>Die Teilnehmer sollen ein Bewusstsein für Krisenbewältigung entwickeln </a:t>
            </a:r>
            <a:endParaRPr lang="de-AT" sz="1200" kern="1200" dirty="0" smtClean="0">
              <a:solidFill>
                <a:schemeClr val="tx1"/>
              </a:solidFill>
              <a:effectLst/>
              <a:latin typeface="+mn-lt"/>
              <a:ea typeface="+mn-ea"/>
              <a:cs typeface="+mn-cs"/>
            </a:endParaRPr>
          </a:p>
          <a:p>
            <a:pPr lvl="0"/>
            <a:r>
              <a:rPr lang="de-DE" sz="1200" kern="1200" dirty="0" smtClean="0">
                <a:solidFill>
                  <a:schemeClr val="tx1"/>
                </a:solidFill>
                <a:effectLst/>
                <a:latin typeface="+mn-lt"/>
                <a:ea typeface="+mn-ea"/>
                <a:cs typeface="+mn-cs"/>
              </a:rPr>
              <a:t>Erlangung von Wissen und Fähigkeiten, um möglichst lange den Regelbetrieb aufrecht zu erhalten und im Fall einer Krise möglichst schnell wieder Normalbetrieb zu erreichen</a:t>
            </a:r>
            <a:endParaRPr lang="de-AT" sz="1200" kern="1200" dirty="0" smtClean="0">
              <a:solidFill>
                <a:schemeClr val="tx1"/>
              </a:solidFill>
              <a:effectLst/>
              <a:latin typeface="+mn-lt"/>
              <a:ea typeface="+mn-ea"/>
              <a:cs typeface="+mn-cs"/>
            </a:endParaRPr>
          </a:p>
          <a:p>
            <a:pPr lvl="0"/>
            <a:r>
              <a:rPr lang="de-DE" sz="1200" kern="1200" dirty="0" smtClean="0">
                <a:solidFill>
                  <a:schemeClr val="tx1"/>
                </a:solidFill>
                <a:effectLst/>
                <a:latin typeface="+mn-lt"/>
                <a:ea typeface="+mn-ea"/>
                <a:cs typeface="+mn-cs"/>
              </a:rPr>
              <a:t>Sensibilisierung für eine störfallrobuste Anlagenkonzeption</a:t>
            </a:r>
            <a:endParaRPr lang="de-AT" sz="1200" kern="1200" dirty="0" smtClean="0">
              <a:solidFill>
                <a:schemeClr val="tx1"/>
              </a:solidFill>
              <a:effectLst/>
              <a:latin typeface="+mn-lt"/>
              <a:ea typeface="+mn-ea"/>
              <a:cs typeface="+mn-cs"/>
            </a:endParaRPr>
          </a:p>
          <a:p>
            <a:pPr lvl="0"/>
            <a:r>
              <a:rPr lang="de-DE" sz="1200" kern="1200" dirty="0" smtClean="0">
                <a:solidFill>
                  <a:schemeClr val="tx1"/>
                </a:solidFill>
                <a:effectLst/>
                <a:latin typeface="+mn-lt"/>
                <a:ea typeface="+mn-ea"/>
                <a:cs typeface="+mn-cs"/>
              </a:rPr>
              <a:t>persönliche Sicherheit in der Vorgehensweise des Risiko – und Krisenmanagements</a:t>
            </a:r>
            <a:endParaRPr lang="de-AT" sz="1200" kern="1200" dirty="0" smtClean="0">
              <a:solidFill>
                <a:schemeClr val="tx1"/>
              </a:solidFill>
              <a:effectLst/>
              <a:latin typeface="+mn-lt"/>
              <a:ea typeface="+mn-ea"/>
              <a:cs typeface="+mn-cs"/>
            </a:endParaRPr>
          </a:p>
          <a:p>
            <a:pPr lvl="0"/>
            <a:r>
              <a:rPr lang="de-DE" sz="1200" kern="1200" dirty="0" smtClean="0">
                <a:solidFill>
                  <a:schemeClr val="tx1"/>
                </a:solidFill>
                <a:effectLst/>
                <a:latin typeface="+mn-lt"/>
                <a:ea typeface="+mn-ea"/>
                <a:cs typeface="+mn-cs"/>
              </a:rPr>
              <a:t>Vorbereitung auf die Umsetzung des eigenen Krisenvorsorgekonzeptes</a:t>
            </a:r>
            <a:endParaRPr lang="de-AT" sz="1200" kern="1200" dirty="0" smtClean="0">
              <a:solidFill>
                <a:schemeClr val="tx1"/>
              </a:solidFill>
              <a:effectLst/>
              <a:latin typeface="+mn-lt"/>
              <a:ea typeface="+mn-ea"/>
              <a:cs typeface="+mn-cs"/>
            </a:endParaRPr>
          </a:p>
          <a:p>
            <a:pPr lvl="0"/>
            <a:r>
              <a:rPr lang="de-DE" sz="1200" kern="1200" dirty="0" smtClean="0">
                <a:solidFill>
                  <a:schemeClr val="tx1"/>
                </a:solidFill>
                <a:effectLst/>
                <a:latin typeface="+mn-lt"/>
                <a:ea typeface="+mn-ea"/>
                <a:cs typeface="+mn-cs"/>
              </a:rPr>
              <a:t>Strukturierung vorhandener Abläufe zur Störfallabwicklung</a:t>
            </a:r>
            <a:endParaRPr lang="de-AT" sz="1200" kern="1200" dirty="0" smtClean="0">
              <a:solidFill>
                <a:schemeClr val="tx1"/>
              </a:solidFill>
              <a:effectLst/>
              <a:latin typeface="+mn-lt"/>
              <a:ea typeface="+mn-ea"/>
              <a:cs typeface="+mn-cs"/>
            </a:endParaRPr>
          </a:p>
          <a:p>
            <a:pPr lvl="0"/>
            <a:r>
              <a:rPr lang="de-DE" sz="1200" kern="1200" dirty="0" smtClean="0">
                <a:solidFill>
                  <a:schemeClr val="tx1"/>
                </a:solidFill>
                <a:effectLst/>
                <a:latin typeface="+mn-lt"/>
                <a:ea typeface="+mn-ea"/>
                <a:cs typeface="+mn-cs"/>
              </a:rPr>
              <a:t>Kommunikation vor, während und nach der Krise </a:t>
            </a:r>
            <a:endParaRPr lang="de-AT"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Erste Ansätze für das eigene Krisenvorsorgekonzept / Störfallmanagement während des Seminars können</a:t>
            </a:r>
            <a:r>
              <a:rPr lang="de-DE" sz="1200" kern="1200" baseline="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erarbeitet</a:t>
            </a:r>
            <a:r>
              <a:rPr lang="de-DE" sz="1200" kern="1200" baseline="0" dirty="0" smtClean="0">
                <a:solidFill>
                  <a:schemeClr val="tx1"/>
                </a:solidFill>
                <a:effectLst/>
                <a:latin typeface="+mn-lt"/>
                <a:ea typeface="+mn-ea"/>
                <a:cs typeface="+mn-cs"/>
              </a:rPr>
              <a:t> werden</a:t>
            </a:r>
          </a:p>
          <a:p>
            <a:endParaRPr lang="de-DE" sz="1200" kern="1200" baseline="0" dirty="0" smtClean="0">
              <a:solidFill>
                <a:schemeClr val="tx1"/>
              </a:solidFill>
              <a:effectLst/>
              <a:latin typeface="+mn-lt"/>
              <a:ea typeface="+mn-ea"/>
              <a:cs typeface="+mn-cs"/>
            </a:endParaRPr>
          </a:p>
          <a:p>
            <a:r>
              <a:rPr lang="de-DE" sz="1200" kern="1200" baseline="0" dirty="0" smtClean="0">
                <a:solidFill>
                  <a:schemeClr val="tx1"/>
                </a:solidFill>
                <a:effectLst/>
                <a:latin typeface="+mn-lt"/>
                <a:ea typeface="+mn-ea"/>
                <a:cs typeface="+mn-cs"/>
              </a:rPr>
              <a:t>Ein WVU ist praktisch in jedem denkbaren Schadensszenario damit konfrontiert, dass entweder</a:t>
            </a:r>
          </a:p>
          <a:p>
            <a:pPr rtl="0" eaLnBrk="1" fontAlgn="ctr" latinLnBrk="0" hangingPunct="1"/>
            <a:r>
              <a:rPr lang="de-DE" sz="1200" kern="1200" baseline="0" dirty="0" smtClean="0">
                <a:solidFill>
                  <a:schemeClr val="tx1"/>
                </a:solidFill>
                <a:effectLst/>
                <a:latin typeface="+mn-lt"/>
                <a:ea typeface="+mn-ea"/>
                <a:cs typeface="+mn-cs"/>
              </a:rPr>
              <a:t>- </a:t>
            </a:r>
            <a:r>
              <a:rPr lang="de-AT" sz="1200" b="0" i="0" u="none" strike="noStrike" kern="1200" dirty="0" smtClean="0">
                <a:solidFill>
                  <a:schemeClr val="tx1"/>
                </a:solidFill>
                <a:effectLst/>
                <a:latin typeface="+mn-lt"/>
                <a:ea typeface="+mn-ea"/>
                <a:cs typeface="+mn-cs"/>
              </a:rPr>
              <a:t>Wassermenge ausreichend, keine Trinkwassereignung vorliegt, oder</a:t>
            </a:r>
          </a:p>
          <a:p>
            <a:pPr rtl="0" eaLnBrk="1" fontAlgn="ctr" latinLnBrk="0" hangingPunct="1"/>
            <a:r>
              <a:rPr lang="de-AT" sz="1200" b="0" i="0" u="none" strike="noStrike" kern="1200" dirty="0" smtClean="0">
                <a:solidFill>
                  <a:schemeClr val="tx1"/>
                </a:solidFill>
                <a:effectLst/>
                <a:latin typeface="+mn-lt"/>
                <a:ea typeface="+mn-ea"/>
                <a:cs typeface="+mn-cs"/>
              </a:rPr>
              <a:t>- Wassermenge eingeschränkt, Trinkwassereignung gegeben ist. oder</a:t>
            </a:r>
          </a:p>
          <a:p>
            <a:pPr rtl="0" eaLnBrk="1" fontAlgn="ctr" latinLnBrk="0" hangingPunct="1"/>
            <a:r>
              <a:rPr lang="de-AT" sz="1200" b="0" i="0" u="none" strike="noStrike" kern="1200" dirty="0" smtClean="0">
                <a:solidFill>
                  <a:schemeClr val="tx1"/>
                </a:solidFill>
                <a:effectLst/>
                <a:latin typeface="+mn-lt"/>
                <a:ea typeface="+mn-ea"/>
                <a:cs typeface="+mn-cs"/>
              </a:rPr>
              <a:t>- Wassermenge eingeschränkt, keine Trinkwassereignung vorliegt, oder</a:t>
            </a:r>
          </a:p>
          <a:p>
            <a:pPr rtl="0" eaLnBrk="1" fontAlgn="ctr" latinLnBrk="0" hangingPunct="1"/>
            <a:r>
              <a:rPr lang="de-AT" sz="1200" b="0" i="0" u="none" strike="noStrike" kern="1200" dirty="0" smtClean="0">
                <a:solidFill>
                  <a:schemeClr val="tx1"/>
                </a:solidFill>
                <a:effectLst/>
                <a:latin typeface="+mn-lt"/>
                <a:ea typeface="+mn-ea"/>
                <a:cs typeface="+mn-cs"/>
              </a:rPr>
              <a:t>- kein Wasser verfügbar ist </a:t>
            </a:r>
          </a:p>
          <a:p>
            <a:endParaRPr lang="de-DE" sz="1200" kern="1200" baseline="0" dirty="0" smtClean="0">
              <a:solidFill>
                <a:schemeClr val="tx1"/>
              </a:solidFill>
              <a:effectLst/>
              <a:latin typeface="+mn-lt"/>
              <a:ea typeface="+mn-ea"/>
              <a:cs typeface="+mn-cs"/>
            </a:endParaRPr>
          </a:p>
          <a:p>
            <a:r>
              <a:rPr lang="de-DE" sz="1200" kern="1200" baseline="0" dirty="0" smtClean="0">
                <a:solidFill>
                  <a:schemeClr val="tx1"/>
                </a:solidFill>
                <a:effectLst/>
                <a:latin typeface="+mn-lt"/>
                <a:ea typeface="+mn-ea"/>
                <a:cs typeface="+mn-cs"/>
              </a:rPr>
              <a:t>Darauf sollte ein Wasserversorger vorbereitet sein.</a:t>
            </a:r>
          </a:p>
          <a:p>
            <a:endParaRPr lang="de-AT" dirty="0"/>
          </a:p>
        </p:txBody>
      </p:sp>
      <p:sp>
        <p:nvSpPr>
          <p:cNvPr id="4" name="Foliennummernplatzhalter 3"/>
          <p:cNvSpPr>
            <a:spLocks noGrp="1"/>
          </p:cNvSpPr>
          <p:nvPr>
            <p:ph type="sldNum" sz="quarter" idx="10"/>
          </p:nvPr>
        </p:nvSpPr>
        <p:spPr/>
        <p:txBody>
          <a:bodyPr/>
          <a:lstStyle/>
          <a:p>
            <a:fld id="{45AC3B99-4FF9-4BCF-B382-CBDC5E33B517}" type="slidenum">
              <a:rPr lang="de-AT" smtClean="0"/>
              <a:pPr/>
              <a:t>14</a:t>
            </a:fld>
            <a:endParaRPr lang="de-AT"/>
          </a:p>
        </p:txBody>
      </p:sp>
    </p:spTree>
    <p:extLst>
      <p:ext uri="{BB962C8B-B14F-4D97-AF65-F5344CB8AC3E}">
        <p14:creationId xmlns:p14="http://schemas.microsoft.com/office/powerpoint/2010/main" val="27011775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endParaRPr lang="de-AT" sz="1200" kern="1200" dirty="0" smtClean="0">
              <a:solidFill>
                <a:schemeClr val="tx1"/>
              </a:solidFill>
              <a:effectLst/>
              <a:latin typeface="+mn-lt"/>
              <a:ea typeface="+mn-ea"/>
              <a:cs typeface="+mn-cs"/>
            </a:endParaRPr>
          </a:p>
          <a:p>
            <a:endParaRPr lang="de-AT" sz="1200" kern="1200" dirty="0" smtClean="0">
              <a:solidFill>
                <a:schemeClr val="tx1"/>
              </a:solidFill>
              <a:effectLst/>
              <a:latin typeface="+mn-lt"/>
              <a:ea typeface="+mn-ea"/>
              <a:cs typeface="+mn-cs"/>
            </a:endParaRPr>
          </a:p>
          <a:p>
            <a:r>
              <a:rPr lang="de-AT" sz="1200" kern="1200" dirty="0" smtClean="0">
                <a:solidFill>
                  <a:schemeClr val="tx1"/>
                </a:solidFill>
                <a:effectLst/>
                <a:latin typeface="+mn-lt"/>
                <a:ea typeface="+mn-ea"/>
                <a:cs typeface="+mn-cs"/>
              </a:rPr>
              <a:t>Diese Mitteilung weist auf mögliche Gefahren für die Wasserversorgungsanlagen hin und stellt Schutzmaßnahmen zur Vermeidung von Schäden dar. Darüber hinaus versteht sie sich auch als Argumentationshilfe, wenn bei besonderen Nutzungskonflikten ein für alle Seiten tragbarer Interessensausgleich gefunden werden soll.</a:t>
            </a:r>
          </a:p>
          <a:p>
            <a:endParaRPr lang="de-AT"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AT" sz="1200" kern="1200" dirty="0" smtClean="0">
                <a:solidFill>
                  <a:schemeClr val="tx1"/>
                </a:solidFill>
                <a:effectLst/>
                <a:latin typeface="+mn-lt"/>
                <a:ea typeface="+mn-ea"/>
                <a:cs typeface="+mn-cs"/>
              </a:rPr>
              <a:t>Es wird vorweg klargestellt,</a:t>
            </a:r>
            <a:r>
              <a:rPr lang="de-AT" sz="1200" kern="1200" baseline="0" dirty="0" smtClean="0">
                <a:solidFill>
                  <a:schemeClr val="tx1"/>
                </a:solidFill>
                <a:effectLst/>
                <a:latin typeface="+mn-lt"/>
                <a:ea typeface="+mn-ea"/>
                <a:cs typeface="+mn-cs"/>
              </a:rPr>
              <a:t> dass </a:t>
            </a:r>
            <a:r>
              <a:rPr lang="de-AT" sz="1200" kern="1200" dirty="0" smtClean="0">
                <a:solidFill>
                  <a:schemeClr val="tx1"/>
                </a:solidFill>
                <a:effectLst/>
                <a:latin typeface="+mn-lt"/>
                <a:ea typeface="+mn-ea"/>
                <a:cs typeface="+mn-cs"/>
              </a:rPr>
              <a:t>Trassen von Wasserleitungen sind von Bepflanzungen, Anschüttungen und Überbauungen grundsätzlich freizuhalten sind – in der Praxis ist dies oft schwer umzusetzen.</a:t>
            </a:r>
          </a:p>
          <a:p>
            <a:endParaRPr lang="de-AT" sz="1200" kern="1200" dirty="0" smtClean="0">
              <a:solidFill>
                <a:schemeClr val="tx1"/>
              </a:solidFill>
              <a:effectLst/>
              <a:latin typeface="+mn-lt"/>
              <a:ea typeface="+mn-ea"/>
              <a:cs typeface="+mn-cs"/>
            </a:endParaRPr>
          </a:p>
          <a:p>
            <a:r>
              <a:rPr lang="de-AT" sz="1200" kern="1200" dirty="0" smtClean="0">
                <a:solidFill>
                  <a:schemeClr val="tx1"/>
                </a:solidFill>
                <a:effectLst/>
                <a:latin typeface="+mn-lt"/>
                <a:ea typeface="+mn-ea"/>
                <a:cs typeface="+mn-cs"/>
              </a:rPr>
              <a:t>Im Vergleich zur alten W 84 werden nicht nur Leitungstrassen, sondern</a:t>
            </a:r>
            <a:r>
              <a:rPr lang="de-AT" sz="1200" kern="1200" baseline="0" dirty="0" smtClean="0">
                <a:solidFill>
                  <a:schemeClr val="tx1"/>
                </a:solidFill>
                <a:effectLst/>
                <a:latin typeface="+mn-lt"/>
                <a:ea typeface="+mn-ea"/>
                <a:cs typeface="+mn-cs"/>
              </a:rPr>
              <a:t> sämtliche Anlagenteile der Wasserversorgungsanlage angesprochen.</a:t>
            </a:r>
          </a:p>
          <a:p>
            <a:endParaRPr lang="de-AT" sz="1200" kern="1200" baseline="0" dirty="0" smtClean="0">
              <a:solidFill>
                <a:schemeClr val="tx1"/>
              </a:solidFill>
              <a:effectLst/>
              <a:latin typeface="+mn-lt"/>
              <a:ea typeface="+mn-ea"/>
              <a:cs typeface="+mn-cs"/>
            </a:endParaRPr>
          </a:p>
          <a:p>
            <a:r>
              <a:rPr lang="de-AT" sz="1200" kern="1200" baseline="0" dirty="0" smtClean="0">
                <a:solidFill>
                  <a:schemeClr val="tx1"/>
                </a:solidFill>
                <a:effectLst/>
                <a:latin typeface="+mn-lt"/>
                <a:ea typeface="+mn-ea"/>
                <a:cs typeface="+mn-cs"/>
              </a:rPr>
              <a:t>Die Publikation enthält Lösungsansätze und empfiehlt konkrete Schutzmaßnahmen bei Bepflanzungen und Baumaßnahmen.</a:t>
            </a:r>
          </a:p>
          <a:p>
            <a:endParaRPr lang="de-AT" sz="1200" kern="1200" baseline="0" dirty="0" smtClean="0">
              <a:solidFill>
                <a:schemeClr val="tx1"/>
              </a:solidFill>
              <a:effectLst/>
              <a:latin typeface="+mn-lt"/>
              <a:ea typeface="+mn-ea"/>
              <a:cs typeface="+mn-cs"/>
            </a:endParaRPr>
          </a:p>
          <a:p>
            <a:r>
              <a:rPr lang="de-AT" sz="1200" kern="1200" baseline="0" dirty="0" smtClean="0">
                <a:solidFill>
                  <a:schemeClr val="tx1"/>
                </a:solidFill>
                <a:effectLst/>
                <a:latin typeface="+mn-lt"/>
                <a:ea typeface="+mn-ea"/>
                <a:cs typeface="+mn-cs"/>
              </a:rPr>
              <a:t>So wird bei</a:t>
            </a:r>
            <a:r>
              <a:rPr lang="de-AT" sz="1200" kern="1200" dirty="0" smtClean="0">
                <a:solidFill>
                  <a:schemeClr val="tx1"/>
                </a:solidFill>
                <a:effectLst/>
                <a:latin typeface="+mn-lt"/>
                <a:ea typeface="+mn-ea"/>
                <a:cs typeface="+mn-cs"/>
              </a:rPr>
              <a:t> Verdichtungsarbeiten im Gefährdungsbereich von erschütterungsempfindlichem</a:t>
            </a:r>
            <a:r>
              <a:rPr lang="de-AT" sz="1200" kern="1200" baseline="0" dirty="0" smtClean="0">
                <a:solidFill>
                  <a:schemeClr val="tx1"/>
                </a:solidFill>
                <a:effectLst/>
                <a:latin typeface="+mn-lt"/>
                <a:ea typeface="+mn-ea"/>
                <a:cs typeface="+mn-cs"/>
              </a:rPr>
              <a:t> Leitungsmaterial </a:t>
            </a:r>
            <a:r>
              <a:rPr lang="de-AT" sz="1200" kern="1200" dirty="0" smtClean="0">
                <a:solidFill>
                  <a:schemeClr val="tx1"/>
                </a:solidFill>
                <a:effectLst/>
                <a:latin typeface="+mn-lt"/>
                <a:ea typeface="+mn-ea"/>
                <a:cs typeface="+mn-cs"/>
              </a:rPr>
              <a:t>empfohlen, geringere Schütthöhen der einzelnen Verdichtungslagen mit gleichzeitig geringerer Schwingungsamplitude bei der Vibrationsverdichtung zu wählen. Es kann auch erforderlich sein, dass im unmittelbaren Leitungsbereich leichtere Vibrationsverdichtungsgeräte oder eine rein statische Verdichtung zum Einsatz kommen. Ja, so etwas</a:t>
            </a:r>
            <a:r>
              <a:rPr lang="de-AT" sz="1200" kern="1200" baseline="0" dirty="0" smtClean="0">
                <a:solidFill>
                  <a:schemeClr val="tx1"/>
                </a:solidFill>
                <a:effectLst/>
                <a:latin typeface="+mn-lt"/>
                <a:ea typeface="+mn-ea"/>
                <a:cs typeface="+mn-cs"/>
              </a:rPr>
              <a:t> ist je nach Ausschreibung mit Mehrkosten verbunden, die jedoch ein etwaiges Gebrechen im Zuge von Verdichtungsarbeiten mehr als aufwiegen werden.</a:t>
            </a:r>
            <a:endParaRPr lang="de-AT" sz="1200" kern="1200" dirty="0" smtClean="0">
              <a:solidFill>
                <a:schemeClr val="tx1"/>
              </a:solidFill>
              <a:effectLst/>
              <a:latin typeface="+mn-lt"/>
              <a:ea typeface="+mn-ea"/>
              <a:cs typeface="+mn-cs"/>
            </a:endParaRPr>
          </a:p>
          <a:p>
            <a:endParaRPr lang="de-AT" sz="1200" kern="1200" dirty="0" smtClean="0">
              <a:solidFill>
                <a:schemeClr val="tx1"/>
              </a:solidFill>
              <a:effectLst/>
              <a:latin typeface="+mn-lt"/>
              <a:ea typeface="+mn-ea"/>
              <a:cs typeface="+mn-cs"/>
            </a:endParaRPr>
          </a:p>
          <a:p>
            <a:r>
              <a:rPr lang="de-AT" sz="1200" kern="1200" dirty="0" smtClean="0">
                <a:solidFill>
                  <a:schemeClr val="tx1"/>
                </a:solidFill>
                <a:effectLst/>
                <a:latin typeface="+mn-lt"/>
                <a:ea typeface="+mn-ea"/>
                <a:cs typeface="+mn-cs"/>
              </a:rPr>
              <a:t>Ein Leitfaden im Anhang führt</a:t>
            </a:r>
            <a:r>
              <a:rPr lang="de-AT" sz="1200" kern="1200" baseline="0" dirty="0" smtClean="0">
                <a:solidFill>
                  <a:schemeClr val="tx1"/>
                </a:solidFill>
                <a:effectLst/>
                <a:latin typeface="+mn-lt"/>
                <a:ea typeface="+mn-ea"/>
                <a:cs typeface="+mn-cs"/>
              </a:rPr>
              <a:t> in kurzen Worten aus, welche Maßnahmen je nach Anlagenteil und Gefährdung möglich sind.</a:t>
            </a:r>
            <a:endParaRPr lang="de-AT" sz="1200" kern="1200" dirty="0" smtClean="0">
              <a:solidFill>
                <a:schemeClr val="tx1"/>
              </a:solidFill>
              <a:effectLst/>
              <a:latin typeface="+mn-lt"/>
              <a:ea typeface="+mn-ea"/>
              <a:cs typeface="+mn-cs"/>
            </a:endParaRPr>
          </a:p>
          <a:p>
            <a:endParaRPr lang="de-AT" sz="1200" kern="1200" dirty="0" smtClean="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10"/>
          </p:nvPr>
        </p:nvSpPr>
        <p:spPr/>
        <p:txBody>
          <a:bodyPr/>
          <a:lstStyle/>
          <a:p>
            <a:fld id="{45AC3B99-4FF9-4BCF-B382-CBDC5E33B517}" type="slidenum">
              <a:rPr lang="de-AT" smtClean="0"/>
              <a:pPr/>
              <a:t>15</a:t>
            </a:fld>
            <a:endParaRPr lang="de-AT"/>
          </a:p>
        </p:txBody>
      </p:sp>
    </p:spTree>
    <p:extLst>
      <p:ext uri="{BB962C8B-B14F-4D97-AF65-F5344CB8AC3E}">
        <p14:creationId xmlns:p14="http://schemas.microsoft.com/office/powerpoint/2010/main" val="18303265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r>
              <a:rPr lang="de-AT" dirty="0" smtClean="0"/>
              <a:t>Mischen für ausreichende Quantität – oder um bestimmte Eigenschaften zu erzielen</a:t>
            </a:r>
          </a:p>
          <a:p>
            <a:r>
              <a:rPr lang="de-AT" dirty="0" smtClean="0"/>
              <a:t>Mischwasserproblematiken</a:t>
            </a:r>
            <a:r>
              <a:rPr lang="de-AT" baseline="0" dirty="0" smtClean="0"/>
              <a:t> sind zu beachten </a:t>
            </a:r>
          </a:p>
          <a:p>
            <a:r>
              <a:rPr lang="de-AT" dirty="0" smtClean="0"/>
              <a:t>Nicht</a:t>
            </a:r>
            <a:r>
              <a:rPr lang="de-AT" baseline="0" dirty="0" smtClean="0"/>
              <a:t> alle Wässer uneingeschränkt mischbar, </a:t>
            </a:r>
            <a:r>
              <a:rPr lang="de-AT" sz="1200" kern="1200" dirty="0" smtClean="0">
                <a:solidFill>
                  <a:schemeClr val="tx1"/>
                </a:solidFill>
                <a:effectLst/>
                <a:latin typeface="+mn-lt"/>
                <a:ea typeface="+mn-ea"/>
                <a:cs typeface="+mn-cs"/>
              </a:rPr>
              <a:t>auch wenn jedes für sich den Anforderungen der TWV und ÖLMB Kapitel B1 Trinkwasser entspricht.</a:t>
            </a:r>
          </a:p>
          <a:p>
            <a:r>
              <a:rPr lang="de-AT" sz="1200" kern="1200" dirty="0" smtClean="0">
                <a:solidFill>
                  <a:schemeClr val="tx1"/>
                </a:solidFill>
                <a:effectLst/>
                <a:latin typeface="+mn-lt"/>
                <a:ea typeface="+mn-ea"/>
                <a:cs typeface="+mn-cs"/>
              </a:rPr>
              <a:t>Werkzeug dar, um für eine konkrete Mischwasserfrage Nachteile auf den Werkstoff und die Trinkwasserqualität zu beurteilen. </a:t>
            </a:r>
          </a:p>
          <a:p>
            <a:r>
              <a:rPr lang="de-AT" sz="1200" kern="1200" dirty="0" smtClean="0">
                <a:solidFill>
                  <a:schemeClr val="tx1"/>
                </a:solidFill>
                <a:effectLst/>
                <a:latin typeface="+mn-lt"/>
                <a:ea typeface="+mn-ea"/>
                <a:cs typeface="+mn-cs"/>
              </a:rPr>
              <a:t>Im ersten Schritt werden die Voraussetzungen für die Mischwasserberechnung geprüft. (chemische Eigenschaften, Mischungsverhältnis, Bestimmung der Schwankungsbreite)</a:t>
            </a:r>
          </a:p>
          <a:p>
            <a:r>
              <a:rPr lang="de-AT" sz="1200" kern="1200" dirty="0" smtClean="0">
                <a:solidFill>
                  <a:schemeClr val="tx1"/>
                </a:solidFill>
                <a:effectLst/>
                <a:latin typeface="+mn-lt"/>
                <a:ea typeface="+mn-ea"/>
                <a:cs typeface="+mn-cs"/>
              </a:rPr>
              <a:t>Ergibt sich eine Einschränkung der Bandbreite möglicher Mischungen (wie weit kann ich von der „Wunschmischung“ abweichen)? Dazu prüft man, ob die Unterschiede der chemischen Zusammen-setzung über ein sogenanntes Bewertungsmaß hinausgehen.</a:t>
            </a:r>
          </a:p>
          <a:p>
            <a:endParaRPr lang="de-AT" sz="1200" kern="1200" dirty="0" smtClean="0">
              <a:solidFill>
                <a:schemeClr val="tx1"/>
              </a:solidFill>
              <a:effectLst/>
              <a:latin typeface="+mn-lt"/>
              <a:ea typeface="+mn-ea"/>
              <a:cs typeface="+mn-cs"/>
            </a:endParaRPr>
          </a:p>
          <a:p>
            <a:r>
              <a:rPr lang="de-AT" sz="1200" kern="1200" dirty="0" smtClean="0">
                <a:solidFill>
                  <a:schemeClr val="tx1"/>
                </a:solidFill>
                <a:effectLst/>
                <a:latin typeface="+mn-lt"/>
                <a:ea typeface="+mn-ea"/>
                <a:cs typeface="+mn-cs"/>
              </a:rPr>
              <a:t>Im zweiten Schritt wird die Mischwasserberechnung durchgeführt, gefolgt von der Gesamtbeurteilung. Zusätzlich informiert die Richtlinie über bauliche und technische Möglichkeiten zum Mischen von Wässern. </a:t>
            </a:r>
            <a:endParaRPr lang="de-AT" baseline="0" dirty="0" smtClean="0"/>
          </a:p>
          <a:p>
            <a:r>
              <a:rPr lang="de-AT" dirty="0" smtClean="0"/>
              <a:t>Schritt 3:</a:t>
            </a:r>
          </a:p>
          <a:p>
            <a:r>
              <a:rPr lang="de-AT" dirty="0" smtClean="0"/>
              <a:t>Korrosionswahrscheinlichkeit</a:t>
            </a:r>
            <a:r>
              <a:rPr lang="de-AT" baseline="0" dirty="0" smtClean="0"/>
              <a:t> und Wasserqualität beurteilen (Korrosionsquotienten nach </a:t>
            </a:r>
            <a:r>
              <a:rPr lang="de-AT" sz="1200" kern="1200" dirty="0" smtClean="0">
                <a:solidFill>
                  <a:schemeClr val="tx1"/>
                </a:solidFill>
                <a:effectLst/>
                <a:latin typeface="+mn-lt"/>
                <a:ea typeface="+mn-ea"/>
                <a:cs typeface="+mn-cs"/>
              </a:rPr>
              <a:t>EN 12502 Teile 1-5, Einfluss auf Geruch/</a:t>
            </a:r>
            <a:r>
              <a:rPr lang="de-AT" sz="1200" kern="1200" baseline="0" dirty="0" smtClean="0">
                <a:solidFill>
                  <a:schemeClr val="tx1"/>
                </a:solidFill>
                <a:effectLst/>
                <a:latin typeface="+mn-lt"/>
                <a:ea typeface="+mn-ea"/>
                <a:cs typeface="+mn-cs"/>
              </a:rPr>
              <a:t> Geschmack)</a:t>
            </a:r>
          </a:p>
          <a:p>
            <a:endParaRPr lang="de-AT" sz="1200" kern="1200" baseline="0" dirty="0" smtClean="0">
              <a:solidFill>
                <a:schemeClr val="tx1"/>
              </a:solidFill>
              <a:effectLst/>
              <a:latin typeface="+mn-lt"/>
              <a:ea typeface="+mn-ea"/>
              <a:cs typeface="+mn-cs"/>
            </a:endParaRPr>
          </a:p>
          <a:p>
            <a:r>
              <a:rPr lang="de-AT" sz="1200" kern="1200" baseline="0" dirty="0" smtClean="0">
                <a:solidFill>
                  <a:schemeClr val="tx1"/>
                </a:solidFill>
                <a:effectLst/>
                <a:latin typeface="+mn-lt"/>
                <a:ea typeface="+mn-ea"/>
                <a:cs typeface="+mn-cs"/>
              </a:rPr>
              <a:t>Angelehnt an DVGW W 216</a:t>
            </a:r>
          </a:p>
          <a:p>
            <a:endParaRPr lang="de-AT" sz="1200" kern="1200" baseline="0" dirty="0" smtClean="0">
              <a:solidFill>
                <a:schemeClr val="tx1"/>
              </a:solidFill>
              <a:effectLst/>
              <a:latin typeface="+mn-lt"/>
              <a:ea typeface="+mn-ea"/>
              <a:cs typeface="+mn-cs"/>
            </a:endParaRPr>
          </a:p>
          <a:p>
            <a:r>
              <a:rPr lang="de-AT" sz="1200" kern="1200" baseline="0" dirty="0" smtClean="0">
                <a:solidFill>
                  <a:schemeClr val="tx1"/>
                </a:solidFill>
                <a:effectLst/>
                <a:latin typeface="+mn-lt"/>
                <a:ea typeface="+mn-ea"/>
                <a:cs typeface="+mn-cs"/>
              </a:rPr>
              <a:t>Grafiken als erste Abschätzung für einzelne Wasserparameter (zB Chlorid, Sauerstoff, Sulfat, Phosphat) + Säurekapazität</a:t>
            </a:r>
          </a:p>
          <a:p>
            <a:endParaRPr lang="de-AT" sz="1200" kern="1200" baseline="0" dirty="0" smtClean="0">
              <a:solidFill>
                <a:schemeClr val="tx1"/>
              </a:solidFill>
              <a:effectLst/>
              <a:latin typeface="+mn-lt"/>
              <a:ea typeface="+mn-ea"/>
              <a:cs typeface="+mn-cs"/>
            </a:endParaRPr>
          </a:p>
          <a:p>
            <a:r>
              <a:rPr lang="de-AT" sz="1200" kern="1200" baseline="0" dirty="0" smtClean="0">
                <a:solidFill>
                  <a:schemeClr val="tx1"/>
                </a:solidFill>
                <a:effectLst/>
                <a:latin typeface="+mn-lt"/>
                <a:ea typeface="+mn-ea"/>
                <a:cs typeface="+mn-cs"/>
              </a:rPr>
              <a:t>Ermittlung der Mischbarkeit von Gutachter mit computerunterstützenden Verfahren in der Praxis am geläufigsten.</a:t>
            </a:r>
          </a:p>
          <a:p>
            <a:endParaRPr lang="de-AT" dirty="0"/>
          </a:p>
        </p:txBody>
      </p:sp>
      <p:sp>
        <p:nvSpPr>
          <p:cNvPr id="4" name="Foliennummernplatzhalter 3"/>
          <p:cNvSpPr>
            <a:spLocks noGrp="1"/>
          </p:cNvSpPr>
          <p:nvPr>
            <p:ph type="sldNum" sz="quarter" idx="10"/>
          </p:nvPr>
        </p:nvSpPr>
        <p:spPr/>
        <p:txBody>
          <a:bodyPr/>
          <a:lstStyle/>
          <a:p>
            <a:fld id="{45AC3B99-4FF9-4BCF-B382-CBDC5E33B517}" type="slidenum">
              <a:rPr lang="de-AT" smtClean="0"/>
              <a:pPr/>
              <a:t>16</a:t>
            </a:fld>
            <a:endParaRPr lang="de-AT"/>
          </a:p>
        </p:txBody>
      </p:sp>
    </p:spTree>
    <p:extLst>
      <p:ext uri="{BB962C8B-B14F-4D97-AF65-F5344CB8AC3E}">
        <p14:creationId xmlns:p14="http://schemas.microsoft.com/office/powerpoint/2010/main" val="2121096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pPr lvl="0"/>
            <a:r>
              <a:rPr lang="de-AT" sz="1200" kern="1200" dirty="0" smtClean="0">
                <a:solidFill>
                  <a:schemeClr val="tx1"/>
                </a:solidFill>
                <a:effectLst/>
                <a:latin typeface="+mn-lt"/>
                <a:ea typeface="+mn-ea"/>
                <a:cs typeface="+mn-cs"/>
              </a:rPr>
              <a:t>Mit Bezug des Abonnements sind Sie immer am </a:t>
            </a:r>
            <a:r>
              <a:rPr lang="de-AT" sz="1200" b="1" kern="1200" dirty="0" smtClean="0">
                <a:solidFill>
                  <a:schemeClr val="tx1"/>
                </a:solidFill>
                <a:effectLst/>
                <a:latin typeface="+mn-lt"/>
                <a:ea typeface="+mn-ea"/>
                <a:cs typeface="+mn-cs"/>
              </a:rPr>
              <a:t>Stand der Technik.</a:t>
            </a:r>
            <a:endParaRPr lang="de-AT" sz="1200" kern="1200" dirty="0" smtClean="0">
              <a:solidFill>
                <a:schemeClr val="tx1"/>
              </a:solidFill>
              <a:effectLst/>
              <a:latin typeface="+mn-lt"/>
              <a:ea typeface="+mn-ea"/>
              <a:cs typeface="+mn-cs"/>
            </a:endParaRPr>
          </a:p>
          <a:p>
            <a:pPr lvl="0"/>
            <a:r>
              <a:rPr lang="de-AT" sz="1200" kern="1200" dirty="0" smtClean="0">
                <a:solidFill>
                  <a:schemeClr val="tx1"/>
                </a:solidFill>
                <a:effectLst/>
                <a:latin typeface="+mn-lt"/>
                <a:ea typeface="+mn-ea"/>
                <a:cs typeface="+mn-cs"/>
              </a:rPr>
              <a:t>Das Abo verschafft Ihnen </a:t>
            </a:r>
            <a:r>
              <a:rPr lang="de-AT" sz="1200" b="1" kern="1200" dirty="0" smtClean="0">
                <a:solidFill>
                  <a:schemeClr val="tx1"/>
                </a:solidFill>
                <a:effectLst/>
                <a:latin typeface="+mn-lt"/>
                <a:ea typeface="+mn-ea"/>
                <a:cs typeface="+mn-cs"/>
              </a:rPr>
              <a:t>Handlungs</a:t>
            </a:r>
            <a:r>
              <a:rPr lang="de-AT" sz="1200" kern="1200" dirty="0" smtClean="0">
                <a:solidFill>
                  <a:schemeClr val="tx1"/>
                </a:solidFill>
                <a:effectLst/>
                <a:latin typeface="+mn-lt"/>
                <a:ea typeface="+mn-ea"/>
                <a:cs typeface="+mn-cs"/>
              </a:rPr>
              <a:t>- und </a:t>
            </a:r>
            <a:r>
              <a:rPr lang="de-AT" sz="1200" b="1" kern="1200" dirty="0" smtClean="0">
                <a:solidFill>
                  <a:schemeClr val="tx1"/>
                </a:solidFill>
                <a:effectLst/>
                <a:latin typeface="+mn-lt"/>
                <a:ea typeface="+mn-ea"/>
                <a:cs typeface="+mn-cs"/>
              </a:rPr>
              <a:t>Rechtssicherheit.</a:t>
            </a:r>
            <a:endParaRPr lang="de-AT" sz="1200" kern="1200" dirty="0" smtClean="0">
              <a:solidFill>
                <a:schemeClr val="tx1"/>
              </a:solidFill>
              <a:effectLst/>
              <a:latin typeface="+mn-lt"/>
              <a:ea typeface="+mn-ea"/>
              <a:cs typeface="+mn-cs"/>
            </a:endParaRPr>
          </a:p>
          <a:p>
            <a:pPr lvl="0"/>
            <a:r>
              <a:rPr lang="de-AT" sz="1200" kern="1200" dirty="0" smtClean="0">
                <a:solidFill>
                  <a:schemeClr val="tx1"/>
                </a:solidFill>
                <a:effectLst/>
                <a:latin typeface="+mn-lt"/>
                <a:ea typeface="+mn-ea"/>
                <a:cs typeface="+mn-cs"/>
              </a:rPr>
              <a:t>Der Bezug ist </a:t>
            </a:r>
            <a:r>
              <a:rPr lang="de-AT" sz="1200" b="1" kern="1200" dirty="0" smtClean="0">
                <a:solidFill>
                  <a:schemeClr val="tx1"/>
                </a:solidFill>
                <a:effectLst/>
                <a:latin typeface="+mn-lt"/>
                <a:ea typeface="+mn-ea"/>
                <a:cs typeface="+mn-cs"/>
              </a:rPr>
              <a:t>einfach</a:t>
            </a:r>
            <a:r>
              <a:rPr lang="de-AT" sz="1200" kern="1200" dirty="0" smtClean="0">
                <a:solidFill>
                  <a:schemeClr val="tx1"/>
                </a:solidFill>
                <a:effectLst/>
                <a:latin typeface="+mn-lt"/>
                <a:ea typeface="+mn-ea"/>
                <a:cs typeface="+mn-cs"/>
              </a:rPr>
              <a:t> und </a:t>
            </a:r>
            <a:r>
              <a:rPr lang="de-AT" sz="1200" b="1" kern="1200" dirty="0" smtClean="0">
                <a:solidFill>
                  <a:schemeClr val="tx1"/>
                </a:solidFill>
                <a:effectLst/>
                <a:latin typeface="+mn-lt"/>
                <a:ea typeface="+mn-ea"/>
                <a:cs typeface="+mn-cs"/>
              </a:rPr>
              <a:t>bequem</a:t>
            </a:r>
            <a:r>
              <a:rPr lang="de-AT" sz="1200" kern="1200" dirty="0" smtClean="0">
                <a:solidFill>
                  <a:schemeClr val="tx1"/>
                </a:solidFill>
                <a:effectLst/>
                <a:latin typeface="+mn-lt"/>
                <a:ea typeface="+mn-ea"/>
                <a:cs typeface="+mn-cs"/>
              </a:rPr>
              <a:t> über Ihren </a:t>
            </a:r>
            <a:r>
              <a:rPr lang="de-AT" sz="1200" b="1" kern="1200" dirty="0" smtClean="0">
                <a:solidFill>
                  <a:schemeClr val="tx1"/>
                </a:solidFill>
                <a:effectLst/>
                <a:latin typeface="+mn-lt"/>
                <a:ea typeface="+mn-ea"/>
                <a:cs typeface="+mn-cs"/>
              </a:rPr>
              <a:t>persönlichen</a:t>
            </a:r>
            <a:r>
              <a:rPr lang="de-AT" sz="1200" kern="1200" dirty="0" smtClean="0">
                <a:solidFill>
                  <a:schemeClr val="tx1"/>
                </a:solidFill>
                <a:effectLst/>
                <a:latin typeface="+mn-lt"/>
                <a:ea typeface="+mn-ea"/>
                <a:cs typeface="+mn-cs"/>
              </a:rPr>
              <a:t> </a:t>
            </a:r>
            <a:r>
              <a:rPr lang="de-AT" sz="1200" b="1" kern="1200" dirty="0" smtClean="0">
                <a:solidFill>
                  <a:schemeClr val="tx1"/>
                </a:solidFill>
                <a:effectLst/>
                <a:latin typeface="+mn-lt"/>
                <a:ea typeface="+mn-ea"/>
                <a:cs typeface="+mn-cs"/>
              </a:rPr>
              <a:t>Zugang</a:t>
            </a:r>
            <a:r>
              <a:rPr lang="de-AT" sz="1200" kern="1200" dirty="0" smtClean="0">
                <a:solidFill>
                  <a:schemeClr val="tx1"/>
                </a:solidFill>
                <a:effectLst/>
                <a:latin typeface="+mn-lt"/>
                <a:ea typeface="+mn-ea"/>
                <a:cs typeface="+mn-cs"/>
              </a:rPr>
              <a:t> im ÖVGW Webshop.</a:t>
            </a:r>
          </a:p>
          <a:p>
            <a:pPr lvl="0"/>
            <a:r>
              <a:rPr lang="de-AT" sz="1200" kern="1200" dirty="0" smtClean="0">
                <a:solidFill>
                  <a:schemeClr val="tx1"/>
                </a:solidFill>
                <a:effectLst/>
                <a:latin typeface="+mn-lt"/>
                <a:ea typeface="+mn-ea"/>
                <a:cs typeface="+mn-cs"/>
              </a:rPr>
              <a:t>Das ÖVGW Regelwerk ist </a:t>
            </a:r>
            <a:r>
              <a:rPr lang="de-AT" sz="1200" b="1" kern="1200" dirty="0" smtClean="0">
                <a:solidFill>
                  <a:schemeClr val="tx1"/>
                </a:solidFill>
                <a:effectLst/>
                <a:latin typeface="+mn-lt"/>
                <a:ea typeface="+mn-ea"/>
                <a:cs typeface="+mn-cs"/>
              </a:rPr>
              <a:t>rund um die Uhr</a:t>
            </a:r>
            <a:r>
              <a:rPr lang="de-AT" sz="1200" kern="1200" dirty="0" smtClean="0">
                <a:solidFill>
                  <a:schemeClr val="tx1"/>
                </a:solidFill>
                <a:effectLst/>
                <a:latin typeface="+mn-lt"/>
                <a:ea typeface="+mn-ea"/>
                <a:cs typeface="+mn-cs"/>
              </a:rPr>
              <a:t> verfügbar.</a:t>
            </a:r>
          </a:p>
          <a:p>
            <a:pPr lvl="0"/>
            <a:r>
              <a:rPr lang="de-AT" sz="1200" kern="1200" dirty="0" smtClean="0">
                <a:solidFill>
                  <a:schemeClr val="tx1"/>
                </a:solidFill>
                <a:effectLst/>
                <a:latin typeface="+mn-lt"/>
                <a:ea typeface="+mn-ea"/>
                <a:cs typeface="+mn-cs"/>
              </a:rPr>
              <a:t>Der Bezug der Regeln ist im </a:t>
            </a:r>
            <a:r>
              <a:rPr lang="de-AT" sz="1200" b="1" kern="1200" dirty="0" smtClean="0">
                <a:solidFill>
                  <a:schemeClr val="tx1"/>
                </a:solidFill>
                <a:effectLst/>
                <a:latin typeface="+mn-lt"/>
                <a:ea typeface="+mn-ea"/>
                <a:cs typeface="+mn-cs"/>
              </a:rPr>
              <a:t>Abonnement</a:t>
            </a:r>
            <a:r>
              <a:rPr lang="de-AT" sz="1200" kern="1200" dirty="0" smtClean="0">
                <a:solidFill>
                  <a:schemeClr val="tx1"/>
                </a:solidFill>
                <a:effectLst/>
                <a:latin typeface="+mn-lt"/>
                <a:ea typeface="+mn-ea"/>
                <a:cs typeface="+mn-cs"/>
              </a:rPr>
              <a:t> </a:t>
            </a:r>
            <a:r>
              <a:rPr lang="de-AT" sz="1200" b="1" kern="1200" dirty="0" smtClean="0">
                <a:solidFill>
                  <a:schemeClr val="tx1"/>
                </a:solidFill>
                <a:effectLst/>
                <a:latin typeface="+mn-lt"/>
                <a:ea typeface="+mn-ea"/>
                <a:cs typeface="+mn-cs"/>
              </a:rPr>
              <a:t>günstiger</a:t>
            </a:r>
            <a:r>
              <a:rPr lang="de-AT" sz="1200" kern="1200" dirty="0" smtClean="0">
                <a:solidFill>
                  <a:schemeClr val="tx1"/>
                </a:solidFill>
                <a:effectLst/>
                <a:latin typeface="+mn-lt"/>
                <a:ea typeface="+mn-ea"/>
                <a:cs typeface="+mn-cs"/>
              </a:rPr>
              <a:t> als im Einzelbezug. </a:t>
            </a:r>
          </a:p>
          <a:p>
            <a:pPr lvl="0"/>
            <a:r>
              <a:rPr lang="de-AT" sz="1200" kern="1200" dirty="0" smtClean="0">
                <a:solidFill>
                  <a:schemeClr val="tx1"/>
                </a:solidFill>
                <a:effectLst/>
                <a:latin typeface="+mn-lt"/>
                <a:ea typeface="+mn-ea"/>
                <a:cs typeface="+mn-cs"/>
              </a:rPr>
              <a:t>Mit Bestellung erhalten Sie </a:t>
            </a:r>
            <a:r>
              <a:rPr lang="de-AT" sz="1200" b="1" kern="1200" dirty="0" smtClean="0">
                <a:solidFill>
                  <a:schemeClr val="tx1"/>
                </a:solidFill>
                <a:effectLst/>
                <a:latin typeface="+mn-lt"/>
                <a:ea typeface="+mn-ea"/>
                <a:cs typeface="+mn-cs"/>
              </a:rPr>
              <a:t>alle</a:t>
            </a:r>
            <a:r>
              <a:rPr lang="de-AT" sz="1200" kern="1200" dirty="0" smtClean="0">
                <a:solidFill>
                  <a:schemeClr val="tx1"/>
                </a:solidFill>
                <a:effectLst/>
                <a:latin typeface="+mn-lt"/>
                <a:ea typeface="+mn-ea"/>
                <a:cs typeface="+mn-cs"/>
              </a:rPr>
              <a:t> zum aktuellen Stichtag </a:t>
            </a:r>
            <a:r>
              <a:rPr lang="de-AT" sz="1200" b="1" kern="1200" dirty="0" smtClean="0">
                <a:solidFill>
                  <a:schemeClr val="tx1"/>
                </a:solidFill>
                <a:effectLst/>
                <a:latin typeface="+mn-lt"/>
                <a:ea typeface="+mn-ea"/>
                <a:cs typeface="+mn-cs"/>
              </a:rPr>
              <a:t>gültigen</a:t>
            </a:r>
            <a:r>
              <a:rPr lang="de-AT" sz="1200" kern="1200" dirty="0" smtClean="0">
                <a:solidFill>
                  <a:schemeClr val="tx1"/>
                </a:solidFill>
                <a:effectLst/>
                <a:latin typeface="+mn-lt"/>
                <a:ea typeface="+mn-ea"/>
                <a:cs typeface="+mn-cs"/>
              </a:rPr>
              <a:t> </a:t>
            </a:r>
            <a:r>
              <a:rPr lang="de-AT" sz="1200" b="1" kern="1200" dirty="0" smtClean="0">
                <a:solidFill>
                  <a:schemeClr val="tx1"/>
                </a:solidFill>
                <a:effectLst/>
                <a:latin typeface="+mn-lt"/>
                <a:ea typeface="+mn-ea"/>
                <a:cs typeface="+mn-cs"/>
              </a:rPr>
              <a:t>Regeln</a:t>
            </a:r>
            <a:r>
              <a:rPr lang="de-AT" sz="1200" kern="1200" dirty="0" smtClean="0">
                <a:solidFill>
                  <a:schemeClr val="tx1"/>
                </a:solidFill>
                <a:effectLst/>
                <a:latin typeface="+mn-lt"/>
                <a:ea typeface="+mn-ea"/>
                <a:cs typeface="+mn-cs"/>
              </a:rPr>
              <a:t> aus dem Bereich Wasser.  - </a:t>
            </a:r>
            <a:r>
              <a:rPr lang="de-AT" sz="1200" b="1" kern="1200" dirty="0" smtClean="0">
                <a:solidFill>
                  <a:schemeClr val="tx1"/>
                </a:solidFill>
                <a:effectLst/>
                <a:latin typeface="+mn-lt"/>
                <a:ea typeface="+mn-ea"/>
                <a:cs typeface="+mn-cs"/>
              </a:rPr>
              <a:t>Qualitätssicherung</a:t>
            </a:r>
          </a:p>
          <a:p>
            <a:r>
              <a:rPr lang="de-AT" sz="1200" kern="1200" dirty="0" smtClean="0">
                <a:solidFill>
                  <a:schemeClr val="tx1"/>
                </a:solidFill>
                <a:effectLst/>
                <a:latin typeface="+mn-lt"/>
                <a:ea typeface="+mn-ea"/>
                <a:cs typeface="+mn-cs"/>
              </a:rPr>
              <a:t>Ordentliche </a:t>
            </a:r>
            <a:r>
              <a:rPr lang="de-AT" sz="1200" b="1" kern="1200" dirty="0" smtClean="0">
                <a:solidFill>
                  <a:schemeClr val="tx1"/>
                </a:solidFill>
                <a:effectLst/>
                <a:latin typeface="+mn-lt"/>
                <a:ea typeface="+mn-ea"/>
                <a:cs typeface="+mn-cs"/>
              </a:rPr>
              <a:t>ÖVGW-Mitglieder</a:t>
            </a:r>
            <a:r>
              <a:rPr lang="de-AT" sz="1200" kern="1200" dirty="0" smtClean="0">
                <a:solidFill>
                  <a:schemeClr val="tx1"/>
                </a:solidFill>
                <a:effectLst/>
                <a:latin typeface="+mn-lt"/>
                <a:ea typeface="+mn-ea"/>
                <a:cs typeface="+mn-cs"/>
              </a:rPr>
              <a:t> erhalten einen </a:t>
            </a:r>
            <a:r>
              <a:rPr lang="de-AT" sz="1200" b="1" kern="1200" dirty="0" smtClean="0">
                <a:solidFill>
                  <a:schemeClr val="tx1"/>
                </a:solidFill>
                <a:effectLst/>
                <a:latin typeface="+mn-lt"/>
                <a:ea typeface="+mn-ea"/>
                <a:cs typeface="+mn-cs"/>
              </a:rPr>
              <a:t>Rabatt</a:t>
            </a:r>
            <a:r>
              <a:rPr lang="de-AT" sz="1200" kern="1200" dirty="0" smtClean="0">
                <a:solidFill>
                  <a:schemeClr val="tx1"/>
                </a:solidFill>
                <a:effectLst/>
                <a:latin typeface="+mn-lt"/>
                <a:ea typeface="+mn-ea"/>
                <a:cs typeface="+mn-cs"/>
              </a:rPr>
              <a:t> von 10% auf die Einmalzahlung.</a:t>
            </a:r>
          </a:p>
          <a:p>
            <a:endParaRPr lang="de-AT" sz="1200" kern="1200" dirty="0" smtClean="0">
              <a:solidFill>
                <a:schemeClr val="tx1"/>
              </a:solidFill>
              <a:effectLst/>
              <a:latin typeface="+mn-lt"/>
              <a:ea typeface="+mn-ea"/>
              <a:cs typeface="+mn-cs"/>
            </a:endParaRPr>
          </a:p>
          <a:p>
            <a:pPr lvl="0"/>
            <a:r>
              <a:rPr lang="de-AT" sz="1200" b="1" kern="1200" dirty="0" smtClean="0">
                <a:solidFill>
                  <a:schemeClr val="tx1"/>
                </a:solidFill>
                <a:effectLst/>
                <a:latin typeface="+mn-lt"/>
                <a:ea typeface="+mn-ea"/>
                <a:cs typeface="+mn-cs"/>
              </a:rPr>
              <a:t>Abo Wasser komplett</a:t>
            </a:r>
            <a:endParaRPr lang="de-AT" sz="1200" kern="1200" dirty="0" smtClean="0">
              <a:solidFill>
                <a:schemeClr val="tx1"/>
              </a:solidFill>
              <a:effectLst/>
              <a:latin typeface="+mn-lt"/>
              <a:ea typeface="+mn-ea"/>
              <a:cs typeface="+mn-cs"/>
            </a:endParaRPr>
          </a:p>
          <a:p>
            <a:r>
              <a:rPr lang="de-AT" sz="1200" kern="1200" dirty="0" smtClean="0">
                <a:solidFill>
                  <a:schemeClr val="tx1"/>
                </a:solidFill>
                <a:effectLst/>
                <a:latin typeface="+mn-lt"/>
                <a:ea typeface="+mn-ea"/>
                <a:cs typeface="+mn-cs"/>
              </a:rPr>
              <a:t>Enthält aus dem Bereich Wasser alle ÖVGW-Richtlinien, alle Mitteilungen, alle Fachinformationen Wasser und das Wassermeister-Skriptum </a:t>
            </a:r>
          </a:p>
          <a:p>
            <a:r>
              <a:rPr lang="de-AT" sz="1200" kern="1200" dirty="0" smtClean="0">
                <a:solidFill>
                  <a:schemeClr val="tx1"/>
                </a:solidFill>
                <a:effectLst/>
                <a:latin typeface="+mn-lt"/>
                <a:ea typeface="+mn-ea"/>
                <a:cs typeface="+mn-cs"/>
              </a:rPr>
              <a:t>Kaufpreis Brutto: €986,77; Jährliche Abogebühr ab dem Folgejahr Brutto: €150,-</a:t>
            </a:r>
          </a:p>
          <a:p>
            <a:pPr lvl="0"/>
            <a:r>
              <a:rPr lang="de-AT" sz="1200" b="1" kern="1200" dirty="0" smtClean="0">
                <a:solidFill>
                  <a:schemeClr val="tx1"/>
                </a:solidFill>
                <a:effectLst/>
                <a:latin typeface="+mn-lt"/>
                <a:ea typeface="+mn-ea"/>
                <a:cs typeface="+mn-cs"/>
              </a:rPr>
              <a:t>Abo Wasser Richtlinien Plus</a:t>
            </a:r>
            <a:endParaRPr lang="de-AT" sz="1200" kern="1200" dirty="0" smtClean="0">
              <a:solidFill>
                <a:schemeClr val="tx1"/>
              </a:solidFill>
              <a:effectLst/>
              <a:latin typeface="+mn-lt"/>
              <a:ea typeface="+mn-ea"/>
              <a:cs typeface="+mn-cs"/>
            </a:endParaRPr>
          </a:p>
          <a:p>
            <a:r>
              <a:rPr lang="de-AT" sz="1200" kern="1200" dirty="0" smtClean="0">
                <a:solidFill>
                  <a:schemeClr val="tx1"/>
                </a:solidFill>
                <a:effectLst/>
                <a:latin typeface="+mn-lt"/>
                <a:ea typeface="+mn-ea"/>
                <a:cs typeface="+mn-cs"/>
              </a:rPr>
              <a:t>Enthält aus dem Bereich Wasser alle ÖVGW-Richtlinien, alle Mitteilungen und alle Fachinformationen Wasser</a:t>
            </a:r>
          </a:p>
          <a:p>
            <a:r>
              <a:rPr lang="de-AT" sz="1200" kern="1200" dirty="0" smtClean="0">
                <a:solidFill>
                  <a:schemeClr val="tx1"/>
                </a:solidFill>
                <a:effectLst/>
                <a:latin typeface="+mn-lt"/>
                <a:ea typeface="+mn-ea"/>
                <a:cs typeface="+mn-cs"/>
              </a:rPr>
              <a:t>Kaufpreis Brutto: €822,31; Jährliche Abogebühr ab dem Folgejahr Brutto: €120,-</a:t>
            </a:r>
          </a:p>
          <a:p>
            <a:pPr lvl="0"/>
            <a:r>
              <a:rPr lang="de-AT" sz="1200" b="1" kern="1200" dirty="0" smtClean="0">
                <a:solidFill>
                  <a:schemeClr val="tx1"/>
                </a:solidFill>
                <a:effectLst/>
                <a:latin typeface="+mn-lt"/>
                <a:ea typeface="+mn-ea"/>
                <a:cs typeface="+mn-cs"/>
              </a:rPr>
              <a:t>Abo Wasser Richtlinien</a:t>
            </a:r>
            <a:endParaRPr lang="de-AT" sz="1200" kern="1200" dirty="0" smtClean="0">
              <a:solidFill>
                <a:schemeClr val="tx1"/>
              </a:solidFill>
              <a:effectLst/>
              <a:latin typeface="+mn-lt"/>
              <a:ea typeface="+mn-ea"/>
              <a:cs typeface="+mn-cs"/>
            </a:endParaRPr>
          </a:p>
          <a:p>
            <a:r>
              <a:rPr lang="de-AT" sz="1200" kern="1200" dirty="0" smtClean="0">
                <a:solidFill>
                  <a:schemeClr val="tx1"/>
                </a:solidFill>
                <a:effectLst/>
                <a:latin typeface="+mn-lt"/>
                <a:ea typeface="+mn-ea"/>
                <a:cs typeface="+mn-cs"/>
              </a:rPr>
              <a:t>Enthält aus dem Bereich Wasser alle ÖVGW-Richtlinien, alle Mitteilungen</a:t>
            </a:r>
          </a:p>
          <a:p>
            <a:r>
              <a:rPr lang="de-AT" sz="1200" kern="1200" dirty="0" smtClean="0">
                <a:solidFill>
                  <a:schemeClr val="tx1"/>
                </a:solidFill>
                <a:effectLst/>
                <a:latin typeface="+mn-lt"/>
                <a:ea typeface="+mn-ea"/>
                <a:cs typeface="+mn-cs"/>
              </a:rPr>
              <a:t>Kaufpreis Brutto: €657,85; Jährliche Abogebühr ab dem Folgejahr Brutto: €90,-</a:t>
            </a:r>
          </a:p>
          <a:p>
            <a:pPr lvl="0"/>
            <a:r>
              <a:rPr lang="de-AT" sz="1200" b="1" kern="1200" dirty="0" smtClean="0">
                <a:solidFill>
                  <a:schemeClr val="tx1"/>
                </a:solidFill>
                <a:effectLst/>
                <a:latin typeface="+mn-lt"/>
                <a:ea typeface="+mn-ea"/>
                <a:cs typeface="+mn-cs"/>
              </a:rPr>
              <a:t>Abo WM</a:t>
            </a:r>
            <a:endParaRPr lang="de-AT" sz="1200" kern="1200" dirty="0" smtClean="0">
              <a:solidFill>
                <a:schemeClr val="tx1"/>
              </a:solidFill>
              <a:effectLst/>
              <a:latin typeface="+mn-lt"/>
              <a:ea typeface="+mn-ea"/>
              <a:cs typeface="+mn-cs"/>
            </a:endParaRPr>
          </a:p>
          <a:p>
            <a:r>
              <a:rPr lang="de-AT" sz="1200" kern="1200" dirty="0" smtClean="0">
                <a:solidFill>
                  <a:schemeClr val="tx1"/>
                </a:solidFill>
                <a:effectLst/>
                <a:latin typeface="+mn-lt"/>
                <a:ea typeface="+mn-ea"/>
                <a:cs typeface="+mn-cs"/>
              </a:rPr>
              <a:t>Enthält das Wassermeister-Skriptum</a:t>
            </a:r>
          </a:p>
          <a:p>
            <a:r>
              <a:rPr lang="de-AT" sz="1200" kern="1200" dirty="0" smtClean="0">
                <a:solidFill>
                  <a:schemeClr val="tx1"/>
                </a:solidFill>
                <a:effectLst/>
                <a:latin typeface="+mn-lt"/>
                <a:ea typeface="+mn-ea"/>
                <a:cs typeface="+mn-cs"/>
              </a:rPr>
              <a:t>Kaufpreis Brutto: €346,80; Jährliche Abogebühr ab dem Folgejahr Brutto: €64,80</a:t>
            </a:r>
          </a:p>
          <a:p>
            <a:endParaRPr lang="de-AT" dirty="0" smtClean="0"/>
          </a:p>
          <a:p>
            <a:r>
              <a:rPr lang="de-AT" dirty="0" smtClean="0"/>
              <a:t>Umstieg von WM-Skriptum</a:t>
            </a:r>
            <a:r>
              <a:rPr lang="de-AT" baseline="0" dirty="0" smtClean="0"/>
              <a:t> auf Regelwerk-Abo möglich!</a:t>
            </a:r>
            <a:endParaRPr lang="de-AT" dirty="0"/>
          </a:p>
        </p:txBody>
      </p:sp>
      <p:sp>
        <p:nvSpPr>
          <p:cNvPr id="4" name="Foliennummernplatzhalter 3"/>
          <p:cNvSpPr>
            <a:spLocks noGrp="1"/>
          </p:cNvSpPr>
          <p:nvPr>
            <p:ph type="sldNum" sz="quarter" idx="10"/>
          </p:nvPr>
        </p:nvSpPr>
        <p:spPr/>
        <p:txBody>
          <a:bodyPr/>
          <a:lstStyle/>
          <a:p>
            <a:fld id="{45AC3B99-4FF9-4BCF-B382-CBDC5E33B517}" type="slidenum">
              <a:rPr lang="de-AT" smtClean="0"/>
              <a:pPr/>
              <a:t>17</a:t>
            </a:fld>
            <a:endParaRPr lang="de-AT"/>
          </a:p>
        </p:txBody>
      </p:sp>
    </p:spTree>
    <p:extLst>
      <p:ext uri="{BB962C8B-B14F-4D97-AF65-F5344CB8AC3E}">
        <p14:creationId xmlns:p14="http://schemas.microsoft.com/office/powerpoint/2010/main" val="227324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45AC3B99-4FF9-4BCF-B382-CBDC5E33B517}" type="slidenum">
              <a:rPr lang="de-AT" smtClean="0"/>
              <a:pPr/>
              <a:t>2</a:t>
            </a:fld>
            <a:endParaRPr lang="de-AT"/>
          </a:p>
        </p:txBody>
      </p:sp>
    </p:spTree>
    <p:extLst>
      <p:ext uri="{BB962C8B-B14F-4D97-AF65-F5344CB8AC3E}">
        <p14:creationId xmlns:p14="http://schemas.microsoft.com/office/powerpoint/2010/main" val="1997683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Ausbildung</a:t>
            </a:r>
            <a:r>
              <a:rPr lang="de-AT" baseline="0" dirty="0" smtClean="0"/>
              <a:t> für externes Personal, qualitätsgesicherte Ausbildung für Dienstleister</a:t>
            </a:r>
          </a:p>
          <a:p>
            <a:r>
              <a:rPr lang="de-AT" baseline="0" dirty="0" smtClean="0"/>
              <a:t>Pseudomonas aeruginosa Problem ansprechen – mit Ausbildung können Arbeiten von geschulten Personal verbessert werden! </a:t>
            </a:r>
          </a:p>
          <a:p>
            <a:r>
              <a:rPr lang="de-AT" dirty="0" smtClean="0"/>
              <a:t>Ausbildung kann bei Ausschreibung gefordert werden </a:t>
            </a:r>
          </a:p>
          <a:p>
            <a:endParaRPr lang="de-AT" dirty="0" smtClean="0"/>
          </a:p>
          <a:p>
            <a:r>
              <a:rPr lang="de-AT" dirty="0" smtClean="0"/>
              <a:t>Beitrag zur Qualitätssicherung</a:t>
            </a:r>
          </a:p>
          <a:p>
            <a:r>
              <a:rPr lang="de-AT" dirty="0" smtClean="0"/>
              <a:t>Beitrag zur Trinkwassersicherheit </a:t>
            </a:r>
          </a:p>
          <a:p>
            <a:endParaRPr lang="de-AT" dirty="0"/>
          </a:p>
        </p:txBody>
      </p:sp>
      <p:sp>
        <p:nvSpPr>
          <p:cNvPr id="4" name="Foliennummernplatzhalter 3"/>
          <p:cNvSpPr>
            <a:spLocks noGrp="1"/>
          </p:cNvSpPr>
          <p:nvPr>
            <p:ph type="sldNum" sz="quarter" idx="10"/>
          </p:nvPr>
        </p:nvSpPr>
        <p:spPr/>
        <p:txBody>
          <a:bodyPr/>
          <a:lstStyle/>
          <a:p>
            <a:fld id="{45AC3B99-4FF9-4BCF-B382-CBDC5E33B517}" type="slidenum">
              <a:rPr lang="de-AT" smtClean="0"/>
              <a:pPr/>
              <a:t>3</a:t>
            </a:fld>
            <a:endParaRPr lang="de-AT"/>
          </a:p>
        </p:txBody>
      </p:sp>
    </p:spTree>
    <p:extLst>
      <p:ext uri="{BB962C8B-B14F-4D97-AF65-F5344CB8AC3E}">
        <p14:creationId xmlns:p14="http://schemas.microsoft.com/office/powerpoint/2010/main" val="132845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45AC3B99-4FF9-4BCF-B382-CBDC5E33B517}" type="slidenum">
              <a:rPr lang="de-AT" smtClean="0"/>
              <a:pPr/>
              <a:t>4</a:t>
            </a:fld>
            <a:endParaRPr lang="de-AT"/>
          </a:p>
        </p:txBody>
      </p:sp>
    </p:spTree>
    <p:extLst>
      <p:ext uri="{BB962C8B-B14F-4D97-AF65-F5344CB8AC3E}">
        <p14:creationId xmlns:p14="http://schemas.microsoft.com/office/powerpoint/2010/main" val="19928445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AT" dirty="0" smtClean="0"/>
              <a:t>Erforderlich wurde die Überarbeitung durch die Änderungen Anhänge II und</a:t>
            </a:r>
            <a:r>
              <a:rPr lang="de-AT" baseline="0" dirty="0" smtClean="0"/>
              <a:t> III der EU-Trinkwasser-Richtlinie.</a:t>
            </a:r>
          </a:p>
          <a:p>
            <a:pPr marL="0" marR="0" lvl="0" indent="0" algn="l" defTabSz="914400" rtl="0" eaLnBrk="1" fontAlgn="auto" latinLnBrk="0" hangingPunct="1">
              <a:lnSpc>
                <a:spcPct val="100000"/>
              </a:lnSpc>
              <a:spcBef>
                <a:spcPts val="0"/>
              </a:spcBef>
              <a:spcAft>
                <a:spcPts val="0"/>
              </a:spcAft>
              <a:buClrTx/>
              <a:buSzTx/>
              <a:buFontTx/>
              <a:buNone/>
              <a:tabLst/>
              <a:defRPr/>
            </a:pPr>
            <a:r>
              <a:rPr lang="de-AT" baseline="0" dirty="0" smtClean="0"/>
              <a:t>Umsetzung dieser Änderungen war bis zum 27.10.2017 durchzuführen.</a:t>
            </a:r>
          </a:p>
          <a:p>
            <a:pPr marL="0" marR="0" lvl="0" indent="0" algn="l" defTabSz="914400" rtl="0" eaLnBrk="1" fontAlgn="auto" latinLnBrk="0" hangingPunct="1">
              <a:lnSpc>
                <a:spcPct val="100000"/>
              </a:lnSpc>
              <a:spcBef>
                <a:spcPts val="0"/>
              </a:spcBef>
              <a:spcAft>
                <a:spcPts val="0"/>
              </a:spcAft>
              <a:buClrTx/>
              <a:buSzTx/>
              <a:buFontTx/>
              <a:buNone/>
              <a:tabLst/>
              <a:defRPr/>
            </a:pPr>
            <a:r>
              <a:rPr lang="de-AT" baseline="0" dirty="0" smtClean="0"/>
              <a:t>Intensive Diskussionen des BMG mit Stakeholdern bereits im Vorfeld.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baseline="0" dirty="0" smtClean="0"/>
          </a:p>
          <a:p>
            <a:r>
              <a:rPr lang="de-AT" baseline="0" dirty="0" smtClean="0"/>
              <a:t>Entgegen dem </a:t>
            </a:r>
            <a:r>
              <a:rPr lang="de-AT" baseline="0" dirty="0" err="1" smtClean="0"/>
              <a:t>Deregulierungsgrundsätzegesetz</a:t>
            </a:r>
            <a:r>
              <a:rPr lang="de-AT" baseline="0" dirty="0" smtClean="0"/>
              <a:t> wurden am Text Änderungen vorgenommen ohne das dies aufgrund der EU-Richtlinie erforderlich gewesen wäre. </a:t>
            </a:r>
            <a:endParaRPr lang="de-AT" sz="1200" b="0" i="0" u="none" strike="noStrike" kern="1200" baseline="0" dirty="0" smtClean="0">
              <a:solidFill>
                <a:schemeClr val="tx1"/>
              </a:solidFill>
              <a:latin typeface="+mn-lt"/>
              <a:ea typeface="+mn-ea"/>
              <a:cs typeface="+mn-cs"/>
            </a:endParaRPr>
          </a:p>
          <a:p>
            <a:r>
              <a:rPr lang="de-AT" sz="1200" b="0" i="0" u="none" strike="noStrike" kern="1200" baseline="0" dirty="0" smtClean="0">
                <a:solidFill>
                  <a:schemeClr val="tx1"/>
                </a:solidFill>
                <a:latin typeface="+mn-lt"/>
                <a:ea typeface="+mn-ea"/>
                <a:cs typeface="+mn-cs"/>
              </a:rPr>
              <a:t>„ (4) Bei der Vorbereitung der Umsetzung von Rechtsakten der Europäischen Union ist darauf zu achten, dass die vorgegebenen Standards nicht ohne Grund übererfüllt werden. „</a:t>
            </a:r>
            <a:endParaRPr lang="de-AT"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de-AT"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AT" baseline="0" dirty="0" smtClean="0"/>
              <a:t>Auswirkungen der Änderungen in den §§ 5 und 7 auf die Wasserversorger – gering bis keine.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baseline="0" dirty="0" smtClean="0"/>
          </a:p>
        </p:txBody>
      </p:sp>
      <p:sp>
        <p:nvSpPr>
          <p:cNvPr id="4" name="Foliennummernplatzhalter 3"/>
          <p:cNvSpPr>
            <a:spLocks noGrp="1"/>
          </p:cNvSpPr>
          <p:nvPr>
            <p:ph type="sldNum" sz="quarter" idx="10"/>
          </p:nvPr>
        </p:nvSpPr>
        <p:spPr/>
        <p:txBody>
          <a:bodyPr/>
          <a:lstStyle/>
          <a:p>
            <a:fld id="{45AC3B99-4FF9-4BCF-B382-CBDC5E33B517}" type="slidenum">
              <a:rPr lang="de-AT" smtClean="0"/>
              <a:pPr/>
              <a:t>5</a:t>
            </a:fld>
            <a:endParaRPr lang="de-AT"/>
          </a:p>
        </p:txBody>
      </p:sp>
    </p:spTree>
    <p:extLst>
      <p:ext uri="{BB962C8B-B14F-4D97-AF65-F5344CB8AC3E}">
        <p14:creationId xmlns:p14="http://schemas.microsoft.com/office/powerpoint/2010/main" val="3461149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775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AT" baseline="0" dirty="0" smtClean="0"/>
              <a:t>Auswirkungen der Änderungen im Anhang II erheblich:</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AT" baseline="0" dirty="0" smtClean="0"/>
              <a:t>Verringerung des Untersuchungsumfanges oder der Untersuchungshäufigkeit aufgrund einer Risikobewertung. Hat es bisher schon gegeben – dabei wurde auch eine Risikobewertung durchgeführt – allerdings wird das jetzt von den Behörden anders interpretiert. ÖVGW erstellt Richtlinie um den Stand der Technik einer Risikobewertung festzuschreiben. Konsequenz könnte sein, dass die Risikobewertung mehr kostet als die Untersuchung die man sich erspart. Gute Nachricht ist, bestehende Ausnahmen bleiben bis zum Ablauf, längstens aber 5 Jahre bestehen.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AT" baseline="0" dirty="0" smtClean="0"/>
              <a:t>Zusätzliche Untersuchungspflicht für Versorger zwischen 10 und 100m³: Alle 5 Jahre ein Volluntersuchung, ÖVGW möchte hier 10 Jahre erreichen, weil keine Vorgabe der EU sondern eine rein österreichische Festlegung.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smtClean="0">
                <a:sym typeface="Wingdings" panose="05000000000000000000" pitchFamily="2" charset="2"/>
              </a:rPr>
              <a:t>Information der Abnehmer</a:t>
            </a:r>
            <a:r>
              <a:rPr lang="de-AT" baseline="0" dirty="0" smtClean="0">
                <a:sym typeface="Wingdings" panose="05000000000000000000" pitchFamily="2" charset="2"/>
              </a:rPr>
              <a:t> auch online über Homepage und Trinkwasserinfo.at möglich.  entspricht neuem Zeitgeist. Kunden wollen JETZT SOFORT über Qualität Bescheid wissen.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smtClean="0">
              <a:sym typeface="Wingdings" panose="05000000000000000000" pitchFamily="2" charset="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smtClean="0">
                <a:sym typeface="Wingdings" panose="05000000000000000000" pitchFamily="2" charset="2"/>
              </a:rPr>
              <a:t>Auswirkungen der Hausinstallation auf die Wasserqualität sollen beurteilt werden können (Kupfer,</a:t>
            </a:r>
            <a:r>
              <a:rPr lang="de-AT" baseline="0" dirty="0" smtClean="0">
                <a:sym typeface="Wingdings" panose="05000000000000000000" pitchFamily="2" charset="2"/>
              </a:rPr>
              <a:t> Blei, Nickel) </a:t>
            </a:r>
            <a:r>
              <a:rPr lang="de-AT" dirty="0" smtClean="0">
                <a:sym typeface="Wingdings" panose="05000000000000000000" pitchFamily="2" charset="2"/>
              </a:rPr>
              <a:t>Untersuchung der Parameter „Hausinstallation“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AT" baseline="0" dirty="0" smtClean="0">
              <a:sym typeface="Wingdings" panose="05000000000000000000" pitchFamily="2" charset="2"/>
            </a:endParaRPr>
          </a:p>
          <a:p>
            <a:r>
              <a:rPr lang="de-AT" dirty="0" smtClean="0"/>
              <a:t>TW-Überwachung mit neuer Flexibilität</a:t>
            </a:r>
          </a:p>
          <a:p>
            <a:r>
              <a:rPr lang="de-AT" baseline="0" dirty="0" smtClean="0"/>
              <a:t>- Auch kontinuierliche Messverfahren sind erlaubt </a:t>
            </a:r>
            <a:r>
              <a:rPr lang="de-AT" baseline="0" dirty="0" err="1" smtClean="0"/>
              <a:t>bzw</a:t>
            </a:r>
            <a:r>
              <a:rPr lang="de-AT" baseline="0" dirty="0" smtClean="0"/>
              <a:t> können von der Behörde anerkannt werden (Trübung, Leitfähigkeit, pH-Wert, etc.)</a:t>
            </a:r>
          </a:p>
          <a:p>
            <a:endParaRPr lang="de-AT" baseline="0" dirty="0" smtClean="0"/>
          </a:p>
          <a:p>
            <a:r>
              <a:rPr lang="de-AT" baseline="0" dirty="0" smtClean="0"/>
              <a:t>Anpassung des Untersuchungsumfanges und Frequenz mittels Risikobewertung nach </a:t>
            </a:r>
            <a:r>
              <a:rPr lang="de-AT" sz="1200" kern="1200" dirty="0" smtClean="0">
                <a:solidFill>
                  <a:schemeClr val="tx1"/>
                </a:solidFill>
                <a:effectLst/>
                <a:latin typeface="+mn-lt"/>
                <a:ea typeface="+mn-ea"/>
                <a:cs typeface="+mn-cs"/>
              </a:rPr>
              <a:t>EN 15975-2, entspricht</a:t>
            </a:r>
            <a:r>
              <a:rPr lang="de-AT" sz="1200" kern="1200" baseline="0" dirty="0" smtClean="0">
                <a:solidFill>
                  <a:schemeClr val="tx1"/>
                </a:solidFill>
                <a:effectLst/>
                <a:latin typeface="+mn-lt"/>
                <a:ea typeface="+mn-ea"/>
                <a:cs typeface="+mn-cs"/>
              </a:rPr>
              <a:t> dem WHO Konzept Wassersicherheitsplan </a:t>
            </a:r>
          </a:p>
          <a:p>
            <a:pPr marL="171450" indent="-171450">
              <a:buFont typeface="Wingdings" panose="05000000000000000000" pitchFamily="2" charset="2"/>
              <a:buChar char="à"/>
            </a:pPr>
            <a:r>
              <a:rPr lang="de-DE" dirty="0" smtClean="0">
                <a:solidFill>
                  <a:srgbClr val="FF0000"/>
                </a:solidFill>
              </a:rPr>
              <a:t>Parameterliste erweitern und/oder </a:t>
            </a:r>
            <a:r>
              <a:rPr lang="de-DE" dirty="0" err="1" smtClean="0">
                <a:solidFill>
                  <a:srgbClr val="FF0000"/>
                </a:solidFill>
              </a:rPr>
              <a:t>Probenahmehäufigkeit</a:t>
            </a:r>
            <a:r>
              <a:rPr lang="de-DE" dirty="0" smtClean="0">
                <a:solidFill>
                  <a:srgbClr val="FF0000"/>
                </a:solidFill>
              </a:rPr>
              <a:t> erhöhen ODER </a:t>
            </a:r>
            <a:r>
              <a:rPr lang="de-DE" dirty="0" smtClean="0">
                <a:solidFill>
                  <a:srgbClr val="00B050"/>
                </a:solidFill>
              </a:rPr>
              <a:t>Häufigkeit Probenahme verkürzen (Ausnahme E. coli) wenn Werte drei Jahre &lt; 60 %</a:t>
            </a:r>
            <a:r>
              <a:rPr lang="de-DE" baseline="0" dirty="0" smtClean="0">
                <a:solidFill>
                  <a:srgbClr val="00B050"/>
                </a:solidFill>
              </a:rPr>
              <a:t> ODER </a:t>
            </a:r>
            <a:r>
              <a:rPr lang="de-DE" dirty="0" smtClean="0">
                <a:solidFill>
                  <a:srgbClr val="92D050"/>
                </a:solidFill>
              </a:rPr>
              <a:t>Parameter streichen wenn Werte drei Jahre &lt; 30 %</a:t>
            </a:r>
          </a:p>
          <a:p>
            <a:pPr marL="171450" indent="-171450">
              <a:buFont typeface="Wingdings" panose="05000000000000000000" pitchFamily="2" charset="2"/>
              <a:buChar char="à"/>
            </a:pPr>
            <a:r>
              <a:rPr lang="de-AT" sz="1200" kern="1200" baseline="0" dirty="0" smtClean="0">
                <a:solidFill>
                  <a:schemeClr val="tx1"/>
                </a:solidFill>
                <a:effectLst/>
                <a:latin typeface="+mn-lt"/>
                <a:ea typeface="+mn-ea"/>
                <a:cs typeface="+mn-cs"/>
                <a:sym typeface="Wingdings" panose="05000000000000000000" pitchFamily="2" charset="2"/>
              </a:rPr>
              <a:t>Risikobewertung von Behörde zu genehmigen auf maximal 10 Jahre</a:t>
            </a:r>
          </a:p>
          <a:p>
            <a:pPr marL="171450" indent="-171450">
              <a:buFont typeface="Wingdings" panose="05000000000000000000" pitchFamily="2" charset="2"/>
              <a:buChar char="à"/>
            </a:pPr>
            <a:endParaRPr lang="de-DE" dirty="0" smtClean="0">
              <a:solidFill>
                <a:srgbClr val="92D05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smtClean="0"/>
              <a:t>Pestiziduntersuchungen können reduziert werden, müssen aber angepasst werden auf das Wassereinzugsgebiet</a:t>
            </a:r>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smtClean="0"/>
              <a:t>Risikobewertung nach ÖVGW</a:t>
            </a:r>
            <a:r>
              <a:rPr lang="de-AT" baseline="0" dirty="0" smtClean="0"/>
              <a:t> Richtlinie W 88 – abwarten bis das fertig ist, Abstimmen mit den Behörden welche Unterlagen gefordert werden – wenn Kosten für Datenerhebung &gt; als Kostenersparnis für die Untersuchung – Risikobewertung nicht sinnvoll.</a:t>
            </a:r>
          </a:p>
          <a:p>
            <a:pPr marL="0" marR="0" lvl="0" indent="0" algn="l" defTabSz="914400" rtl="0" eaLnBrk="1" fontAlgn="auto" latinLnBrk="0" hangingPunct="1">
              <a:lnSpc>
                <a:spcPct val="100000"/>
              </a:lnSpc>
              <a:spcBef>
                <a:spcPts val="0"/>
              </a:spcBef>
              <a:spcAft>
                <a:spcPts val="0"/>
              </a:spcAft>
              <a:buClrTx/>
              <a:buSzTx/>
              <a:buFontTx/>
              <a:buNone/>
              <a:tabLst/>
              <a:defRPr/>
            </a:pPr>
            <a:r>
              <a:rPr lang="de-AT" baseline="0" dirty="0" smtClean="0"/>
              <a:t>Schon jetzt liegen viele Daten beim WVU vor. (Bewilligung d. Anlage, Untersuchungsbefunde, internes Monitoring, W 59 und W 60 Kontrollen und Wartungen)</a:t>
            </a:r>
            <a:endParaRPr lang="de-AT"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de-AT"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smtClean="0"/>
              <a:t>Analyseverfahren:</a:t>
            </a:r>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smtClean="0"/>
              <a:t>„Bestimmungsgrenze“, „Richtigkeit“, „Präzision“ statt „Richtigkeit“, „Präzision“ und „Nachweisgrenze“</a:t>
            </a:r>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smtClean="0"/>
              <a:t>Bis 31. Dezember 2019 kann noch nach „alt“ ausgewiesen</a:t>
            </a:r>
            <a:r>
              <a:rPr lang="de-AT" baseline="0" dirty="0" smtClean="0"/>
              <a:t> und analysiert werden.</a:t>
            </a:r>
          </a:p>
        </p:txBody>
      </p:sp>
      <p:sp>
        <p:nvSpPr>
          <p:cNvPr id="4" name="Foliennummernplatzhalter 3"/>
          <p:cNvSpPr>
            <a:spLocks noGrp="1"/>
          </p:cNvSpPr>
          <p:nvPr>
            <p:ph type="sldNum" sz="quarter" idx="10"/>
          </p:nvPr>
        </p:nvSpPr>
        <p:spPr/>
        <p:txBody>
          <a:bodyPr/>
          <a:lstStyle/>
          <a:p>
            <a:fld id="{45AC3B99-4FF9-4BCF-B382-CBDC5E33B517}" type="slidenum">
              <a:rPr lang="de-AT" smtClean="0"/>
              <a:pPr/>
              <a:t>6</a:t>
            </a:fld>
            <a:endParaRPr lang="de-AT"/>
          </a:p>
        </p:txBody>
      </p:sp>
    </p:spTree>
    <p:extLst>
      <p:ext uri="{BB962C8B-B14F-4D97-AF65-F5344CB8AC3E}">
        <p14:creationId xmlns:p14="http://schemas.microsoft.com/office/powerpoint/2010/main" val="24493247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sz="1200" kern="1200" dirty="0" smtClean="0">
                <a:solidFill>
                  <a:schemeClr val="tx1"/>
                </a:solidFill>
                <a:effectLst/>
                <a:latin typeface="+mn-lt"/>
                <a:ea typeface="+mn-ea"/>
                <a:cs typeface="+mn-cs"/>
              </a:rPr>
              <a:t>Nach einer Voruntersuchung</a:t>
            </a:r>
            <a:r>
              <a:rPr lang="de-AT" sz="1200" kern="1200" baseline="0" dirty="0" smtClean="0">
                <a:solidFill>
                  <a:schemeClr val="tx1"/>
                </a:solidFill>
                <a:effectLst/>
                <a:latin typeface="+mn-lt"/>
                <a:ea typeface="+mn-ea"/>
                <a:cs typeface="+mn-cs"/>
              </a:rPr>
              <a:t> von 400 Wasserzählern von vier Großversorgern nach fünf Jahren im Einsatz kam das Wirtschaftsministerium und das Bundesamt für Eich und Vermessungswesen im Frühjahr 2016 zu dem Schluss, dass eine generelle Verlängerung der Nacheichfrist derzeit nicht möglich ist.</a:t>
            </a:r>
          </a:p>
          <a:p>
            <a:endParaRPr lang="de-AT" sz="1200" kern="1200" baseline="0" dirty="0" smtClean="0">
              <a:solidFill>
                <a:schemeClr val="tx1"/>
              </a:solidFill>
              <a:effectLst/>
              <a:latin typeface="+mn-lt"/>
              <a:ea typeface="+mn-ea"/>
              <a:cs typeface="+mn-cs"/>
            </a:endParaRPr>
          </a:p>
          <a:p>
            <a:r>
              <a:rPr lang="de-AT" sz="1200" kern="1200" baseline="0" dirty="0" smtClean="0">
                <a:solidFill>
                  <a:schemeClr val="tx1"/>
                </a:solidFill>
                <a:effectLst/>
                <a:latin typeface="+mn-lt"/>
                <a:ea typeface="+mn-ea"/>
                <a:cs typeface="+mn-cs"/>
              </a:rPr>
              <a:t>Es wurde eine Verordnung zur Stichprobenverlängerung von Wasserzählern erstellt. Vorlage waren bestehende entsprechende Verordnungen aus dem Strom-, Gas- und Wärmebereich.</a:t>
            </a:r>
          </a:p>
          <a:p>
            <a:endParaRPr lang="de-AT" sz="1200" kern="1200" baseline="0" dirty="0" smtClean="0">
              <a:solidFill>
                <a:schemeClr val="tx1"/>
              </a:solidFill>
              <a:effectLst/>
              <a:latin typeface="+mn-lt"/>
              <a:ea typeface="+mn-ea"/>
              <a:cs typeface="+mn-cs"/>
            </a:endParaRPr>
          </a:p>
          <a:p>
            <a:r>
              <a:rPr lang="de-AT" sz="1200" kern="1200" baseline="0" dirty="0" smtClean="0">
                <a:solidFill>
                  <a:schemeClr val="tx1"/>
                </a:solidFill>
                <a:effectLst/>
                <a:latin typeface="+mn-lt"/>
                <a:ea typeface="+mn-ea"/>
                <a:cs typeface="+mn-cs"/>
              </a:rPr>
              <a:t>Derzeit läuft die Einarbeitung der Stellungnahmen im Wirtschaftsministerium bzw. im Bundesamt für Eich und Vermessungswesen.</a:t>
            </a:r>
            <a:endParaRPr lang="de-AT" sz="1200" kern="1200" dirty="0" smtClean="0">
              <a:solidFill>
                <a:schemeClr val="tx1"/>
              </a:solidFill>
              <a:effectLst/>
              <a:latin typeface="+mn-lt"/>
              <a:ea typeface="+mn-ea"/>
              <a:cs typeface="+mn-cs"/>
            </a:endParaRPr>
          </a:p>
          <a:p>
            <a:endParaRPr lang="de-AT" sz="1200" kern="1200" dirty="0" smtClean="0">
              <a:solidFill>
                <a:schemeClr val="tx1"/>
              </a:solidFill>
              <a:effectLst/>
              <a:latin typeface="+mn-lt"/>
              <a:ea typeface="+mn-ea"/>
              <a:cs typeface="+mn-cs"/>
            </a:endParaRPr>
          </a:p>
          <a:p>
            <a:r>
              <a:rPr lang="de-AT" sz="1200" kern="1200" dirty="0" smtClean="0">
                <a:solidFill>
                  <a:schemeClr val="tx1"/>
                </a:solidFill>
                <a:effectLst/>
                <a:latin typeface="+mn-lt"/>
                <a:ea typeface="+mn-ea"/>
                <a:cs typeface="+mn-cs"/>
              </a:rPr>
              <a:t>Jedenfalls sollte jeder Wasserversorger, der sich dazu in der Lage sieht, zumindest ein Los zur Stichprobenverlängerung einreichen, damit für eine generelle Verlängerung der Nacheichfrist entsprechendes Zahlenmaterial dem Minister vorgelegt werden kann.</a:t>
            </a:r>
          </a:p>
          <a:p>
            <a:endParaRPr lang="de-AT" sz="1200" kern="1200" dirty="0" smtClean="0">
              <a:solidFill>
                <a:schemeClr val="tx1"/>
              </a:solidFill>
              <a:effectLst/>
              <a:latin typeface="+mn-lt"/>
              <a:ea typeface="+mn-ea"/>
              <a:cs typeface="+mn-cs"/>
            </a:endParaRPr>
          </a:p>
          <a:p>
            <a:r>
              <a:rPr lang="de-AT" dirty="0" smtClean="0"/>
              <a:t>Weitere</a:t>
            </a:r>
            <a:r>
              <a:rPr lang="de-AT" baseline="0" dirty="0" smtClean="0"/>
              <a:t> Informationen zur Abwicklung einer Stichprobenverlängerung für ÖVGW-Mitglieder werden folgen.</a:t>
            </a:r>
          </a:p>
          <a:p>
            <a:endParaRPr lang="de-AT"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smtClean="0">
                <a:sym typeface="Wingdings" panose="05000000000000000000" pitchFamily="2" charset="2"/>
              </a:rPr>
              <a:t>Ziel der ÖVGW ist nach wie vor die generelle Verlängerung der Nacheichfrist!</a:t>
            </a:r>
          </a:p>
          <a:p>
            <a:endParaRPr lang="de-AT" dirty="0"/>
          </a:p>
        </p:txBody>
      </p:sp>
      <p:sp>
        <p:nvSpPr>
          <p:cNvPr id="4" name="Foliennummernplatzhalter 3"/>
          <p:cNvSpPr>
            <a:spLocks noGrp="1"/>
          </p:cNvSpPr>
          <p:nvPr>
            <p:ph type="sldNum" sz="quarter" idx="10"/>
          </p:nvPr>
        </p:nvSpPr>
        <p:spPr/>
        <p:txBody>
          <a:bodyPr/>
          <a:lstStyle/>
          <a:p>
            <a:fld id="{45AC3B99-4FF9-4BCF-B382-CBDC5E33B517}" type="slidenum">
              <a:rPr lang="de-AT" smtClean="0"/>
              <a:pPr/>
              <a:t>7</a:t>
            </a:fld>
            <a:endParaRPr lang="de-AT"/>
          </a:p>
        </p:txBody>
      </p:sp>
    </p:spTree>
    <p:extLst>
      <p:ext uri="{BB962C8B-B14F-4D97-AF65-F5344CB8AC3E}">
        <p14:creationId xmlns:p14="http://schemas.microsoft.com/office/powerpoint/2010/main" val="882448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45AC3B99-4FF9-4BCF-B382-CBDC5E33B517}" type="slidenum">
              <a:rPr lang="de-AT" smtClean="0"/>
              <a:pPr/>
              <a:t>8</a:t>
            </a:fld>
            <a:endParaRPr lang="de-AT"/>
          </a:p>
        </p:txBody>
      </p:sp>
    </p:spTree>
    <p:extLst>
      <p:ext uri="{BB962C8B-B14F-4D97-AF65-F5344CB8AC3E}">
        <p14:creationId xmlns:p14="http://schemas.microsoft.com/office/powerpoint/2010/main" val="3470971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sz="1200" b="0" i="0" u="none" strike="noStrike" kern="1200" baseline="0" dirty="0" smtClean="0">
                <a:solidFill>
                  <a:schemeClr val="tx1"/>
                </a:solidFill>
                <a:latin typeface="+mn-lt"/>
                <a:ea typeface="+mn-ea"/>
                <a:cs typeface="+mn-cs"/>
              </a:rPr>
              <a:t>Medikamente umfassen eine Vielzahl an unterschiedlichen Wirkstoffen und werden in der Human- und Veterinärmedizin in großen Mengen eingesetzt. Nach der Verabreichung gelangen die Wirkstoffe entweder unverändert oder in </a:t>
            </a:r>
            <a:r>
              <a:rPr lang="de-AT" sz="1200" b="0" i="0" u="none" strike="noStrike" kern="1200" baseline="0" dirty="0" err="1" smtClean="0">
                <a:solidFill>
                  <a:schemeClr val="tx1"/>
                </a:solidFill>
                <a:latin typeface="+mn-lt"/>
                <a:ea typeface="+mn-ea"/>
                <a:cs typeface="+mn-cs"/>
              </a:rPr>
              <a:t>verstoffwechselter</a:t>
            </a:r>
            <a:r>
              <a:rPr lang="de-AT" sz="1200" b="0" i="0" u="none" strike="noStrike" kern="1200" baseline="0" dirty="0" smtClean="0">
                <a:solidFill>
                  <a:schemeClr val="tx1"/>
                </a:solidFill>
                <a:latin typeface="+mn-lt"/>
                <a:ea typeface="+mn-ea"/>
                <a:cs typeface="+mn-cs"/>
              </a:rPr>
              <a:t> Form in Oberflächengewässer. </a:t>
            </a:r>
          </a:p>
          <a:p>
            <a:r>
              <a:rPr lang="de-AT" sz="1200" b="0" i="0" u="none" strike="noStrike" kern="1200" baseline="0" dirty="0" smtClean="0">
                <a:solidFill>
                  <a:schemeClr val="tx1"/>
                </a:solidFill>
                <a:latin typeface="+mn-lt"/>
                <a:ea typeface="+mn-ea"/>
                <a:cs typeface="+mn-cs"/>
              </a:rPr>
              <a:t>Verbesserte Analytik – 0 gibt’s nicht </a:t>
            </a:r>
          </a:p>
          <a:p>
            <a:endParaRPr lang="de-AT" sz="1200" b="0" i="0" u="none" strike="noStrike" kern="1200" baseline="0" dirty="0" smtClean="0">
              <a:solidFill>
                <a:schemeClr val="tx1"/>
              </a:solidFill>
              <a:latin typeface="+mn-lt"/>
              <a:ea typeface="+mn-ea"/>
              <a:cs typeface="+mn-cs"/>
            </a:endParaRPr>
          </a:p>
          <a:p>
            <a:r>
              <a:rPr lang="de-AT" sz="1200" b="0" i="0" u="none" strike="noStrike" kern="1200" baseline="0" dirty="0" smtClean="0">
                <a:solidFill>
                  <a:schemeClr val="tx1"/>
                </a:solidFill>
                <a:latin typeface="+mn-lt"/>
                <a:ea typeface="+mn-ea"/>
                <a:cs typeface="+mn-cs"/>
              </a:rPr>
              <a:t>Arzneimittel bzw. deren Metaboliten entsprechende Toleranzwerte für das Trinkwasser für Erwachsene und Säuglinge berechnet </a:t>
            </a:r>
          </a:p>
          <a:p>
            <a:endParaRPr lang="de-AT" sz="1200" b="0" i="0" u="none" strike="noStrike" kern="1200" baseline="0" dirty="0" smtClean="0">
              <a:solidFill>
                <a:schemeClr val="tx1"/>
              </a:solidFill>
              <a:latin typeface="+mn-lt"/>
              <a:ea typeface="+mn-ea"/>
              <a:cs typeface="+mn-cs"/>
            </a:endParaRPr>
          </a:p>
          <a:p>
            <a:r>
              <a:rPr lang="de-AT" sz="1200" b="0" i="0" u="none" strike="noStrike" kern="1200" baseline="0" dirty="0" smtClean="0">
                <a:solidFill>
                  <a:schemeClr val="tx1"/>
                </a:solidFill>
                <a:latin typeface="+mn-lt"/>
                <a:ea typeface="+mn-ea"/>
                <a:cs typeface="+mn-cs"/>
              </a:rPr>
              <a:t>Teilnahme ist freiwillig - Vorteilspreis für Mitglieder</a:t>
            </a:r>
          </a:p>
          <a:p>
            <a:endParaRPr lang="de-AT" sz="1200" b="0" i="0" u="none" strike="noStrike" kern="1200" baseline="0" dirty="0" smtClean="0">
              <a:solidFill>
                <a:schemeClr val="tx1"/>
              </a:solidFill>
              <a:latin typeface="+mn-lt"/>
              <a:ea typeface="+mn-ea"/>
              <a:cs typeface="+mn-cs"/>
            </a:endParaRPr>
          </a:p>
          <a:p>
            <a:r>
              <a:rPr lang="de-AT" sz="1200" b="0" i="0" u="none" strike="noStrike" kern="1200" baseline="0" dirty="0" smtClean="0">
                <a:solidFill>
                  <a:schemeClr val="tx1"/>
                </a:solidFill>
                <a:latin typeface="+mn-lt"/>
                <a:ea typeface="+mn-ea"/>
                <a:cs typeface="+mn-cs"/>
              </a:rPr>
              <a:t>Auf Initiative der ÖVGW gibt es ein Angebot an die WVU, dass diese früher untersuchen können. + es gibt keine Untersuchung mehr ohne Bewertung!!!!</a:t>
            </a:r>
          </a:p>
          <a:p>
            <a:endParaRPr lang="de-AT" sz="1200" b="0" i="0" u="none" strike="noStrike" kern="1200" baseline="0" dirty="0" smtClean="0">
              <a:solidFill>
                <a:schemeClr val="tx1"/>
              </a:solidFill>
              <a:latin typeface="+mn-lt"/>
              <a:ea typeface="+mn-ea"/>
              <a:cs typeface="+mn-cs"/>
            </a:endParaRPr>
          </a:p>
          <a:p>
            <a:r>
              <a:rPr lang="de-AT" sz="1200" b="0" i="0" u="none" strike="noStrike" kern="1200" baseline="0" dirty="0" smtClean="0">
                <a:solidFill>
                  <a:schemeClr val="tx1"/>
                </a:solidFill>
                <a:latin typeface="+mn-lt"/>
                <a:ea typeface="+mn-ea"/>
                <a:cs typeface="+mn-cs"/>
              </a:rPr>
              <a:t>Daten sind Umweltdaten! </a:t>
            </a:r>
          </a:p>
          <a:p>
            <a:endParaRPr lang="de-AT" dirty="0"/>
          </a:p>
        </p:txBody>
      </p:sp>
      <p:sp>
        <p:nvSpPr>
          <p:cNvPr id="4" name="Foliennummernplatzhalter 3"/>
          <p:cNvSpPr>
            <a:spLocks noGrp="1"/>
          </p:cNvSpPr>
          <p:nvPr>
            <p:ph type="sldNum" sz="quarter" idx="10"/>
          </p:nvPr>
        </p:nvSpPr>
        <p:spPr/>
        <p:txBody>
          <a:bodyPr/>
          <a:lstStyle/>
          <a:p>
            <a:fld id="{45AC3B99-4FF9-4BCF-B382-CBDC5E33B517}" type="slidenum">
              <a:rPr lang="de-AT" smtClean="0"/>
              <a:pPr/>
              <a:t>9</a:t>
            </a:fld>
            <a:endParaRPr lang="de-AT"/>
          </a:p>
        </p:txBody>
      </p:sp>
    </p:spTree>
    <p:extLst>
      <p:ext uri="{BB962C8B-B14F-4D97-AF65-F5344CB8AC3E}">
        <p14:creationId xmlns:p14="http://schemas.microsoft.com/office/powerpoint/2010/main" val="3646421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7" name="Rechteck 6"/>
          <p:cNvSpPr/>
          <p:nvPr userDrawn="1"/>
        </p:nvSpPr>
        <p:spPr>
          <a:xfrm>
            <a:off x="1042988" y="0"/>
            <a:ext cx="7058026" cy="623728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p:cNvSpPr>
            <a:spLocks noGrp="1"/>
          </p:cNvSpPr>
          <p:nvPr>
            <p:ph type="ctrTitle"/>
          </p:nvPr>
        </p:nvSpPr>
        <p:spPr>
          <a:xfrm>
            <a:off x="1042988" y="2011363"/>
            <a:ext cx="7058025" cy="1470025"/>
          </a:xfrm>
        </p:spPr>
        <p:txBody>
          <a:bodyPr tIns="36000" rIns="144000" bIns="36000" anchor="b" anchorCtr="0">
            <a:normAutofit/>
          </a:bodyPr>
          <a:lstStyle>
            <a:lvl1pPr>
              <a:defRPr sz="2600"/>
            </a:lvl1pPr>
          </a:lstStyle>
          <a:p>
            <a:r>
              <a:rPr lang="de-DE" smtClean="0"/>
              <a:t>Titelmasterformat durch Klicken bearbeiten</a:t>
            </a:r>
            <a:endParaRPr lang="de-AT" dirty="0"/>
          </a:p>
        </p:txBody>
      </p:sp>
      <p:sp>
        <p:nvSpPr>
          <p:cNvPr id="3" name="Untertitel 2"/>
          <p:cNvSpPr>
            <a:spLocks noGrp="1"/>
          </p:cNvSpPr>
          <p:nvPr>
            <p:ph type="subTitle" idx="1"/>
          </p:nvPr>
        </p:nvSpPr>
        <p:spPr>
          <a:xfrm>
            <a:off x="1042987" y="3886200"/>
            <a:ext cx="7058025" cy="1752600"/>
          </a:xfrm>
          <a:prstGeom prst="rect">
            <a:avLst/>
          </a:prstGeom>
        </p:spPr>
        <p:txBody>
          <a:bodyPr lIns="144000" tIns="36000" rIns="144000" bIns="36000"/>
          <a:lstStyle>
            <a:lvl1pPr marL="0" indent="0" algn="l">
              <a:buNone/>
              <a:defRPr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dirty="0"/>
          </a:p>
        </p:txBody>
      </p:sp>
      <p:sp>
        <p:nvSpPr>
          <p:cNvPr id="4" name="Datumsplatzhalter 3"/>
          <p:cNvSpPr>
            <a:spLocks noGrp="1"/>
          </p:cNvSpPr>
          <p:nvPr>
            <p:ph type="dt" sz="half" idx="10"/>
          </p:nvPr>
        </p:nvSpPr>
        <p:spPr>
          <a:xfrm>
            <a:off x="1046163" y="6451550"/>
            <a:ext cx="714380" cy="216000"/>
          </a:xfrm>
        </p:spPr>
        <p:txBody>
          <a:bodyPr/>
          <a:lstStyle/>
          <a:p>
            <a:fld id="{BF8BFF3D-2EC4-478F-8F8E-E75E6F4A3E3C}" type="datetime1">
              <a:rPr lang="de-DE" smtClean="0"/>
              <a:pPr/>
              <a:t>06.11.2017</a:t>
            </a:fld>
            <a:endParaRPr lang="de-AT"/>
          </a:p>
        </p:txBody>
      </p:sp>
      <p:sp>
        <p:nvSpPr>
          <p:cNvPr id="5" name="Fußzeilenplatzhalter 4"/>
          <p:cNvSpPr>
            <a:spLocks noGrp="1"/>
          </p:cNvSpPr>
          <p:nvPr>
            <p:ph type="ftr" sz="quarter" idx="11"/>
          </p:nvPr>
        </p:nvSpPr>
        <p:spPr>
          <a:xfrm>
            <a:off x="1801311" y="6451550"/>
            <a:ext cx="4129119" cy="217538"/>
          </a:xfrm>
        </p:spPr>
        <p:txBody>
          <a:bodyPr/>
          <a:lstStyle/>
          <a:p>
            <a:r>
              <a:rPr lang="de-AT" smtClean="0"/>
              <a:t>ÖSTERREICHISCHE VEREINIGUNG FÜR DAS GAS- UND WASSERFACH</a:t>
            </a:r>
            <a:endParaRPr lang="de-AT" dirty="0"/>
          </a:p>
        </p:txBody>
      </p:sp>
      <p:sp>
        <p:nvSpPr>
          <p:cNvPr id="8" name="Rechteck 7"/>
          <p:cNvSpPr/>
          <p:nvPr userDrawn="1"/>
        </p:nvSpPr>
        <p:spPr>
          <a:xfrm>
            <a:off x="0" y="2500306"/>
            <a:ext cx="971550" cy="1000132"/>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9" name="Gerade Verbindung 8"/>
          <p:cNvCxnSpPr/>
          <p:nvPr userDrawn="1"/>
        </p:nvCxnSpPr>
        <p:spPr>
          <a:xfrm>
            <a:off x="1038200" y="3749189"/>
            <a:ext cx="7062813" cy="158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Grafik 9" descr="OVGW_logo_co_rgb_ohnetext.tif"/>
          <p:cNvPicPr>
            <a:picLocks noChangeAspect="1"/>
          </p:cNvPicPr>
          <p:nvPr userDrawn="1"/>
        </p:nvPicPr>
        <p:blipFill>
          <a:blip r:embed="rId2" cstate="print"/>
          <a:stretch>
            <a:fillRect/>
          </a:stretch>
        </p:blipFill>
        <p:spPr>
          <a:xfrm>
            <a:off x="7215206" y="6430225"/>
            <a:ext cx="958830" cy="326506"/>
          </a:xfrm>
          <a:prstGeom prst="rect">
            <a:avLst/>
          </a:prstGeom>
        </p:spPr>
      </p:pic>
      <p:cxnSp>
        <p:nvCxnSpPr>
          <p:cNvPr id="11" name="Gerade Verbindung 10"/>
          <p:cNvCxnSpPr/>
          <p:nvPr userDrawn="1"/>
        </p:nvCxnSpPr>
        <p:spPr>
          <a:xfrm>
            <a:off x="1042988" y="6357958"/>
            <a:ext cx="7058025"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Foliennummernplatzhalter 4"/>
          <p:cNvSpPr>
            <a:spLocks noGrp="1"/>
          </p:cNvSpPr>
          <p:nvPr>
            <p:ph type="sldNum" sz="quarter" idx="12"/>
          </p:nvPr>
        </p:nvSpPr>
        <p:spPr>
          <a:xfrm>
            <a:off x="98425" y="392094"/>
            <a:ext cx="461976" cy="365125"/>
          </a:xfrm>
        </p:spPr>
        <p:txBody>
          <a:bodyPr/>
          <a:lstStyle/>
          <a:p>
            <a:fld id="{C0733B57-A778-4533-8D3A-00476835F9CD}" type="slidenum">
              <a:rPr lang="de-AT" smtClean="0"/>
              <a:pPr/>
              <a:t>‹Nr.›</a:t>
            </a:fld>
            <a:endParaRPr lang="de-AT"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bschnittsfolie">
    <p:spTree>
      <p:nvGrpSpPr>
        <p:cNvPr id="1" name=""/>
        <p:cNvGrpSpPr/>
        <p:nvPr/>
      </p:nvGrpSpPr>
      <p:grpSpPr>
        <a:xfrm>
          <a:off x="0" y="0"/>
          <a:ext cx="0" cy="0"/>
          <a:chOff x="0" y="0"/>
          <a:chExt cx="0" cy="0"/>
        </a:xfrm>
      </p:grpSpPr>
      <p:sp>
        <p:nvSpPr>
          <p:cNvPr id="8" name="Rechteck 7"/>
          <p:cNvSpPr/>
          <p:nvPr userDrawn="1"/>
        </p:nvSpPr>
        <p:spPr>
          <a:xfrm>
            <a:off x="1042988" y="2500306"/>
            <a:ext cx="8101012" cy="1000132"/>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p:cNvSpPr>
            <a:spLocks noGrp="1"/>
          </p:cNvSpPr>
          <p:nvPr>
            <p:ph type="title"/>
          </p:nvPr>
        </p:nvSpPr>
        <p:spPr>
          <a:xfrm>
            <a:off x="1042988" y="2533650"/>
            <a:ext cx="7993062" cy="928688"/>
          </a:xfrm>
        </p:spPr>
        <p:txBody>
          <a:bodyPr tIns="36000" bIns="36000" anchor="b" anchorCtr="0"/>
          <a:lstStyle/>
          <a:p>
            <a:r>
              <a:rPr lang="de-DE" smtClean="0"/>
              <a:t>Titelmasterformat durch Klicken bearbeiten</a:t>
            </a:r>
            <a:endParaRPr lang="de-AT" dirty="0"/>
          </a:p>
        </p:txBody>
      </p:sp>
      <p:sp>
        <p:nvSpPr>
          <p:cNvPr id="3" name="Datumsplatzhalter 2"/>
          <p:cNvSpPr>
            <a:spLocks noGrp="1"/>
          </p:cNvSpPr>
          <p:nvPr>
            <p:ph type="dt" sz="half" idx="10"/>
          </p:nvPr>
        </p:nvSpPr>
        <p:spPr>
          <a:xfrm>
            <a:off x="1038734" y="6451550"/>
            <a:ext cx="714380" cy="216000"/>
          </a:xfrm>
        </p:spPr>
        <p:txBody>
          <a:bodyPr/>
          <a:lstStyle/>
          <a:p>
            <a:fld id="{D606C124-FE13-445D-82B0-9437F4FF2874}" type="datetime1">
              <a:rPr lang="de-DE" smtClean="0"/>
              <a:pPr/>
              <a:t>06.11.2017</a:t>
            </a:fld>
            <a:endParaRPr lang="de-AT" dirty="0"/>
          </a:p>
        </p:txBody>
      </p:sp>
      <p:sp>
        <p:nvSpPr>
          <p:cNvPr id="4" name="Fußzeilenplatzhalter 3"/>
          <p:cNvSpPr>
            <a:spLocks noGrp="1"/>
          </p:cNvSpPr>
          <p:nvPr>
            <p:ph type="ftr" sz="quarter" idx="11"/>
          </p:nvPr>
        </p:nvSpPr>
        <p:spPr>
          <a:xfrm>
            <a:off x="1793882" y="6451550"/>
            <a:ext cx="4320000" cy="216000"/>
          </a:xfrm>
        </p:spPr>
        <p:txBody>
          <a:bodyPr/>
          <a:lstStyle/>
          <a:p>
            <a:r>
              <a:rPr lang="de-AT" smtClean="0"/>
              <a:t>ÖSTERREICHISCHE VEREINIGUNG FÜR DAS GAS- UND WASSERFACH</a:t>
            </a:r>
            <a:endParaRPr lang="de-AT" dirty="0"/>
          </a:p>
        </p:txBody>
      </p:sp>
      <p:sp>
        <p:nvSpPr>
          <p:cNvPr id="5" name="Foliennummernplatzhalter 4"/>
          <p:cNvSpPr>
            <a:spLocks noGrp="1"/>
          </p:cNvSpPr>
          <p:nvPr>
            <p:ph type="sldNum" sz="quarter" idx="12"/>
          </p:nvPr>
        </p:nvSpPr>
        <p:spPr>
          <a:xfrm>
            <a:off x="98425" y="392094"/>
            <a:ext cx="461976" cy="365125"/>
          </a:xfrm>
        </p:spPr>
        <p:txBody>
          <a:bodyPr/>
          <a:lstStyle/>
          <a:p>
            <a:fld id="{C0733B57-A778-4533-8D3A-00476835F9CD}" type="slidenum">
              <a:rPr lang="de-AT" smtClean="0"/>
              <a:pPr/>
              <a:t>‹Nr.›</a:t>
            </a:fld>
            <a:endParaRPr lang="de-AT" dirty="0"/>
          </a:p>
        </p:txBody>
      </p:sp>
      <p:sp>
        <p:nvSpPr>
          <p:cNvPr id="9" name="Rechteck 8"/>
          <p:cNvSpPr/>
          <p:nvPr userDrawn="1"/>
        </p:nvSpPr>
        <p:spPr>
          <a:xfrm>
            <a:off x="0" y="2500306"/>
            <a:ext cx="971550" cy="1000132"/>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Untertitel 2"/>
          <p:cNvSpPr>
            <a:spLocks noGrp="1"/>
          </p:cNvSpPr>
          <p:nvPr>
            <p:ph type="subTitle" idx="1"/>
          </p:nvPr>
        </p:nvSpPr>
        <p:spPr>
          <a:xfrm>
            <a:off x="1042987" y="3886200"/>
            <a:ext cx="7058025" cy="1752600"/>
          </a:xfrm>
          <a:prstGeom prst="rect">
            <a:avLst/>
          </a:prstGeom>
        </p:spPr>
        <p:txBody>
          <a:bodyPr lIns="144000" tIns="36000" rIns="144000" bIns="36000"/>
          <a:lstStyle>
            <a:lvl1pPr marL="0" indent="0" algn="l">
              <a:buNone/>
              <a:defRPr b="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AT" dirty="0"/>
          </a:p>
        </p:txBody>
      </p:sp>
      <p:cxnSp>
        <p:nvCxnSpPr>
          <p:cNvPr id="11" name="Gerade Verbindung 10"/>
          <p:cNvCxnSpPr/>
          <p:nvPr userDrawn="1"/>
        </p:nvCxnSpPr>
        <p:spPr>
          <a:xfrm>
            <a:off x="1038200" y="3749189"/>
            <a:ext cx="7062813" cy="1588"/>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12" name="Grafik 11" descr="OVGW_logo_co_rgb_ohnetext.tif"/>
          <p:cNvPicPr>
            <a:picLocks noChangeAspect="1"/>
          </p:cNvPicPr>
          <p:nvPr userDrawn="1"/>
        </p:nvPicPr>
        <p:blipFill>
          <a:blip r:embed="rId2" cstate="print"/>
          <a:stretch>
            <a:fillRect/>
          </a:stretch>
        </p:blipFill>
        <p:spPr>
          <a:xfrm>
            <a:off x="7215206" y="6430225"/>
            <a:ext cx="958830" cy="326506"/>
          </a:xfrm>
          <a:prstGeom prst="rect">
            <a:avLst/>
          </a:prstGeom>
        </p:spPr>
      </p:pic>
      <p:cxnSp>
        <p:nvCxnSpPr>
          <p:cNvPr id="13" name="Gerade Verbindung 12"/>
          <p:cNvCxnSpPr/>
          <p:nvPr userDrawn="1"/>
        </p:nvCxnSpPr>
        <p:spPr>
          <a:xfrm>
            <a:off x="1042988" y="6357958"/>
            <a:ext cx="7058025"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7" name="Rechteck 6"/>
          <p:cNvSpPr/>
          <p:nvPr userDrawn="1"/>
        </p:nvSpPr>
        <p:spPr>
          <a:xfrm>
            <a:off x="0" y="133328"/>
            <a:ext cx="633285" cy="64291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dirty="0"/>
          </a:p>
        </p:txBody>
      </p:sp>
      <p:sp>
        <p:nvSpPr>
          <p:cNvPr id="8" name="Rechteck 7"/>
          <p:cNvSpPr/>
          <p:nvPr userDrawn="1"/>
        </p:nvSpPr>
        <p:spPr>
          <a:xfrm>
            <a:off x="676475" y="133328"/>
            <a:ext cx="8486775" cy="64291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el 1"/>
          <p:cNvSpPr>
            <a:spLocks noGrp="1"/>
          </p:cNvSpPr>
          <p:nvPr>
            <p:ph type="title"/>
          </p:nvPr>
        </p:nvSpPr>
        <p:spPr/>
        <p:txBody>
          <a:bodyPr/>
          <a:lstStyle/>
          <a:p>
            <a:r>
              <a:rPr lang="de-DE" smtClean="0"/>
              <a:t>Titelmasterformat durch Klicken bearbeiten</a:t>
            </a:r>
            <a:endParaRPr lang="de-AT" dirty="0"/>
          </a:p>
        </p:txBody>
      </p:sp>
      <p:sp>
        <p:nvSpPr>
          <p:cNvPr id="3" name="Inhaltsplatzhalter 2"/>
          <p:cNvSpPr>
            <a:spLocks noGrp="1"/>
          </p:cNvSpPr>
          <p:nvPr>
            <p:ph idx="1"/>
          </p:nvPr>
        </p:nvSpPr>
        <p:spPr>
          <a:xfrm>
            <a:off x="684213" y="1196974"/>
            <a:ext cx="7888316" cy="5040313"/>
          </a:xfrm>
          <a:prstGeom prst="rect">
            <a:avLst/>
          </a:prstGeom>
        </p:spPr>
        <p:txBody>
          <a:bodyPr/>
          <a:lstStyle>
            <a:lvl1pPr>
              <a:buClr>
                <a:schemeClr val="tx2">
                  <a:lumMod val="60000"/>
                  <a:lumOff val="40000"/>
                </a:schemeClr>
              </a:buClr>
              <a:defRPr/>
            </a:lvl1pPr>
            <a:lvl2pPr>
              <a:buClr>
                <a:schemeClr val="tx2">
                  <a:lumMod val="60000"/>
                  <a:lumOff val="40000"/>
                </a:schemeClr>
              </a:buClr>
              <a:defRPr/>
            </a:lvl2pPr>
            <a:lvl3pPr>
              <a:buClr>
                <a:schemeClr val="tx2">
                  <a:lumMod val="60000"/>
                  <a:lumOff val="40000"/>
                </a:schemeClr>
              </a:buClr>
              <a:defRPr/>
            </a:lvl3pPr>
            <a:lvl4pPr>
              <a:buClr>
                <a:schemeClr val="tx2">
                  <a:lumMod val="60000"/>
                  <a:lumOff val="40000"/>
                </a:schemeClr>
              </a:buClr>
              <a:defRPr/>
            </a:lvl4pPr>
            <a:lvl5pPr>
              <a:buClr>
                <a:schemeClr val="tx2">
                  <a:lumMod val="60000"/>
                  <a:lumOff val="40000"/>
                </a:schemeClr>
              </a:buClr>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dirty="0"/>
          </a:p>
        </p:txBody>
      </p:sp>
      <p:sp>
        <p:nvSpPr>
          <p:cNvPr id="4" name="Datumsplatzhalter 3"/>
          <p:cNvSpPr>
            <a:spLocks noGrp="1"/>
          </p:cNvSpPr>
          <p:nvPr>
            <p:ph type="dt" sz="half" idx="10"/>
          </p:nvPr>
        </p:nvSpPr>
        <p:spPr>
          <a:xfrm>
            <a:off x="684213" y="6457970"/>
            <a:ext cx="714380" cy="216000"/>
          </a:xfrm>
        </p:spPr>
        <p:txBody>
          <a:bodyPr/>
          <a:lstStyle>
            <a:lvl1pPr algn="l">
              <a:defRPr>
                <a:solidFill>
                  <a:schemeClr val="tx1">
                    <a:lumMod val="65000"/>
                    <a:lumOff val="35000"/>
                  </a:schemeClr>
                </a:solidFill>
              </a:defRPr>
            </a:lvl1pPr>
          </a:lstStyle>
          <a:p>
            <a:fld id="{B96BBAA5-0E4A-4697-9AD7-E0ADE2F108BB}" type="datetime1">
              <a:rPr lang="de-DE" smtClean="0"/>
              <a:pPr/>
              <a:t>06.11.2017</a:t>
            </a:fld>
            <a:endParaRPr lang="de-AT" dirty="0"/>
          </a:p>
        </p:txBody>
      </p:sp>
      <p:sp>
        <p:nvSpPr>
          <p:cNvPr id="5" name="Fußzeilenplatzhalter 4"/>
          <p:cNvSpPr>
            <a:spLocks noGrp="1"/>
          </p:cNvSpPr>
          <p:nvPr>
            <p:ph type="ftr" sz="quarter" idx="11"/>
          </p:nvPr>
        </p:nvSpPr>
        <p:spPr>
          <a:xfrm>
            <a:off x="1439361" y="6457970"/>
            <a:ext cx="4673606" cy="216000"/>
          </a:xfrm>
        </p:spPr>
        <p:txBody>
          <a:bodyPr/>
          <a:lstStyle>
            <a:lvl1pPr>
              <a:defRPr>
                <a:solidFill>
                  <a:schemeClr val="tx1">
                    <a:lumMod val="65000"/>
                    <a:lumOff val="35000"/>
                  </a:schemeClr>
                </a:solidFill>
              </a:defRPr>
            </a:lvl1pPr>
          </a:lstStyle>
          <a:p>
            <a:r>
              <a:rPr lang="de-AT" smtClean="0"/>
              <a:t>ÖSTERREICHISCHE VEREINIGUNG FÜR DAS GAS- UND WASSERFACH</a:t>
            </a:r>
            <a:endParaRPr lang="de-AT" dirty="0"/>
          </a:p>
        </p:txBody>
      </p:sp>
      <p:sp>
        <p:nvSpPr>
          <p:cNvPr id="6" name="Foliennummernplatzhalter 5"/>
          <p:cNvSpPr>
            <a:spLocks noGrp="1"/>
          </p:cNvSpPr>
          <p:nvPr>
            <p:ph type="sldNum" sz="quarter" idx="12"/>
          </p:nvPr>
        </p:nvSpPr>
        <p:spPr>
          <a:xfrm>
            <a:off x="98425" y="392094"/>
            <a:ext cx="461976" cy="365125"/>
          </a:xfrm>
        </p:spPr>
        <p:txBody>
          <a:bodyPr/>
          <a:lstStyle>
            <a:lvl1pPr>
              <a:defRPr>
                <a:solidFill>
                  <a:schemeClr val="bg1"/>
                </a:solidFill>
              </a:defRPr>
            </a:lvl1pPr>
          </a:lstStyle>
          <a:p>
            <a:fld id="{94944688-5556-4823-A294-E155E89CB24B}" type="slidenum">
              <a:rPr lang="de-AT" smtClean="0"/>
              <a:pPr/>
              <a:t>‹Nr.›</a:t>
            </a:fld>
            <a:endParaRPr lang="de-AT" dirty="0"/>
          </a:p>
        </p:txBody>
      </p:sp>
      <p:pic>
        <p:nvPicPr>
          <p:cNvPr id="9" name="Grafik 8" descr="OVGW_logo_co_rgb_ohnetext.tif"/>
          <p:cNvPicPr>
            <a:picLocks noChangeAspect="1"/>
          </p:cNvPicPr>
          <p:nvPr userDrawn="1"/>
        </p:nvPicPr>
        <p:blipFill>
          <a:blip r:embed="rId2" cstate="print"/>
          <a:stretch>
            <a:fillRect/>
          </a:stretch>
        </p:blipFill>
        <p:spPr>
          <a:xfrm>
            <a:off x="7551785" y="6430225"/>
            <a:ext cx="958830" cy="326506"/>
          </a:xfrm>
          <a:prstGeom prst="rect">
            <a:avLst/>
          </a:prstGeom>
        </p:spPr>
      </p:pic>
      <p:cxnSp>
        <p:nvCxnSpPr>
          <p:cNvPr id="10" name="Gerade Verbindung 9"/>
          <p:cNvCxnSpPr/>
          <p:nvPr userDrawn="1"/>
        </p:nvCxnSpPr>
        <p:spPr>
          <a:xfrm>
            <a:off x="684213" y="6357958"/>
            <a:ext cx="7775575" cy="15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umsplatzhalter 3"/>
          <p:cNvSpPr>
            <a:spLocks noGrp="1"/>
          </p:cNvSpPr>
          <p:nvPr>
            <p:ph type="dt" sz="half" idx="2"/>
          </p:nvPr>
        </p:nvSpPr>
        <p:spPr>
          <a:xfrm>
            <a:off x="684213" y="6451550"/>
            <a:ext cx="714380" cy="216000"/>
          </a:xfrm>
          <a:prstGeom prst="rect">
            <a:avLst/>
          </a:prstGeom>
        </p:spPr>
        <p:txBody>
          <a:bodyPr vert="horz" lIns="0" tIns="36000" rIns="0" bIns="36000" rtlCol="0" anchor="ctr"/>
          <a:lstStyle>
            <a:lvl1pPr algn="l">
              <a:defRPr sz="1000">
                <a:solidFill>
                  <a:schemeClr val="tx1">
                    <a:lumMod val="65000"/>
                    <a:lumOff val="35000"/>
                  </a:schemeClr>
                </a:solidFill>
              </a:defRPr>
            </a:lvl1pPr>
          </a:lstStyle>
          <a:p>
            <a:fld id="{5A8F1FEF-692B-49F3-9F71-41FB4CBCCA86}" type="datetime1">
              <a:rPr lang="de-DE" smtClean="0"/>
              <a:pPr/>
              <a:t>06.11.2017</a:t>
            </a:fld>
            <a:endParaRPr lang="de-AT" dirty="0"/>
          </a:p>
        </p:txBody>
      </p:sp>
      <p:sp>
        <p:nvSpPr>
          <p:cNvPr id="5" name="Fußzeilenplatzhalter 4"/>
          <p:cNvSpPr>
            <a:spLocks noGrp="1"/>
          </p:cNvSpPr>
          <p:nvPr>
            <p:ph type="ftr" sz="quarter" idx="3"/>
          </p:nvPr>
        </p:nvSpPr>
        <p:spPr>
          <a:xfrm>
            <a:off x="1428728" y="6451550"/>
            <a:ext cx="4673606" cy="216000"/>
          </a:xfrm>
          <a:prstGeom prst="rect">
            <a:avLst/>
          </a:prstGeom>
        </p:spPr>
        <p:txBody>
          <a:bodyPr vert="horz" lIns="0" tIns="36000" rIns="0" bIns="36000" rtlCol="0" anchor="ctr"/>
          <a:lstStyle>
            <a:lvl1pPr algn="l">
              <a:defRPr sz="1000">
                <a:solidFill>
                  <a:schemeClr val="tx1">
                    <a:lumMod val="65000"/>
                    <a:lumOff val="35000"/>
                  </a:schemeClr>
                </a:solidFill>
              </a:defRPr>
            </a:lvl1pPr>
          </a:lstStyle>
          <a:p>
            <a:r>
              <a:rPr lang="de-AT" smtClean="0"/>
              <a:t>ÖSTERREICHISCHE VEREINIGUNG FÜR DAS GAS- UND WASSERFACH</a:t>
            </a:r>
            <a:endParaRPr lang="de-AT" dirty="0"/>
          </a:p>
        </p:txBody>
      </p:sp>
      <p:sp>
        <p:nvSpPr>
          <p:cNvPr id="2" name="Titelplatzhalter 1"/>
          <p:cNvSpPr>
            <a:spLocks noGrp="1"/>
          </p:cNvSpPr>
          <p:nvPr>
            <p:ph type="title"/>
          </p:nvPr>
        </p:nvSpPr>
        <p:spPr>
          <a:xfrm>
            <a:off x="684213" y="274638"/>
            <a:ext cx="8351837" cy="490537"/>
          </a:xfrm>
          <a:prstGeom prst="rect">
            <a:avLst/>
          </a:prstGeom>
        </p:spPr>
        <p:txBody>
          <a:bodyPr vert="horz" lIns="144000" tIns="45720" rIns="0" bIns="45720" rtlCol="0" anchor="ctr">
            <a:normAutofit/>
          </a:bodyPr>
          <a:lstStyle/>
          <a:p>
            <a:r>
              <a:rPr lang="de-DE" dirty="0" smtClean="0"/>
              <a:t>Titelmasterformat durch Klicken bearbeiten</a:t>
            </a:r>
            <a:endParaRPr lang="de-AT" dirty="0"/>
          </a:p>
        </p:txBody>
      </p:sp>
      <p:sp>
        <p:nvSpPr>
          <p:cNvPr id="17" name="Textplatzhalter 16"/>
          <p:cNvSpPr>
            <a:spLocks noGrp="1"/>
          </p:cNvSpPr>
          <p:nvPr>
            <p:ph type="body" idx="1"/>
          </p:nvPr>
        </p:nvSpPr>
        <p:spPr>
          <a:xfrm>
            <a:off x="684213" y="1196976"/>
            <a:ext cx="7888316" cy="4303726"/>
          </a:xfrm>
          <a:prstGeom prst="rect">
            <a:avLst/>
          </a:prstGeom>
        </p:spPr>
        <p:txBody>
          <a:bodyPr vert="horz" lIns="0" tIns="45720" rIns="0" bIns="45720" rtlCol="0">
            <a:norm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AT" dirty="0"/>
          </a:p>
        </p:txBody>
      </p:sp>
      <p:sp>
        <p:nvSpPr>
          <p:cNvPr id="6" name="Foliennummernplatzhalter 5"/>
          <p:cNvSpPr>
            <a:spLocks noGrp="1"/>
          </p:cNvSpPr>
          <p:nvPr>
            <p:ph type="sldNum" sz="quarter" idx="4"/>
          </p:nvPr>
        </p:nvSpPr>
        <p:spPr>
          <a:xfrm>
            <a:off x="98425" y="392094"/>
            <a:ext cx="461976" cy="365125"/>
          </a:xfrm>
          <a:prstGeom prst="rect">
            <a:avLst/>
          </a:prstGeom>
        </p:spPr>
        <p:txBody>
          <a:bodyPr vert="horz" lIns="0" tIns="36000" rIns="0" bIns="36000" rtlCol="0" anchor="ctr"/>
          <a:lstStyle>
            <a:lvl1pPr algn="r">
              <a:defRPr sz="1200">
                <a:solidFill>
                  <a:schemeClr val="tx1">
                    <a:lumMod val="65000"/>
                    <a:lumOff val="35000"/>
                  </a:schemeClr>
                </a:solidFill>
              </a:defRPr>
            </a:lvl1pPr>
          </a:lstStyle>
          <a:p>
            <a:fld id="{C0733B57-A778-4533-8D3A-00476835F9CD}" type="slidenum">
              <a:rPr lang="de-AT" smtClean="0"/>
              <a:pPr/>
              <a:t>‹Nr.›</a:t>
            </a:fld>
            <a:endParaRPr lang="de-AT" dirty="0"/>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Lst>
  <p:hf hdr="0"/>
  <p:txStyles>
    <p:titleStyle>
      <a:lvl1pPr algn="l" defTabSz="914400" rtl="0" eaLnBrk="1" latinLnBrk="0" hangingPunct="1">
        <a:spcBef>
          <a:spcPct val="0"/>
        </a:spcBef>
        <a:buNone/>
        <a:defRPr sz="2300" b="1" kern="1200">
          <a:solidFill>
            <a:schemeClr val="bg1"/>
          </a:solidFill>
          <a:latin typeface="+mj-lt"/>
          <a:ea typeface="+mj-ea"/>
          <a:cs typeface="+mj-cs"/>
        </a:defRPr>
      </a:lvl1pPr>
    </p:titleStyle>
    <p:bodyStyle>
      <a:lvl1pPr marL="0" marR="0" indent="-216000" algn="l" defTabSz="914400" rtl="0" eaLnBrk="1" fontAlgn="auto" latinLnBrk="0" hangingPunct="1">
        <a:lnSpc>
          <a:spcPct val="90000"/>
        </a:lnSpc>
        <a:spcBef>
          <a:spcPts val="800"/>
        </a:spcBef>
        <a:spcAft>
          <a:spcPts val="0"/>
        </a:spcAft>
        <a:buClr>
          <a:schemeClr val="tx2">
            <a:lumMod val="60000"/>
            <a:lumOff val="40000"/>
          </a:schemeClr>
        </a:buClr>
        <a:buSzPct val="90000"/>
        <a:buFont typeface="Wingdings" pitchFamily="2" charset="2"/>
        <a:buChar char="§"/>
        <a:tabLst/>
        <a:defRPr sz="2200" b="1" kern="1200">
          <a:solidFill>
            <a:schemeClr val="tx1"/>
          </a:solidFill>
          <a:latin typeface="+mn-lt"/>
          <a:ea typeface="+mn-ea"/>
          <a:cs typeface="+mn-cs"/>
        </a:defRPr>
      </a:lvl1pPr>
      <a:lvl2pPr marL="540000" marR="0" indent="-216000" algn="l" defTabSz="914400" rtl="0" eaLnBrk="1" fontAlgn="auto" latinLnBrk="0" hangingPunct="1">
        <a:lnSpc>
          <a:spcPct val="90000"/>
        </a:lnSpc>
        <a:spcBef>
          <a:spcPts val="600"/>
        </a:spcBef>
        <a:spcAft>
          <a:spcPts val="0"/>
        </a:spcAft>
        <a:buClr>
          <a:schemeClr val="tx2">
            <a:lumMod val="60000"/>
            <a:lumOff val="40000"/>
          </a:schemeClr>
        </a:buClr>
        <a:buSzPct val="90000"/>
        <a:buFont typeface="Wingdings" pitchFamily="2" charset="2"/>
        <a:buChar char="§"/>
        <a:tabLst/>
        <a:defRPr sz="2000" kern="1200">
          <a:solidFill>
            <a:schemeClr val="tx1"/>
          </a:solidFill>
          <a:latin typeface="+mn-lt"/>
          <a:ea typeface="+mn-ea"/>
          <a:cs typeface="+mn-cs"/>
        </a:defRPr>
      </a:lvl2pPr>
      <a:lvl3pPr marL="864000" marR="0" indent="-216000" algn="l" defTabSz="914400" rtl="0" eaLnBrk="1" fontAlgn="auto" latinLnBrk="0" hangingPunct="1">
        <a:lnSpc>
          <a:spcPct val="90000"/>
        </a:lnSpc>
        <a:spcBef>
          <a:spcPts val="400"/>
        </a:spcBef>
        <a:spcAft>
          <a:spcPts val="0"/>
        </a:spcAft>
        <a:buClr>
          <a:schemeClr val="tx2">
            <a:lumMod val="60000"/>
            <a:lumOff val="40000"/>
          </a:schemeClr>
        </a:buClr>
        <a:buSzPct val="90000"/>
        <a:buFont typeface="Wingdings" pitchFamily="2" charset="2"/>
        <a:buChar char="§"/>
        <a:tabLst/>
        <a:defRPr sz="1800" kern="1200">
          <a:solidFill>
            <a:schemeClr val="tx1"/>
          </a:solidFill>
          <a:latin typeface="+mn-lt"/>
          <a:ea typeface="+mn-ea"/>
          <a:cs typeface="+mn-cs"/>
        </a:defRPr>
      </a:lvl3pPr>
      <a:lvl4pPr marL="1188000" indent="-216000" algn="l" defTabSz="914400" rtl="0" eaLnBrk="1" latinLnBrk="0" hangingPunct="1">
        <a:lnSpc>
          <a:spcPct val="90000"/>
        </a:lnSpc>
        <a:spcBef>
          <a:spcPts val="400"/>
        </a:spcBef>
        <a:buClr>
          <a:schemeClr val="tx2">
            <a:lumMod val="60000"/>
            <a:lumOff val="40000"/>
          </a:schemeClr>
        </a:buClr>
        <a:buSzPct val="90000"/>
        <a:buFont typeface="Wingdings" pitchFamily="2" charset="2"/>
        <a:buChar char="§"/>
        <a:defRPr sz="1800" kern="1200">
          <a:solidFill>
            <a:schemeClr val="tx1"/>
          </a:solidFill>
          <a:latin typeface="+mn-lt"/>
          <a:ea typeface="+mn-ea"/>
          <a:cs typeface="+mn-cs"/>
        </a:defRPr>
      </a:lvl4pPr>
      <a:lvl5pPr marL="1512000" indent="-216000" algn="l" defTabSz="914400" rtl="0" eaLnBrk="1" latinLnBrk="0" hangingPunct="1">
        <a:lnSpc>
          <a:spcPct val="90000"/>
        </a:lnSpc>
        <a:spcBef>
          <a:spcPts val="200"/>
        </a:spcBef>
        <a:buClr>
          <a:schemeClr val="tx2">
            <a:lumMod val="60000"/>
            <a:lumOff val="40000"/>
          </a:schemeClr>
        </a:buClr>
        <a:buFont typeface="Symbol"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www.trinkwassertag.at/"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5.jpeg"/><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pruefstelle@umweltbundesamt.at"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8"/>
          <p:cNvSpPr>
            <a:spLocks noGrp="1"/>
          </p:cNvSpPr>
          <p:nvPr>
            <p:ph type="ctrTitle"/>
          </p:nvPr>
        </p:nvSpPr>
        <p:spPr/>
        <p:txBody>
          <a:bodyPr/>
          <a:lstStyle/>
          <a:p>
            <a:r>
              <a:rPr lang="de-AT" dirty="0" smtClean="0"/>
              <a:t>Neues aus der Wasserwelt 2017</a:t>
            </a:r>
            <a:endParaRPr lang="de-AT" dirty="0"/>
          </a:p>
        </p:txBody>
      </p:sp>
      <p:sp>
        <p:nvSpPr>
          <p:cNvPr id="10" name="Untertitel 9"/>
          <p:cNvSpPr>
            <a:spLocks noGrp="1"/>
          </p:cNvSpPr>
          <p:nvPr>
            <p:ph type="subTitle" idx="1"/>
          </p:nvPr>
        </p:nvSpPr>
        <p:spPr/>
        <p:txBody>
          <a:bodyPr>
            <a:normAutofit/>
          </a:bodyPr>
          <a:lstStyle/>
          <a:p>
            <a:r>
              <a:rPr lang="de-AT" dirty="0" smtClean="0"/>
              <a:t>Qualitätsgesicherte Ausbildungen im Bereich Trinkwasser</a:t>
            </a:r>
          </a:p>
          <a:p>
            <a:r>
              <a:rPr lang="de-AT" dirty="0" smtClean="0"/>
              <a:t>Gesetze und Verordnungen </a:t>
            </a:r>
          </a:p>
          <a:p>
            <a:r>
              <a:rPr lang="de-AT" dirty="0" smtClean="0"/>
              <a:t>ÖVGW aktiv</a:t>
            </a:r>
          </a:p>
          <a:p>
            <a:r>
              <a:rPr lang="de-AT" dirty="0" smtClean="0"/>
              <a:t>Regelwerk </a:t>
            </a:r>
            <a:endParaRPr lang="de-AT" dirty="0"/>
          </a:p>
          <a:p>
            <a:endParaRPr lang="de-AT" dirty="0" smtClean="0"/>
          </a:p>
          <a:p>
            <a:endParaRPr lang="it-IT" dirty="0" smtClean="0"/>
          </a:p>
        </p:txBody>
      </p:sp>
      <p:sp>
        <p:nvSpPr>
          <p:cNvPr id="8" name="Datumsplatzhalter 7"/>
          <p:cNvSpPr>
            <a:spLocks noGrp="1"/>
          </p:cNvSpPr>
          <p:nvPr>
            <p:ph type="dt" sz="half" idx="10"/>
          </p:nvPr>
        </p:nvSpPr>
        <p:spPr/>
        <p:txBody>
          <a:bodyPr/>
          <a:lstStyle/>
          <a:p>
            <a:fld id="{913081D6-67B6-418D-B5C8-6B7B5E6E31B8}" type="datetime1">
              <a:rPr lang="de-DE" smtClean="0"/>
              <a:pPr/>
              <a:t>06.11.2017</a:t>
            </a:fld>
            <a:endParaRPr lang="de-AT"/>
          </a:p>
        </p:txBody>
      </p:sp>
      <p:sp>
        <p:nvSpPr>
          <p:cNvPr id="11" name="Foliennummernplatzhalter 10"/>
          <p:cNvSpPr>
            <a:spLocks noGrp="1"/>
          </p:cNvSpPr>
          <p:nvPr>
            <p:ph type="sldNum" sz="quarter" idx="12"/>
          </p:nvPr>
        </p:nvSpPr>
        <p:spPr/>
        <p:txBody>
          <a:bodyPr/>
          <a:lstStyle/>
          <a:p>
            <a:fld id="{C0733B57-A778-4533-8D3A-00476835F9CD}" type="slidenum">
              <a:rPr lang="de-AT" smtClean="0"/>
              <a:pPr/>
              <a:t>1</a:t>
            </a:fld>
            <a:endParaRPr lang="de-AT" dirty="0"/>
          </a:p>
        </p:txBody>
      </p:sp>
      <p:sp>
        <p:nvSpPr>
          <p:cNvPr id="12" name="Fußzeilenplatzhalter 11"/>
          <p:cNvSpPr>
            <a:spLocks noGrp="1"/>
          </p:cNvSpPr>
          <p:nvPr>
            <p:ph type="ftr" sz="quarter" idx="11"/>
          </p:nvPr>
        </p:nvSpPr>
        <p:spPr/>
        <p:txBody>
          <a:bodyPr/>
          <a:lstStyle/>
          <a:p>
            <a:r>
              <a:rPr lang="de-AT" smtClean="0"/>
              <a:t>ÖSTERREICHISCHE VEREINIGUNG FÜR DAS GAS- UND WASSERFACH</a:t>
            </a:r>
            <a:endParaRPr lang="de-AT" dirty="0"/>
          </a:p>
        </p:txBody>
      </p:sp>
      <p:grpSp>
        <p:nvGrpSpPr>
          <p:cNvPr id="13" name="Gruppieren 12"/>
          <p:cNvGrpSpPr/>
          <p:nvPr/>
        </p:nvGrpSpPr>
        <p:grpSpPr>
          <a:xfrm>
            <a:off x="5991839" y="0"/>
            <a:ext cx="2104436" cy="1018975"/>
            <a:chOff x="5991839" y="0"/>
            <a:chExt cx="2104436" cy="1018975"/>
          </a:xfrm>
        </p:grpSpPr>
        <p:sp>
          <p:nvSpPr>
            <p:cNvPr id="15" name="Rechteck 14"/>
            <p:cNvSpPr/>
            <p:nvPr/>
          </p:nvSpPr>
          <p:spPr>
            <a:xfrm rot="16200000">
              <a:off x="7601156" y="523857"/>
              <a:ext cx="495119" cy="49511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6" name="Rechteck 15"/>
            <p:cNvSpPr/>
            <p:nvPr/>
          </p:nvSpPr>
          <p:spPr>
            <a:xfrm rot="16200000">
              <a:off x="7064716" y="523857"/>
              <a:ext cx="495119" cy="49511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7" name="Rechteck 16"/>
            <p:cNvSpPr/>
            <p:nvPr/>
          </p:nvSpPr>
          <p:spPr>
            <a:xfrm rot="16200000">
              <a:off x="6528277" y="1"/>
              <a:ext cx="495119" cy="495118"/>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8" name="Rechteck 17"/>
            <p:cNvSpPr/>
            <p:nvPr/>
          </p:nvSpPr>
          <p:spPr>
            <a:xfrm rot="16200000">
              <a:off x="5991838" y="523857"/>
              <a:ext cx="495119" cy="495118"/>
            </a:xfrm>
            <a:prstGeom prst="rect">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Normung  National – Europäisch - International</a:t>
            </a:r>
            <a:endParaRPr lang="de-AT" dirty="0"/>
          </a:p>
        </p:txBody>
      </p:sp>
      <p:sp>
        <p:nvSpPr>
          <p:cNvPr id="3" name="Inhaltsplatzhalter 2"/>
          <p:cNvSpPr>
            <a:spLocks noGrp="1"/>
          </p:cNvSpPr>
          <p:nvPr>
            <p:ph idx="1"/>
          </p:nvPr>
        </p:nvSpPr>
        <p:spPr/>
        <p:txBody>
          <a:bodyPr>
            <a:normAutofit lnSpcReduction="10000"/>
          </a:bodyPr>
          <a:lstStyle/>
          <a:p>
            <a:pPr marL="215900" indent="-215900"/>
            <a:r>
              <a:rPr lang="de-AT" dirty="0" smtClean="0"/>
              <a:t>National: Überarbeitete ÖNORM B 2538 nach Stellungnahmeverfahren</a:t>
            </a:r>
          </a:p>
          <a:p>
            <a:endParaRPr lang="de-AT" dirty="0"/>
          </a:p>
          <a:p>
            <a:pPr marL="215900" indent="-215900"/>
            <a:r>
              <a:rPr lang="de-AT" dirty="0" smtClean="0"/>
              <a:t>Europäisch: ÖNORM EN 805 in Abstimmung, ob zu überarbeiten oder nicht</a:t>
            </a:r>
          </a:p>
          <a:p>
            <a:endParaRPr lang="de-AT" dirty="0"/>
          </a:p>
          <a:p>
            <a:pPr marL="215900" indent="-215900"/>
            <a:r>
              <a:rPr lang="de-AT" dirty="0" smtClean="0"/>
              <a:t>International: aktuelle Erstellung von ISO-Normen zu folgenden Themen </a:t>
            </a:r>
          </a:p>
          <a:p>
            <a:pPr marL="755900" lvl="1" indent="-215900"/>
            <a:r>
              <a:rPr lang="de-AT" dirty="0" smtClean="0"/>
              <a:t>Wasserverluste</a:t>
            </a:r>
          </a:p>
          <a:p>
            <a:pPr marL="755900" lvl="1" indent="-215900"/>
            <a:r>
              <a:rPr lang="de-AT" dirty="0" smtClean="0"/>
              <a:t>Wassereffizienz</a:t>
            </a:r>
          </a:p>
          <a:p>
            <a:pPr marL="755900" lvl="1" indent="-215900"/>
            <a:r>
              <a:rPr lang="de-AT" dirty="0" smtClean="0"/>
              <a:t>Onlinesensoren im Rohrnetz</a:t>
            </a:r>
          </a:p>
          <a:p>
            <a:pPr marL="755900" lvl="1" indent="-215900"/>
            <a:r>
              <a:rPr lang="de-AT" dirty="0" smtClean="0"/>
              <a:t>Alternative Wasserversorgung in Krisensituationen</a:t>
            </a:r>
          </a:p>
          <a:p>
            <a:pPr indent="0">
              <a:buNone/>
            </a:pPr>
            <a:endParaRPr lang="de-AT" dirty="0" smtClean="0"/>
          </a:p>
          <a:p>
            <a:pPr indent="0">
              <a:buNone/>
            </a:pPr>
            <a:r>
              <a:rPr lang="de-AT" dirty="0" smtClean="0"/>
              <a:t>ÖVGW ist hier als Interessensvertretung für die Wasserversorgung in Österreich aktiv.  </a:t>
            </a:r>
            <a:endParaRPr lang="de-AT" dirty="0"/>
          </a:p>
        </p:txBody>
      </p:sp>
      <p:sp>
        <p:nvSpPr>
          <p:cNvPr id="4" name="Datumsplatzhalter 3"/>
          <p:cNvSpPr>
            <a:spLocks noGrp="1"/>
          </p:cNvSpPr>
          <p:nvPr>
            <p:ph type="dt" sz="half" idx="10"/>
          </p:nvPr>
        </p:nvSpPr>
        <p:spPr/>
        <p:txBody>
          <a:bodyPr/>
          <a:lstStyle/>
          <a:p>
            <a:fld id="{B96BBAA5-0E4A-4697-9AD7-E0ADE2F108BB}" type="datetime1">
              <a:rPr lang="de-DE" smtClean="0"/>
              <a:pPr/>
              <a:t>06.11.2017</a:t>
            </a:fld>
            <a:endParaRPr lang="de-AT" dirty="0"/>
          </a:p>
        </p:txBody>
      </p:sp>
      <p:sp>
        <p:nvSpPr>
          <p:cNvPr id="5" name="Fußzeilenplatzhalter 4"/>
          <p:cNvSpPr>
            <a:spLocks noGrp="1"/>
          </p:cNvSpPr>
          <p:nvPr>
            <p:ph type="ftr" sz="quarter" idx="11"/>
          </p:nvPr>
        </p:nvSpPr>
        <p:spPr/>
        <p:txBody>
          <a:bodyPr/>
          <a:lstStyle/>
          <a:p>
            <a:r>
              <a:rPr lang="de-AT" smtClean="0"/>
              <a:t>ÖSTERREICHISCHE VEREINIGUNG FÜR DAS GAS- UND WASSERFACH</a:t>
            </a:r>
            <a:endParaRPr lang="de-AT" dirty="0"/>
          </a:p>
        </p:txBody>
      </p:sp>
      <p:sp>
        <p:nvSpPr>
          <p:cNvPr id="6" name="Foliennummernplatzhalter 5"/>
          <p:cNvSpPr>
            <a:spLocks noGrp="1"/>
          </p:cNvSpPr>
          <p:nvPr>
            <p:ph type="sldNum" sz="quarter" idx="12"/>
          </p:nvPr>
        </p:nvSpPr>
        <p:spPr/>
        <p:txBody>
          <a:bodyPr/>
          <a:lstStyle/>
          <a:p>
            <a:fld id="{94944688-5556-4823-A294-E155E89CB24B}" type="slidenum">
              <a:rPr lang="de-AT" smtClean="0"/>
              <a:pPr/>
              <a:t>10</a:t>
            </a:fld>
            <a:endParaRPr lang="de-AT" dirty="0"/>
          </a:p>
        </p:txBody>
      </p:sp>
    </p:spTree>
    <p:extLst>
      <p:ext uri="{BB962C8B-B14F-4D97-AF65-F5344CB8AC3E}">
        <p14:creationId xmlns:p14="http://schemas.microsoft.com/office/powerpoint/2010/main" val="977491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ÖVGW aktiv</a:t>
            </a:r>
            <a:endParaRPr lang="de-AT" dirty="0"/>
          </a:p>
        </p:txBody>
      </p:sp>
      <p:sp>
        <p:nvSpPr>
          <p:cNvPr id="3" name="Inhaltsplatzhalter 2"/>
          <p:cNvSpPr>
            <a:spLocks noGrp="1"/>
          </p:cNvSpPr>
          <p:nvPr>
            <p:ph idx="1"/>
          </p:nvPr>
        </p:nvSpPr>
        <p:spPr>
          <a:xfrm>
            <a:off x="684213" y="1196975"/>
            <a:ext cx="7888316" cy="4536282"/>
          </a:xfrm>
        </p:spPr>
        <p:txBody>
          <a:bodyPr/>
          <a:lstStyle/>
          <a:p>
            <a:endParaRPr lang="de-AT" dirty="0" smtClean="0"/>
          </a:p>
          <a:p>
            <a:r>
              <a:rPr lang="de-AT" dirty="0" smtClean="0"/>
              <a:t>Aktionsprogramm </a:t>
            </a:r>
            <a:r>
              <a:rPr lang="de-AT" dirty="0" smtClean="0"/>
              <a:t>Nitrat  - ÖVGW verhandelt mit LK Österreich</a:t>
            </a:r>
          </a:p>
          <a:p>
            <a:endParaRPr lang="de-AT" dirty="0"/>
          </a:p>
          <a:p>
            <a:endParaRPr lang="de-AT" dirty="0" smtClean="0"/>
          </a:p>
          <a:p>
            <a:endParaRPr lang="de-AT" dirty="0"/>
          </a:p>
          <a:p>
            <a:r>
              <a:rPr lang="de-AT" dirty="0" err="1" smtClean="0"/>
              <a:t>NatStrV</a:t>
            </a:r>
            <a:r>
              <a:rPr lang="de-AT" dirty="0" smtClean="0"/>
              <a:t> – ÖVGW ist in Kontakt mit BMLFUW</a:t>
            </a:r>
          </a:p>
          <a:p>
            <a:endParaRPr lang="de-AT" dirty="0"/>
          </a:p>
          <a:p>
            <a:pPr marL="215900" indent="-215900"/>
            <a:endParaRPr lang="de-AT" dirty="0" smtClean="0"/>
          </a:p>
          <a:p>
            <a:pPr marL="215900" indent="-215900"/>
            <a:endParaRPr lang="de-AT" dirty="0"/>
          </a:p>
          <a:p>
            <a:pPr marL="215900" indent="-215900"/>
            <a:r>
              <a:rPr lang="de-AT" dirty="0" smtClean="0"/>
              <a:t>Schutz kritischer Infrastrukturen, Cybersicherheit – ÖVGW ist in Kontakt mit Bundeskanzleramt und Innenministerium</a:t>
            </a:r>
            <a:endParaRPr lang="de-AT" dirty="0"/>
          </a:p>
        </p:txBody>
      </p:sp>
      <p:sp>
        <p:nvSpPr>
          <p:cNvPr id="4" name="Datumsplatzhalter 3"/>
          <p:cNvSpPr>
            <a:spLocks noGrp="1"/>
          </p:cNvSpPr>
          <p:nvPr>
            <p:ph type="dt" sz="half" idx="10"/>
          </p:nvPr>
        </p:nvSpPr>
        <p:spPr/>
        <p:txBody>
          <a:bodyPr/>
          <a:lstStyle/>
          <a:p>
            <a:fld id="{B96BBAA5-0E4A-4697-9AD7-E0ADE2F108BB}" type="datetime1">
              <a:rPr lang="de-DE" smtClean="0"/>
              <a:pPr/>
              <a:t>06.11.2017</a:t>
            </a:fld>
            <a:endParaRPr lang="de-AT" dirty="0"/>
          </a:p>
        </p:txBody>
      </p:sp>
      <p:sp>
        <p:nvSpPr>
          <p:cNvPr id="5" name="Fußzeilenplatzhalter 4"/>
          <p:cNvSpPr>
            <a:spLocks noGrp="1"/>
          </p:cNvSpPr>
          <p:nvPr>
            <p:ph type="ftr" sz="quarter" idx="11"/>
          </p:nvPr>
        </p:nvSpPr>
        <p:spPr/>
        <p:txBody>
          <a:bodyPr/>
          <a:lstStyle/>
          <a:p>
            <a:r>
              <a:rPr lang="de-AT" smtClean="0"/>
              <a:t>ÖSTERREICHISCHE VEREINIGUNG FÜR DAS GAS- UND WASSERFACH</a:t>
            </a:r>
            <a:endParaRPr lang="de-AT" dirty="0"/>
          </a:p>
        </p:txBody>
      </p:sp>
      <p:sp>
        <p:nvSpPr>
          <p:cNvPr id="6" name="Foliennummernplatzhalter 5"/>
          <p:cNvSpPr>
            <a:spLocks noGrp="1"/>
          </p:cNvSpPr>
          <p:nvPr>
            <p:ph type="sldNum" sz="quarter" idx="12"/>
          </p:nvPr>
        </p:nvSpPr>
        <p:spPr/>
        <p:txBody>
          <a:bodyPr/>
          <a:lstStyle/>
          <a:p>
            <a:fld id="{94944688-5556-4823-A294-E155E89CB24B}" type="slidenum">
              <a:rPr lang="de-AT" smtClean="0"/>
              <a:pPr/>
              <a:t>11</a:t>
            </a:fld>
            <a:endParaRPr lang="de-AT" dirty="0"/>
          </a:p>
        </p:txBody>
      </p:sp>
    </p:spTree>
    <p:extLst>
      <p:ext uri="{BB962C8B-B14F-4D97-AF65-F5344CB8AC3E}">
        <p14:creationId xmlns:p14="http://schemas.microsoft.com/office/powerpoint/2010/main" val="22810076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AT" sz="1800" dirty="0"/>
              <a:t>TRINK‘WASSERTAG 2018</a:t>
            </a:r>
          </a:p>
        </p:txBody>
      </p:sp>
      <p:sp>
        <p:nvSpPr>
          <p:cNvPr id="3" name="Inhaltsplatzhalter 2"/>
          <p:cNvSpPr>
            <a:spLocks noGrp="1"/>
          </p:cNvSpPr>
          <p:nvPr>
            <p:ph idx="1"/>
          </p:nvPr>
        </p:nvSpPr>
        <p:spPr/>
        <p:txBody>
          <a:bodyPr/>
          <a:lstStyle/>
          <a:p>
            <a:r>
              <a:rPr lang="de-AT" sz="2700" dirty="0"/>
              <a:t>Freitag, 15. Juni 2018</a:t>
            </a:r>
            <a:endParaRPr lang="de-AT" dirty="0" smtClean="0"/>
          </a:p>
          <a:p>
            <a:r>
              <a:rPr lang="de-AT" sz="2100" dirty="0"/>
              <a:t>Gestalten und feiern auch Sie und Ihre Partner diesen Festtag für unser Trinkwasser</a:t>
            </a:r>
          </a:p>
          <a:p>
            <a:r>
              <a:rPr lang="de-AT" sz="2100" dirty="0"/>
              <a:t>Infos auf </a:t>
            </a:r>
            <a:r>
              <a:rPr lang="de-AT" sz="2100" dirty="0">
                <a:hlinkClick r:id="rId3"/>
              </a:rPr>
              <a:t>www.trinkwassertag.at</a:t>
            </a:r>
            <a:r>
              <a:rPr lang="de-AT" sz="2100" dirty="0"/>
              <a:t> </a:t>
            </a:r>
          </a:p>
        </p:txBody>
      </p:sp>
      <p:sp>
        <p:nvSpPr>
          <p:cNvPr id="4" name="Datumsplatzhalter 3"/>
          <p:cNvSpPr>
            <a:spLocks noGrp="1"/>
          </p:cNvSpPr>
          <p:nvPr>
            <p:ph type="dt" sz="half" idx="10"/>
          </p:nvPr>
        </p:nvSpPr>
        <p:spPr/>
        <p:txBody>
          <a:bodyPr/>
          <a:lstStyle/>
          <a:p>
            <a:fld id="{B96BBAA5-0E4A-4697-9AD7-E0ADE2F108BB}" type="datetime1">
              <a:rPr lang="de-DE" smtClean="0">
                <a:solidFill>
                  <a:prstClr val="black">
                    <a:lumMod val="65000"/>
                    <a:lumOff val="35000"/>
                  </a:prstClr>
                </a:solidFill>
              </a:rPr>
              <a:pPr/>
              <a:t>06.11.2017</a:t>
            </a:fld>
            <a:endParaRPr lang="de-AT" dirty="0">
              <a:solidFill>
                <a:prstClr val="black">
                  <a:lumMod val="65000"/>
                  <a:lumOff val="35000"/>
                </a:prstClr>
              </a:solidFill>
            </a:endParaRPr>
          </a:p>
        </p:txBody>
      </p:sp>
      <p:sp>
        <p:nvSpPr>
          <p:cNvPr id="5" name="Fußzeilenplatzhalter 4"/>
          <p:cNvSpPr>
            <a:spLocks noGrp="1"/>
          </p:cNvSpPr>
          <p:nvPr>
            <p:ph type="ftr" sz="quarter" idx="11"/>
          </p:nvPr>
        </p:nvSpPr>
        <p:spPr/>
        <p:txBody>
          <a:bodyPr/>
          <a:lstStyle/>
          <a:p>
            <a:r>
              <a:rPr lang="de-AT" smtClean="0">
                <a:solidFill>
                  <a:prstClr val="black">
                    <a:lumMod val="65000"/>
                    <a:lumOff val="35000"/>
                  </a:prstClr>
                </a:solidFill>
              </a:rPr>
              <a:t>ÖSTERREICHISCHE VEREINIGUNG FÜR DAS GAS- UND WASSERFACH</a:t>
            </a:r>
            <a:endParaRPr lang="de-AT" dirty="0">
              <a:solidFill>
                <a:prstClr val="black">
                  <a:lumMod val="65000"/>
                  <a:lumOff val="35000"/>
                </a:prstClr>
              </a:solidFill>
            </a:endParaRPr>
          </a:p>
        </p:txBody>
      </p:sp>
      <p:sp>
        <p:nvSpPr>
          <p:cNvPr id="6" name="Foliennummernplatzhalter 5"/>
          <p:cNvSpPr>
            <a:spLocks noGrp="1"/>
          </p:cNvSpPr>
          <p:nvPr>
            <p:ph type="sldNum" sz="quarter" idx="12"/>
          </p:nvPr>
        </p:nvSpPr>
        <p:spPr/>
        <p:txBody>
          <a:bodyPr/>
          <a:lstStyle/>
          <a:p>
            <a:fld id="{94944688-5556-4823-A294-E155E89CB24B}" type="slidenum">
              <a:rPr lang="de-AT" smtClean="0">
                <a:solidFill>
                  <a:prstClr val="white"/>
                </a:solidFill>
              </a:rPr>
              <a:pPr/>
              <a:t>12</a:t>
            </a:fld>
            <a:endParaRPr lang="de-AT" dirty="0">
              <a:solidFill>
                <a:prstClr val="white"/>
              </a:solidFill>
            </a:endParaRPr>
          </a:p>
        </p:txBody>
      </p:sp>
      <p:sp>
        <p:nvSpPr>
          <p:cNvPr id="8" name="Textfeld 7"/>
          <p:cNvSpPr txBox="1"/>
          <p:nvPr/>
        </p:nvSpPr>
        <p:spPr>
          <a:xfrm>
            <a:off x="1803029" y="5050467"/>
            <a:ext cx="2472409" cy="300082"/>
          </a:xfrm>
          <a:prstGeom prst="rect">
            <a:avLst/>
          </a:prstGeom>
          <a:noFill/>
        </p:spPr>
        <p:txBody>
          <a:bodyPr wrap="square" rtlCol="0">
            <a:spAutoFit/>
          </a:bodyPr>
          <a:lstStyle/>
          <a:p>
            <a:r>
              <a:rPr lang="de-AT" sz="1350" b="1" dirty="0" err="1">
                <a:solidFill>
                  <a:prstClr val="black"/>
                </a:solidFill>
              </a:rPr>
              <a:t>Trink´Wassertag</a:t>
            </a:r>
            <a:r>
              <a:rPr lang="de-AT" sz="1350" b="1" dirty="0">
                <a:solidFill>
                  <a:prstClr val="black"/>
                </a:solidFill>
              </a:rPr>
              <a:t> 2017</a:t>
            </a:r>
            <a:r>
              <a:rPr lang="de-AT" sz="1350" dirty="0">
                <a:solidFill>
                  <a:prstClr val="black"/>
                </a:solidFill>
              </a:rPr>
              <a:t>, Leibnitz</a:t>
            </a:r>
          </a:p>
        </p:txBody>
      </p:sp>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12887" y="2924905"/>
            <a:ext cx="3516713" cy="2345144"/>
          </a:xfrm>
          <a:prstGeom prst="rect">
            <a:avLst/>
          </a:prstGeom>
        </p:spPr>
      </p:pic>
    </p:spTree>
    <p:extLst>
      <p:ext uri="{BB962C8B-B14F-4D97-AF65-F5344CB8AC3E}">
        <p14:creationId xmlns:p14="http://schemas.microsoft.com/office/powerpoint/2010/main" val="31450776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it-IT" dirty="0" err="1" smtClean="0"/>
              <a:t>Regelwerk</a:t>
            </a:r>
            <a:r>
              <a:rPr lang="it-IT" dirty="0" smtClean="0"/>
              <a:t> ÖVGW</a:t>
            </a:r>
            <a:endParaRPr lang="de-AT" dirty="0"/>
          </a:p>
        </p:txBody>
      </p:sp>
      <p:sp>
        <p:nvSpPr>
          <p:cNvPr id="3" name="Datumsplatzhalter 2"/>
          <p:cNvSpPr>
            <a:spLocks noGrp="1"/>
          </p:cNvSpPr>
          <p:nvPr>
            <p:ph type="dt" sz="half" idx="10"/>
          </p:nvPr>
        </p:nvSpPr>
        <p:spPr/>
        <p:txBody>
          <a:bodyPr/>
          <a:lstStyle/>
          <a:p>
            <a:fld id="{D606C124-FE13-445D-82B0-9437F4FF2874}" type="datetime1">
              <a:rPr lang="de-DE" smtClean="0"/>
              <a:pPr/>
              <a:t>06.11.2017</a:t>
            </a:fld>
            <a:endParaRPr lang="de-AT" dirty="0"/>
          </a:p>
        </p:txBody>
      </p:sp>
      <p:sp>
        <p:nvSpPr>
          <p:cNvPr id="4" name="Fußzeilenplatzhalter 3"/>
          <p:cNvSpPr>
            <a:spLocks noGrp="1"/>
          </p:cNvSpPr>
          <p:nvPr>
            <p:ph type="ftr" sz="quarter" idx="11"/>
          </p:nvPr>
        </p:nvSpPr>
        <p:spPr/>
        <p:txBody>
          <a:bodyPr/>
          <a:lstStyle/>
          <a:p>
            <a:r>
              <a:rPr lang="de-AT" smtClean="0"/>
              <a:t>ÖSTERREICHISCHE VEREINIGUNG FÜR DAS GAS- UND WASSERFACH</a:t>
            </a:r>
            <a:endParaRPr lang="de-AT" dirty="0"/>
          </a:p>
        </p:txBody>
      </p:sp>
      <p:sp>
        <p:nvSpPr>
          <p:cNvPr id="5" name="Foliennummernplatzhalter 4"/>
          <p:cNvSpPr>
            <a:spLocks noGrp="1"/>
          </p:cNvSpPr>
          <p:nvPr>
            <p:ph type="sldNum" sz="quarter" idx="12"/>
          </p:nvPr>
        </p:nvSpPr>
        <p:spPr/>
        <p:txBody>
          <a:bodyPr/>
          <a:lstStyle/>
          <a:p>
            <a:fld id="{C0733B57-A778-4533-8D3A-00476835F9CD}" type="slidenum">
              <a:rPr lang="de-AT" smtClean="0"/>
              <a:pPr/>
              <a:t>13</a:t>
            </a:fld>
            <a:endParaRPr lang="de-AT" dirty="0"/>
          </a:p>
        </p:txBody>
      </p:sp>
      <p:sp>
        <p:nvSpPr>
          <p:cNvPr id="6" name="Untertitel 5"/>
          <p:cNvSpPr>
            <a:spLocks noGrp="1"/>
          </p:cNvSpPr>
          <p:nvPr>
            <p:ph type="subTitle" idx="1"/>
          </p:nvPr>
        </p:nvSpPr>
        <p:spPr/>
        <p:txBody>
          <a:bodyPr>
            <a:normAutofit/>
          </a:bodyPr>
          <a:lstStyle/>
          <a:p>
            <a:r>
              <a:rPr lang="de-AT" dirty="0" smtClean="0">
                <a:solidFill>
                  <a:schemeClr val="tx1"/>
                </a:solidFill>
              </a:rPr>
              <a:t>Seminar Trinkwassernotversorgung </a:t>
            </a:r>
          </a:p>
          <a:p>
            <a:r>
              <a:rPr lang="de-AT" dirty="0" smtClean="0">
                <a:solidFill>
                  <a:schemeClr val="tx1"/>
                </a:solidFill>
              </a:rPr>
              <a:t>Freihalten von Wasserleitungstrassen </a:t>
            </a:r>
          </a:p>
          <a:p>
            <a:r>
              <a:rPr lang="de-AT" dirty="0" smtClean="0">
                <a:solidFill>
                  <a:schemeClr val="tx1"/>
                </a:solidFill>
              </a:rPr>
              <a:t>Versorgung mit unterschiedlichen Wässern</a:t>
            </a:r>
          </a:p>
          <a:p>
            <a:r>
              <a:rPr lang="de-AT" dirty="0" smtClean="0">
                <a:solidFill>
                  <a:schemeClr val="tx1"/>
                </a:solidFill>
              </a:rPr>
              <a:t>Das Abo </a:t>
            </a:r>
          </a:p>
        </p:txBody>
      </p:sp>
    </p:spTree>
    <p:extLst>
      <p:ext uri="{BB962C8B-B14F-4D97-AF65-F5344CB8AC3E}">
        <p14:creationId xmlns:p14="http://schemas.microsoft.com/office/powerpoint/2010/main" val="38876532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Neues ÖVGW-Seminar Trinkwassernotversorgung</a:t>
            </a:r>
            <a:endParaRPr lang="de-AT" dirty="0"/>
          </a:p>
        </p:txBody>
      </p:sp>
      <p:sp>
        <p:nvSpPr>
          <p:cNvPr id="3" name="Inhaltsplatzhalter 2"/>
          <p:cNvSpPr>
            <a:spLocks noGrp="1"/>
          </p:cNvSpPr>
          <p:nvPr>
            <p:ph idx="1"/>
          </p:nvPr>
        </p:nvSpPr>
        <p:spPr>
          <a:xfrm>
            <a:off x="467544" y="843538"/>
            <a:ext cx="7888316" cy="5040313"/>
          </a:xfrm>
        </p:spPr>
        <p:txBody>
          <a:bodyPr/>
          <a:lstStyle/>
          <a:p>
            <a:r>
              <a:rPr lang="de-AT" dirty="0" smtClean="0"/>
              <a:t>Auf Basis der gleichnamigen ÖVGW-Richtlinie W 74</a:t>
            </a:r>
          </a:p>
          <a:p>
            <a:endParaRPr lang="de-AT" dirty="0" smtClean="0"/>
          </a:p>
          <a:p>
            <a:r>
              <a:rPr lang="de-AT" dirty="0" smtClean="0"/>
              <a:t>1,5 Tage </a:t>
            </a:r>
          </a:p>
          <a:p>
            <a:endParaRPr lang="de-AT" dirty="0" smtClean="0"/>
          </a:p>
          <a:p>
            <a:r>
              <a:rPr lang="de-AT" dirty="0" smtClean="0"/>
              <a:t>Soll in jedem Bundesland zeitnah stattfinden</a:t>
            </a:r>
          </a:p>
          <a:p>
            <a:pPr marL="215900" indent="-215900"/>
            <a:r>
              <a:rPr lang="de-DE" dirty="0" smtClean="0"/>
              <a:t>Erste </a:t>
            </a:r>
            <a:r>
              <a:rPr lang="de-DE" dirty="0"/>
              <a:t>Ansätze für das eigene Krisenvorsorgekonzept / Störfallmanagement </a:t>
            </a:r>
            <a:r>
              <a:rPr lang="de-DE" dirty="0" smtClean="0"/>
              <a:t>können während </a:t>
            </a:r>
            <a:r>
              <a:rPr lang="de-DE" dirty="0"/>
              <a:t>des Seminars </a:t>
            </a:r>
            <a:r>
              <a:rPr lang="de-DE" dirty="0" smtClean="0"/>
              <a:t>erarbeitet werden</a:t>
            </a:r>
            <a:endParaRPr lang="de-AT" dirty="0"/>
          </a:p>
          <a:p>
            <a:pPr marL="215900" indent="-215900"/>
            <a:r>
              <a:rPr lang="de-AT" dirty="0" smtClean="0"/>
              <a:t>Krisenübung  </a:t>
            </a:r>
          </a:p>
          <a:p>
            <a:pPr marL="215900" indent="-215900"/>
            <a:endParaRPr lang="de-AT" dirty="0"/>
          </a:p>
          <a:p>
            <a:pPr marL="215900" indent="-215900"/>
            <a:endParaRPr lang="de-AT" dirty="0"/>
          </a:p>
          <a:p>
            <a:endParaRPr lang="de-AT" dirty="0"/>
          </a:p>
        </p:txBody>
      </p:sp>
      <p:sp>
        <p:nvSpPr>
          <p:cNvPr id="4" name="Datumsplatzhalter 3"/>
          <p:cNvSpPr>
            <a:spLocks noGrp="1"/>
          </p:cNvSpPr>
          <p:nvPr>
            <p:ph type="dt" sz="half" idx="10"/>
          </p:nvPr>
        </p:nvSpPr>
        <p:spPr/>
        <p:txBody>
          <a:bodyPr/>
          <a:lstStyle/>
          <a:p>
            <a:fld id="{B96BBAA5-0E4A-4697-9AD7-E0ADE2F108BB}" type="datetime1">
              <a:rPr lang="de-DE" smtClean="0"/>
              <a:pPr/>
              <a:t>06.11.2017</a:t>
            </a:fld>
            <a:endParaRPr lang="de-AT" dirty="0"/>
          </a:p>
        </p:txBody>
      </p:sp>
      <p:sp>
        <p:nvSpPr>
          <p:cNvPr id="5" name="Fußzeilenplatzhalter 4"/>
          <p:cNvSpPr>
            <a:spLocks noGrp="1"/>
          </p:cNvSpPr>
          <p:nvPr>
            <p:ph type="ftr" sz="quarter" idx="11"/>
          </p:nvPr>
        </p:nvSpPr>
        <p:spPr/>
        <p:txBody>
          <a:bodyPr/>
          <a:lstStyle/>
          <a:p>
            <a:r>
              <a:rPr lang="de-AT" smtClean="0"/>
              <a:t>ÖSTERREICHISCHE VEREINIGUNG FÜR DAS GAS- UND WASSERFACH</a:t>
            </a:r>
            <a:endParaRPr lang="de-AT" dirty="0"/>
          </a:p>
        </p:txBody>
      </p:sp>
      <p:sp>
        <p:nvSpPr>
          <p:cNvPr id="6" name="Foliennummernplatzhalter 5"/>
          <p:cNvSpPr>
            <a:spLocks noGrp="1"/>
          </p:cNvSpPr>
          <p:nvPr>
            <p:ph type="sldNum" sz="quarter" idx="12"/>
          </p:nvPr>
        </p:nvSpPr>
        <p:spPr/>
        <p:txBody>
          <a:bodyPr/>
          <a:lstStyle/>
          <a:p>
            <a:fld id="{94944688-5556-4823-A294-E155E89CB24B}" type="slidenum">
              <a:rPr lang="de-AT" smtClean="0"/>
              <a:pPr/>
              <a:t>14</a:t>
            </a:fld>
            <a:endParaRPr lang="de-AT" dirty="0"/>
          </a:p>
        </p:txBody>
      </p:sp>
      <p:grpSp>
        <p:nvGrpSpPr>
          <p:cNvPr id="8" name="Gruppieren 7"/>
          <p:cNvGrpSpPr/>
          <p:nvPr/>
        </p:nvGrpSpPr>
        <p:grpSpPr>
          <a:xfrm>
            <a:off x="731255" y="4417453"/>
            <a:ext cx="1440160" cy="1728192"/>
            <a:chOff x="683568" y="3717032"/>
            <a:chExt cx="1728192" cy="2304256"/>
          </a:xfrm>
        </p:grpSpPr>
        <p:sp>
          <p:nvSpPr>
            <p:cNvPr id="9" name="Zylinder 8"/>
            <p:cNvSpPr/>
            <p:nvPr/>
          </p:nvSpPr>
          <p:spPr>
            <a:xfrm>
              <a:off x="684213" y="3717032"/>
              <a:ext cx="1727547" cy="230425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0" name="Zylinder 9"/>
            <p:cNvSpPr/>
            <p:nvPr/>
          </p:nvSpPr>
          <p:spPr>
            <a:xfrm>
              <a:off x="683568" y="3848992"/>
              <a:ext cx="1727547" cy="2172295"/>
            </a:xfrm>
            <a:prstGeom prst="can">
              <a:avLst>
                <a:gd name="adj" fmla="val 28308"/>
              </a:avLst>
            </a:prstGeom>
            <a:solidFill>
              <a:schemeClr val="accent1">
                <a:alpha val="5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84596" y="5457216"/>
              <a:ext cx="494953" cy="494953"/>
            </a:xfrm>
            <a:prstGeom prst="rect">
              <a:avLst/>
            </a:prstGeom>
          </p:spPr>
        </p:pic>
      </p:grpSp>
      <p:grpSp>
        <p:nvGrpSpPr>
          <p:cNvPr id="12" name="Gruppieren 11"/>
          <p:cNvGrpSpPr/>
          <p:nvPr/>
        </p:nvGrpSpPr>
        <p:grpSpPr>
          <a:xfrm>
            <a:off x="2542612" y="4448171"/>
            <a:ext cx="1440160" cy="1728192"/>
            <a:chOff x="2699792" y="3717032"/>
            <a:chExt cx="1728192" cy="2304256"/>
          </a:xfrm>
        </p:grpSpPr>
        <p:sp>
          <p:nvSpPr>
            <p:cNvPr id="13" name="Zylinder 12"/>
            <p:cNvSpPr/>
            <p:nvPr/>
          </p:nvSpPr>
          <p:spPr>
            <a:xfrm>
              <a:off x="2700437" y="3717032"/>
              <a:ext cx="1727547" cy="230425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4" name="Zylinder 13"/>
            <p:cNvSpPr/>
            <p:nvPr/>
          </p:nvSpPr>
          <p:spPr>
            <a:xfrm>
              <a:off x="2699792" y="5013176"/>
              <a:ext cx="1727547" cy="1008111"/>
            </a:xfrm>
            <a:prstGeom prst="can">
              <a:avLst>
                <a:gd name="adj" fmla="val 41092"/>
              </a:avLst>
            </a:prstGeom>
            <a:solidFill>
              <a:schemeClr val="accent1">
                <a:alpha val="5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47439" y="5484575"/>
              <a:ext cx="481236" cy="481236"/>
            </a:xfrm>
            <a:prstGeom prst="rect">
              <a:avLst/>
            </a:prstGeom>
          </p:spPr>
        </p:pic>
      </p:grpSp>
      <p:grpSp>
        <p:nvGrpSpPr>
          <p:cNvPr id="16" name="Gruppieren 15"/>
          <p:cNvGrpSpPr/>
          <p:nvPr/>
        </p:nvGrpSpPr>
        <p:grpSpPr>
          <a:xfrm>
            <a:off x="4431175" y="4464065"/>
            <a:ext cx="1440160" cy="1733935"/>
            <a:chOff x="4788024" y="3748727"/>
            <a:chExt cx="1728192" cy="2311913"/>
          </a:xfrm>
        </p:grpSpPr>
        <p:sp>
          <p:nvSpPr>
            <p:cNvPr id="17" name="Zylinder 16"/>
            <p:cNvSpPr/>
            <p:nvPr/>
          </p:nvSpPr>
          <p:spPr>
            <a:xfrm>
              <a:off x="4788669" y="3748727"/>
              <a:ext cx="1727547" cy="230425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18" name="Zylinder 17"/>
            <p:cNvSpPr/>
            <p:nvPr/>
          </p:nvSpPr>
          <p:spPr>
            <a:xfrm>
              <a:off x="4788024" y="5028543"/>
              <a:ext cx="1727547" cy="1032097"/>
            </a:xfrm>
            <a:prstGeom prst="can">
              <a:avLst>
                <a:gd name="adj" fmla="val 43615"/>
              </a:avLst>
            </a:prstGeom>
            <a:solidFill>
              <a:schemeClr val="accent1">
                <a:alpha val="5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08104" y="5496568"/>
              <a:ext cx="422945" cy="422945"/>
            </a:xfrm>
            <a:prstGeom prst="rect">
              <a:avLst/>
            </a:prstGeom>
          </p:spPr>
        </p:pic>
      </p:grpSp>
      <p:grpSp>
        <p:nvGrpSpPr>
          <p:cNvPr id="20" name="Gruppieren 19"/>
          <p:cNvGrpSpPr/>
          <p:nvPr/>
        </p:nvGrpSpPr>
        <p:grpSpPr>
          <a:xfrm>
            <a:off x="6319200" y="4464065"/>
            <a:ext cx="1440012" cy="1728192"/>
            <a:chOff x="6802958" y="3751467"/>
            <a:chExt cx="1728014" cy="2304256"/>
          </a:xfrm>
        </p:grpSpPr>
        <p:sp>
          <p:nvSpPr>
            <p:cNvPr id="21" name="Zylinder 20"/>
            <p:cNvSpPr/>
            <p:nvPr/>
          </p:nvSpPr>
          <p:spPr>
            <a:xfrm>
              <a:off x="6803425" y="3751467"/>
              <a:ext cx="1727547" cy="2304256"/>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2" name="Ellipse 21"/>
            <p:cNvSpPr/>
            <p:nvPr/>
          </p:nvSpPr>
          <p:spPr>
            <a:xfrm>
              <a:off x="6802958" y="5618016"/>
              <a:ext cx="1727547" cy="435928"/>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grpSp>
    </p:spTree>
    <p:extLst>
      <p:ext uri="{BB962C8B-B14F-4D97-AF65-F5344CB8AC3E}">
        <p14:creationId xmlns:p14="http://schemas.microsoft.com/office/powerpoint/2010/main" val="1346390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Freihalten von Wasserleitungstrassen</a:t>
            </a:r>
          </a:p>
        </p:txBody>
      </p:sp>
      <p:sp>
        <p:nvSpPr>
          <p:cNvPr id="3" name="Inhaltsplatzhalter 2"/>
          <p:cNvSpPr>
            <a:spLocks noGrp="1"/>
          </p:cNvSpPr>
          <p:nvPr>
            <p:ph idx="1"/>
          </p:nvPr>
        </p:nvSpPr>
        <p:spPr/>
        <p:txBody>
          <a:bodyPr/>
          <a:lstStyle/>
          <a:p>
            <a:pPr marL="215900" indent="-215900"/>
            <a:r>
              <a:rPr lang="de-AT" dirty="0" smtClean="0"/>
              <a:t>ÖVGW Mitteilung W 84 „ “</a:t>
            </a:r>
            <a:r>
              <a:rPr lang="de-AT" dirty="0"/>
              <a:t>Freihalten und Schutz von   Wasserversorgungsanlagen - Maßnahmen zum Anlagenschutz bei Bepflanzung und Bauvorhaben</a:t>
            </a:r>
            <a:endParaRPr lang="de-AT" dirty="0" smtClean="0"/>
          </a:p>
          <a:p>
            <a:pPr marL="755900" lvl="1" indent="-215900"/>
            <a:r>
              <a:rPr lang="de-AT" dirty="0" smtClean="0"/>
              <a:t>Ergebnis der Überarbeitung der W 84 „Bepflanzung von Wasserleitungstrassen“ aus 11/1991</a:t>
            </a:r>
          </a:p>
          <a:p>
            <a:pPr marL="215900" indent="-215900"/>
            <a:r>
              <a:rPr lang="de-AT" sz="2400" dirty="0"/>
              <a:t>Argumentationshilfe für Interessensausgleich</a:t>
            </a:r>
            <a:endParaRPr lang="de-AT" sz="2400" dirty="0" smtClean="0"/>
          </a:p>
          <a:p>
            <a:pPr marL="755900" lvl="1" indent="-215900"/>
            <a:r>
              <a:rPr lang="de-AT" dirty="0" smtClean="0"/>
              <a:t>weist </a:t>
            </a:r>
            <a:r>
              <a:rPr lang="de-AT" dirty="0"/>
              <a:t>auf mögliche Gefahren </a:t>
            </a:r>
            <a:r>
              <a:rPr lang="de-AT" dirty="0" smtClean="0"/>
              <a:t>durch Bepflanzungen oder Baumaßnahmen Dritter für die Wasserversorgungsanlage hin</a:t>
            </a:r>
          </a:p>
          <a:p>
            <a:pPr marL="215900" indent="-215900"/>
            <a:r>
              <a:rPr lang="de-AT" sz="2400" dirty="0" smtClean="0"/>
              <a:t>Lösungsansätze und Schutzmaßnahmen</a:t>
            </a:r>
          </a:p>
          <a:p>
            <a:pPr marL="215900" indent="-215900"/>
            <a:endParaRPr lang="de-AT" sz="2400" dirty="0"/>
          </a:p>
          <a:p>
            <a:pPr marL="215900" indent="-215900"/>
            <a:endParaRPr lang="de-AT" sz="2400" dirty="0" smtClean="0"/>
          </a:p>
          <a:p>
            <a:pPr marL="215900" indent="-215900"/>
            <a:r>
              <a:rPr lang="de-AT" sz="2400" dirty="0" smtClean="0"/>
              <a:t>Leitfaden im Anhang</a:t>
            </a:r>
            <a:endParaRPr lang="de-AT" dirty="0"/>
          </a:p>
        </p:txBody>
      </p:sp>
      <p:sp>
        <p:nvSpPr>
          <p:cNvPr id="4" name="Datumsplatzhalter 3"/>
          <p:cNvSpPr>
            <a:spLocks noGrp="1"/>
          </p:cNvSpPr>
          <p:nvPr>
            <p:ph type="dt" sz="half" idx="10"/>
          </p:nvPr>
        </p:nvSpPr>
        <p:spPr/>
        <p:txBody>
          <a:bodyPr/>
          <a:lstStyle/>
          <a:p>
            <a:fld id="{B96BBAA5-0E4A-4697-9AD7-E0ADE2F108BB}" type="datetime1">
              <a:rPr lang="de-DE" smtClean="0"/>
              <a:pPr/>
              <a:t>06.11.2017</a:t>
            </a:fld>
            <a:endParaRPr lang="de-AT" dirty="0"/>
          </a:p>
        </p:txBody>
      </p:sp>
      <p:sp>
        <p:nvSpPr>
          <p:cNvPr id="5" name="Fußzeilenplatzhalter 4"/>
          <p:cNvSpPr>
            <a:spLocks noGrp="1"/>
          </p:cNvSpPr>
          <p:nvPr>
            <p:ph type="ftr" sz="quarter" idx="11"/>
          </p:nvPr>
        </p:nvSpPr>
        <p:spPr/>
        <p:txBody>
          <a:bodyPr/>
          <a:lstStyle/>
          <a:p>
            <a:r>
              <a:rPr lang="de-AT" smtClean="0"/>
              <a:t>ÖSTERREICHISCHE VEREINIGUNG FÜR DAS GAS- UND WASSERFACH</a:t>
            </a:r>
            <a:endParaRPr lang="de-AT" dirty="0"/>
          </a:p>
        </p:txBody>
      </p:sp>
      <p:sp>
        <p:nvSpPr>
          <p:cNvPr id="6" name="Foliennummernplatzhalter 5"/>
          <p:cNvSpPr>
            <a:spLocks noGrp="1"/>
          </p:cNvSpPr>
          <p:nvPr>
            <p:ph type="sldNum" sz="quarter" idx="12"/>
          </p:nvPr>
        </p:nvSpPr>
        <p:spPr/>
        <p:txBody>
          <a:bodyPr/>
          <a:lstStyle/>
          <a:p>
            <a:fld id="{94944688-5556-4823-A294-E155E89CB24B}" type="slidenum">
              <a:rPr lang="de-AT" smtClean="0"/>
              <a:pPr/>
              <a:t>15</a:t>
            </a:fld>
            <a:endParaRPr lang="de-AT" dirty="0"/>
          </a:p>
        </p:txBody>
      </p:sp>
      <p:pic>
        <p:nvPicPr>
          <p:cNvPr id="7" name="Grafik 6"/>
          <p:cNvPicPr/>
          <p:nvPr/>
        </p:nvPicPr>
        <p:blipFill rotWithShape="1">
          <a:blip r:embed="rId3">
            <a:extLst>
              <a:ext uri="{28A0092B-C50C-407E-A947-70E740481C1C}">
                <a14:useLocalDpi xmlns:a14="http://schemas.microsoft.com/office/drawing/2010/main" val="0"/>
              </a:ext>
            </a:extLst>
          </a:blip>
          <a:srcRect l="-1" r="37859"/>
          <a:stretch/>
        </p:blipFill>
        <p:spPr bwMode="auto">
          <a:xfrm>
            <a:off x="6372200" y="3980983"/>
            <a:ext cx="2057400" cy="236664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9249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Versorgung mit unterschiedlichen Wässern</a:t>
            </a:r>
          </a:p>
        </p:txBody>
      </p:sp>
      <p:sp>
        <p:nvSpPr>
          <p:cNvPr id="3" name="Inhaltsplatzhalter 2"/>
          <p:cNvSpPr>
            <a:spLocks noGrp="1"/>
          </p:cNvSpPr>
          <p:nvPr>
            <p:ph idx="1"/>
          </p:nvPr>
        </p:nvSpPr>
        <p:spPr/>
        <p:txBody>
          <a:bodyPr/>
          <a:lstStyle/>
          <a:p>
            <a:r>
              <a:rPr lang="de-AT" dirty="0" smtClean="0"/>
              <a:t>ÖVGW Richtlinie W 73 – Mischen von Wässern</a:t>
            </a:r>
          </a:p>
          <a:p>
            <a:endParaRPr lang="de-AT" dirty="0"/>
          </a:p>
          <a:p>
            <a:r>
              <a:rPr lang="de-AT" dirty="0" smtClean="0"/>
              <a:t>Beurteilung der Wässer = Voraussetzung prüfen für Mischwasserberechnung</a:t>
            </a:r>
          </a:p>
          <a:p>
            <a:pPr lvl="1"/>
            <a:r>
              <a:rPr lang="de-AT" dirty="0" smtClean="0"/>
              <a:t>Wässer von gleichmäßiger Beschaffenheit</a:t>
            </a:r>
          </a:p>
          <a:p>
            <a:pPr lvl="1"/>
            <a:r>
              <a:rPr lang="de-AT" dirty="0" smtClean="0"/>
              <a:t>Wässer von ungleichmäßiger Beschaffenheit</a:t>
            </a:r>
            <a:endParaRPr lang="de-AT" dirty="0"/>
          </a:p>
          <a:p>
            <a:r>
              <a:rPr lang="de-AT" dirty="0" smtClean="0"/>
              <a:t>Mischwasserbeurteilung</a:t>
            </a:r>
          </a:p>
          <a:p>
            <a:pPr lvl="1"/>
            <a:r>
              <a:rPr lang="de-AT" dirty="0" smtClean="0"/>
              <a:t>Wässer mit gleicher Beschaffenheit oder</a:t>
            </a:r>
          </a:p>
          <a:p>
            <a:pPr lvl="1"/>
            <a:r>
              <a:rPr lang="de-AT" dirty="0" smtClean="0"/>
              <a:t>Wässer mit ungleicher Beschaffenheit</a:t>
            </a:r>
            <a:endParaRPr lang="de-AT" dirty="0"/>
          </a:p>
          <a:p>
            <a:r>
              <a:rPr lang="de-AT" dirty="0" smtClean="0"/>
              <a:t>Gesamtbeurteilung</a:t>
            </a:r>
          </a:p>
          <a:p>
            <a:pPr lvl="1"/>
            <a:endParaRPr lang="de-AT" dirty="0"/>
          </a:p>
          <a:p>
            <a:r>
              <a:rPr lang="de-AT" dirty="0" smtClean="0"/>
              <a:t>Technische Möglichkeiten zum </a:t>
            </a:r>
            <a:br>
              <a:rPr lang="de-AT" dirty="0" smtClean="0"/>
            </a:br>
            <a:r>
              <a:rPr lang="de-AT" dirty="0" smtClean="0"/>
              <a:t>Mischen</a:t>
            </a:r>
          </a:p>
          <a:p>
            <a:endParaRPr lang="de-AT" dirty="0"/>
          </a:p>
          <a:p>
            <a:endParaRPr lang="de-AT" dirty="0" smtClean="0"/>
          </a:p>
          <a:p>
            <a:endParaRPr lang="de-AT" dirty="0"/>
          </a:p>
        </p:txBody>
      </p:sp>
      <p:sp>
        <p:nvSpPr>
          <p:cNvPr id="4" name="Datumsplatzhalter 3"/>
          <p:cNvSpPr>
            <a:spLocks noGrp="1"/>
          </p:cNvSpPr>
          <p:nvPr>
            <p:ph type="dt" sz="half" idx="10"/>
          </p:nvPr>
        </p:nvSpPr>
        <p:spPr/>
        <p:txBody>
          <a:bodyPr/>
          <a:lstStyle/>
          <a:p>
            <a:fld id="{B96BBAA5-0E4A-4697-9AD7-E0ADE2F108BB}" type="datetime1">
              <a:rPr lang="de-DE" smtClean="0"/>
              <a:pPr/>
              <a:t>06.11.2017</a:t>
            </a:fld>
            <a:endParaRPr lang="de-AT" dirty="0"/>
          </a:p>
        </p:txBody>
      </p:sp>
      <p:sp>
        <p:nvSpPr>
          <p:cNvPr id="5" name="Fußzeilenplatzhalter 4"/>
          <p:cNvSpPr>
            <a:spLocks noGrp="1"/>
          </p:cNvSpPr>
          <p:nvPr>
            <p:ph type="ftr" sz="quarter" idx="11"/>
          </p:nvPr>
        </p:nvSpPr>
        <p:spPr/>
        <p:txBody>
          <a:bodyPr/>
          <a:lstStyle/>
          <a:p>
            <a:r>
              <a:rPr lang="de-AT" smtClean="0"/>
              <a:t>ÖSTERREICHISCHE VEREINIGUNG FÜR DAS GAS- UND WASSERFACH</a:t>
            </a:r>
            <a:endParaRPr lang="de-AT" dirty="0"/>
          </a:p>
        </p:txBody>
      </p:sp>
      <p:sp>
        <p:nvSpPr>
          <p:cNvPr id="6" name="Foliennummernplatzhalter 5"/>
          <p:cNvSpPr>
            <a:spLocks noGrp="1"/>
          </p:cNvSpPr>
          <p:nvPr>
            <p:ph type="sldNum" sz="quarter" idx="12"/>
          </p:nvPr>
        </p:nvSpPr>
        <p:spPr/>
        <p:txBody>
          <a:bodyPr/>
          <a:lstStyle/>
          <a:p>
            <a:fld id="{94944688-5556-4823-A294-E155E89CB24B}" type="slidenum">
              <a:rPr lang="de-AT" smtClean="0"/>
              <a:pPr/>
              <a:t>16</a:t>
            </a:fld>
            <a:endParaRPr lang="de-AT" dirty="0"/>
          </a:p>
        </p:txBody>
      </p:sp>
      <p:pic>
        <p:nvPicPr>
          <p:cNvPr id="8" name="Grafik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8721" y="3749124"/>
            <a:ext cx="3805279" cy="2520280"/>
          </a:xfrm>
          <a:prstGeom prst="rect">
            <a:avLst/>
          </a:prstGeom>
        </p:spPr>
      </p:pic>
    </p:spTree>
    <p:extLst>
      <p:ext uri="{BB962C8B-B14F-4D97-AF65-F5344CB8AC3E}">
        <p14:creationId xmlns:p14="http://schemas.microsoft.com/office/powerpoint/2010/main" val="791805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it-IT" dirty="0" smtClean="0"/>
              <a:t>ÖVGW </a:t>
            </a:r>
            <a:r>
              <a:rPr lang="it-IT" dirty="0" err="1"/>
              <a:t>Regelwerk</a:t>
            </a:r>
            <a:r>
              <a:rPr lang="it-IT" dirty="0"/>
              <a:t> </a:t>
            </a:r>
            <a:r>
              <a:rPr lang="it-IT" dirty="0" smtClean="0"/>
              <a:t>Wasser </a:t>
            </a:r>
            <a:r>
              <a:rPr lang="it-IT" dirty="0" err="1" smtClean="0"/>
              <a:t>Abo</a:t>
            </a:r>
            <a:r>
              <a:rPr lang="it-IT" dirty="0" smtClean="0"/>
              <a:t> - </a:t>
            </a:r>
            <a:r>
              <a:rPr lang="de-AT" dirty="0"/>
              <a:t>digital und top aktuell im Abo</a:t>
            </a:r>
            <a:r>
              <a:rPr lang="de-AT" dirty="0" smtClean="0"/>
              <a:t>!</a:t>
            </a:r>
            <a:endParaRPr lang="de-AT" dirty="0"/>
          </a:p>
        </p:txBody>
      </p:sp>
      <p:sp>
        <p:nvSpPr>
          <p:cNvPr id="4" name="Datumsplatzhalter 3"/>
          <p:cNvSpPr>
            <a:spLocks noGrp="1"/>
          </p:cNvSpPr>
          <p:nvPr>
            <p:ph type="dt" sz="half" idx="10"/>
          </p:nvPr>
        </p:nvSpPr>
        <p:spPr/>
        <p:txBody>
          <a:bodyPr/>
          <a:lstStyle/>
          <a:p>
            <a:fld id="{9D42BAB4-BD4E-4129-A9E8-725CA4E1A823}" type="datetime1">
              <a:rPr lang="de-DE" smtClean="0"/>
              <a:pPr/>
              <a:t>06.11.2017</a:t>
            </a:fld>
            <a:endParaRPr lang="de-AT" dirty="0"/>
          </a:p>
        </p:txBody>
      </p:sp>
      <p:sp>
        <p:nvSpPr>
          <p:cNvPr id="5" name="Fußzeilenplatzhalter 4"/>
          <p:cNvSpPr>
            <a:spLocks noGrp="1"/>
          </p:cNvSpPr>
          <p:nvPr>
            <p:ph type="ftr" sz="quarter" idx="11"/>
          </p:nvPr>
        </p:nvSpPr>
        <p:spPr/>
        <p:txBody>
          <a:bodyPr/>
          <a:lstStyle/>
          <a:p>
            <a:r>
              <a:rPr lang="de-AT" smtClean="0"/>
              <a:t>ÖSTERREICHISCHE VEREINIGUNG FÜR DAS GAS- UND WASSERFACH</a:t>
            </a:r>
            <a:endParaRPr lang="de-AT" dirty="0"/>
          </a:p>
        </p:txBody>
      </p:sp>
      <p:sp>
        <p:nvSpPr>
          <p:cNvPr id="6" name="Foliennummernplatzhalter 5"/>
          <p:cNvSpPr>
            <a:spLocks noGrp="1"/>
          </p:cNvSpPr>
          <p:nvPr>
            <p:ph type="sldNum" sz="quarter" idx="12"/>
          </p:nvPr>
        </p:nvSpPr>
        <p:spPr/>
        <p:txBody>
          <a:bodyPr/>
          <a:lstStyle/>
          <a:p>
            <a:fld id="{94944688-5556-4823-A294-E155E89CB24B}" type="slidenum">
              <a:rPr lang="de-AT" smtClean="0"/>
              <a:pPr/>
              <a:t>17</a:t>
            </a:fld>
            <a:endParaRPr lang="de-AT" dirty="0"/>
          </a:p>
        </p:txBody>
      </p:sp>
      <p:sp>
        <p:nvSpPr>
          <p:cNvPr id="8" name="Inhaltsplatzhalter 7"/>
          <p:cNvSpPr>
            <a:spLocks noGrp="1"/>
          </p:cNvSpPr>
          <p:nvPr>
            <p:ph idx="1"/>
          </p:nvPr>
        </p:nvSpPr>
        <p:spPr/>
        <p:txBody>
          <a:bodyPr>
            <a:normAutofit/>
          </a:bodyPr>
          <a:lstStyle/>
          <a:p>
            <a:r>
              <a:rPr lang="de-AT" dirty="0" smtClean="0"/>
              <a:t>4 Modelle</a:t>
            </a:r>
          </a:p>
          <a:p>
            <a:pPr lvl="1"/>
            <a:r>
              <a:rPr lang="de-AT" dirty="0" smtClean="0"/>
              <a:t>Abo Wasser komplett</a:t>
            </a:r>
          </a:p>
          <a:p>
            <a:pPr lvl="1"/>
            <a:r>
              <a:rPr lang="de-AT" dirty="0" smtClean="0"/>
              <a:t>Abo Wasser Richtlinien plus</a:t>
            </a:r>
          </a:p>
          <a:p>
            <a:pPr lvl="1"/>
            <a:r>
              <a:rPr lang="de-AT" dirty="0" smtClean="0"/>
              <a:t>Abo Wasser Richtlinien</a:t>
            </a:r>
          </a:p>
          <a:p>
            <a:pPr lvl="1"/>
            <a:r>
              <a:rPr lang="de-AT" dirty="0" smtClean="0"/>
              <a:t>Abo Wassermeister-Skriptum</a:t>
            </a:r>
          </a:p>
          <a:p>
            <a:pPr marL="324000" lvl="1" indent="0">
              <a:buNone/>
            </a:pPr>
            <a:endParaRPr lang="de-AT" dirty="0"/>
          </a:p>
          <a:p>
            <a:r>
              <a:rPr lang="de-AT" sz="2400" b="1" dirty="0" smtClean="0"/>
              <a:t>Ihre Vorteile</a:t>
            </a:r>
          </a:p>
          <a:p>
            <a:pPr lvl="1"/>
            <a:r>
              <a:rPr lang="de-AT" dirty="0"/>
              <a:t>Handlungs- und </a:t>
            </a:r>
            <a:r>
              <a:rPr lang="de-AT" dirty="0" smtClean="0"/>
              <a:t>Rechtssicherheit</a:t>
            </a:r>
          </a:p>
          <a:p>
            <a:pPr lvl="1"/>
            <a:r>
              <a:rPr lang="de-AT" dirty="0" smtClean="0"/>
              <a:t>Regeln ständig verfügbar</a:t>
            </a:r>
          </a:p>
          <a:p>
            <a:pPr lvl="1"/>
            <a:r>
              <a:rPr lang="de-AT" dirty="0" smtClean="0"/>
              <a:t>Immer am Stand der Technik</a:t>
            </a:r>
          </a:p>
          <a:p>
            <a:pPr lvl="1"/>
            <a:r>
              <a:rPr lang="de-AT" dirty="0" smtClean="0"/>
              <a:t>Abo günstiger als Einzelbezug</a:t>
            </a:r>
          </a:p>
          <a:p>
            <a:pPr lvl="1"/>
            <a:r>
              <a:rPr lang="de-AT" dirty="0" smtClean="0"/>
              <a:t>Vorzugspreis für Mitglieder</a:t>
            </a:r>
          </a:p>
          <a:p>
            <a:pPr marL="324000" lvl="1" indent="0">
              <a:buNone/>
            </a:pPr>
            <a:r>
              <a:rPr lang="de-AT" dirty="0" smtClean="0"/>
              <a:t>					</a:t>
            </a:r>
            <a:r>
              <a:rPr lang="de-AT" sz="2800" dirty="0" smtClean="0">
                <a:solidFill>
                  <a:schemeClr val="tx2">
                    <a:lumMod val="60000"/>
                    <a:lumOff val="40000"/>
                  </a:schemeClr>
                </a:solidFill>
              </a:rPr>
              <a:t>shop.ovgw.at/</a:t>
            </a:r>
            <a:r>
              <a:rPr lang="de-AT" sz="2800" dirty="0" err="1" smtClean="0">
                <a:solidFill>
                  <a:schemeClr val="tx2">
                    <a:lumMod val="60000"/>
                    <a:lumOff val="40000"/>
                  </a:schemeClr>
                </a:solidFill>
              </a:rPr>
              <a:t>wasser</a:t>
            </a:r>
            <a:endParaRPr lang="de-AT" sz="2800" dirty="0">
              <a:solidFill>
                <a:schemeClr val="tx2">
                  <a:lumMod val="60000"/>
                  <a:lumOff val="40000"/>
                </a:schemeClr>
              </a:solidFill>
            </a:endParaRPr>
          </a:p>
          <a:p>
            <a:pPr marL="324000" lvl="1" indent="0">
              <a:buNone/>
            </a:pPr>
            <a:endParaRPr lang="de-AT" dirty="0" smtClean="0"/>
          </a:p>
        </p:txBody>
      </p:sp>
      <p:sp>
        <p:nvSpPr>
          <p:cNvPr id="3" name="Textfeld 2"/>
          <p:cNvSpPr txBox="1"/>
          <p:nvPr/>
        </p:nvSpPr>
        <p:spPr>
          <a:xfrm rot="924188">
            <a:off x="3888219" y="1776584"/>
            <a:ext cx="4757200" cy="584775"/>
          </a:xfrm>
          <a:prstGeom prst="rect">
            <a:avLst/>
          </a:prstGeom>
          <a:noFill/>
        </p:spPr>
        <p:txBody>
          <a:bodyPr wrap="none" rtlCol="0">
            <a:spAutoFit/>
          </a:bodyPr>
          <a:lstStyle/>
          <a:p>
            <a:r>
              <a:rPr lang="de-AT" sz="3200" b="1" i="1" dirty="0" smtClean="0">
                <a:solidFill>
                  <a:schemeClr val="tx2">
                    <a:lumMod val="60000"/>
                    <a:lumOff val="40000"/>
                  </a:schemeClr>
                </a:solidFill>
              </a:rPr>
              <a:t>Ihr Regelwerk – Ihr Vorteil!</a:t>
            </a:r>
            <a:endParaRPr lang="de-AT" sz="3200" b="1" i="1" dirty="0">
              <a:solidFill>
                <a:schemeClr val="tx2">
                  <a:lumMod val="60000"/>
                  <a:lumOff val="40000"/>
                </a:schemeClr>
              </a:solidFill>
            </a:endParaRPr>
          </a:p>
        </p:txBody>
      </p:sp>
    </p:spTree>
    <p:extLst>
      <p:ext uri="{BB962C8B-B14F-4D97-AF65-F5344CB8AC3E}">
        <p14:creationId xmlns:p14="http://schemas.microsoft.com/office/powerpoint/2010/main" val="3279654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Qualitätsgesicherte </a:t>
            </a:r>
            <a:r>
              <a:rPr lang="de-AT" dirty="0"/>
              <a:t>Ausbildungen im Bereich Trinkwasser</a:t>
            </a:r>
            <a:r>
              <a:rPr lang="it-IT" dirty="0"/>
              <a:t/>
            </a:r>
            <a:br>
              <a:rPr lang="it-IT" dirty="0"/>
            </a:br>
            <a:endParaRPr lang="de-AT" dirty="0"/>
          </a:p>
        </p:txBody>
      </p:sp>
      <p:sp>
        <p:nvSpPr>
          <p:cNvPr id="3" name="Datumsplatzhalter 2"/>
          <p:cNvSpPr>
            <a:spLocks noGrp="1"/>
          </p:cNvSpPr>
          <p:nvPr>
            <p:ph type="dt" sz="half" idx="10"/>
          </p:nvPr>
        </p:nvSpPr>
        <p:spPr/>
        <p:txBody>
          <a:bodyPr/>
          <a:lstStyle/>
          <a:p>
            <a:fld id="{D606C124-FE13-445D-82B0-9437F4FF2874}" type="datetime1">
              <a:rPr lang="de-DE" smtClean="0"/>
              <a:pPr/>
              <a:t>06.11.2017</a:t>
            </a:fld>
            <a:endParaRPr lang="de-AT" dirty="0"/>
          </a:p>
        </p:txBody>
      </p:sp>
      <p:sp>
        <p:nvSpPr>
          <p:cNvPr id="4" name="Fußzeilenplatzhalter 3"/>
          <p:cNvSpPr>
            <a:spLocks noGrp="1"/>
          </p:cNvSpPr>
          <p:nvPr>
            <p:ph type="ftr" sz="quarter" idx="11"/>
          </p:nvPr>
        </p:nvSpPr>
        <p:spPr/>
        <p:txBody>
          <a:bodyPr/>
          <a:lstStyle/>
          <a:p>
            <a:r>
              <a:rPr lang="de-AT" smtClean="0"/>
              <a:t>ÖSTERREICHISCHE VEREINIGUNG FÜR DAS GAS- UND WASSERFACH</a:t>
            </a:r>
            <a:endParaRPr lang="de-AT" dirty="0"/>
          </a:p>
        </p:txBody>
      </p:sp>
      <p:sp>
        <p:nvSpPr>
          <p:cNvPr id="5" name="Foliennummernplatzhalter 4"/>
          <p:cNvSpPr>
            <a:spLocks noGrp="1"/>
          </p:cNvSpPr>
          <p:nvPr>
            <p:ph type="sldNum" sz="quarter" idx="12"/>
          </p:nvPr>
        </p:nvSpPr>
        <p:spPr/>
        <p:txBody>
          <a:bodyPr/>
          <a:lstStyle/>
          <a:p>
            <a:fld id="{C0733B57-A778-4533-8D3A-00476835F9CD}" type="slidenum">
              <a:rPr lang="de-AT" smtClean="0"/>
              <a:pPr/>
              <a:t>2</a:t>
            </a:fld>
            <a:endParaRPr lang="de-AT" dirty="0"/>
          </a:p>
        </p:txBody>
      </p:sp>
      <p:sp>
        <p:nvSpPr>
          <p:cNvPr id="6" name="Untertitel 5"/>
          <p:cNvSpPr>
            <a:spLocks noGrp="1"/>
          </p:cNvSpPr>
          <p:nvPr>
            <p:ph type="subTitle" idx="1"/>
          </p:nvPr>
        </p:nvSpPr>
        <p:spPr/>
        <p:txBody>
          <a:bodyPr/>
          <a:lstStyle/>
          <a:p>
            <a:r>
              <a:rPr lang="de-AT" dirty="0" smtClean="0"/>
              <a:t>UV-Wartungstechniker</a:t>
            </a:r>
          </a:p>
          <a:p>
            <a:r>
              <a:rPr lang="de-AT" dirty="0" smtClean="0"/>
              <a:t>Metallrohrleger</a:t>
            </a:r>
          </a:p>
          <a:p>
            <a:r>
              <a:rPr lang="de-AT" dirty="0" smtClean="0"/>
              <a:t>Kunststoffrohrleger</a:t>
            </a:r>
            <a:endParaRPr lang="de-AT" dirty="0"/>
          </a:p>
        </p:txBody>
      </p:sp>
    </p:spTree>
    <p:extLst>
      <p:ext uri="{BB962C8B-B14F-4D97-AF65-F5344CB8AC3E}">
        <p14:creationId xmlns:p14="http://schemas.microsoft.com/office/powerpoint/2010/main" val="5683315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AT" dirty="0" smtClean="0"/>
              <a:t>Ausbildung – Beitrag zur Qualitätssicherung bei Dienstleistern </a:t>
            </a:r>
            <a:endParaRPr lang="de-AT" dirty="0"/>
          </a:p>
        </p:txBody>
      </p:sp>
      <p:sp>
        <p:nvSpPr>
          <p:cNvPr id="8" name="Inhaltsplatzhalter 7"/>
          <p:cNvSpPr>
            <a:spLocks noGrp="1"/>
          </p:cNvSpPr>
          <p:nvPr>
            <p:ph idx="1"/>
          </p:nvPr>
        </p:nvSpPr>
        <p:spPr/>
        <p:txBody>
          <a:bodyPr/>
          <a:lstStyle/>
          <a:p>
            <a:r>
              <a:rPr lang="de-AT" dirty="0" smtClean="0"/>
              <a:t>Metallrohrleger</a:t>
            </a:r>
            <a:endParaRPr lang="de-AT" dirty="0"/>
          </a:p>
          <a:p>
            <a:r>
              <a:rPr lang="de-AT" dirty="0" smtClean="0"/>
              <a:t>Kunststoffrohrleger</a:t>
            </a:r>
          </a:p>
          <a:p>
            <a:r>
              <a:rPr lang="de-AT" dirty="0" smtClean="0"/>
              <a:t>UV-Wartungstechniker</a:t>
            </a:r>
            <a:endParaRPr lang="de-AT" dirty="0"/>
          </a:p>
          <a:p>
            <a:endParaRPr lang="de-AT" dirty="0" smtClean="0"/>
          </a:p>
          <a:p>
            <a:endParaRPr lang="de-AT" dirty="0" smtClean="0"/>
          </a:p>
          <a:p>
            <a:pPr indent="0">
              <a:buNone/>
            </a:pPr>
            <a:endParaRPr lang="de-AT" dirty="0" smtClean="0">
              <a:sym typeface="Wingdings" panose="05000000000000000000" pitchFamily="2" charset="2"/>
            </a:endParaRPr>
          </a:p>
          <a:p>
            <a:pPr indent="0">
              <a:buNone/>
            </a:pPr>
            <a:r>
              <a:rPr lang="de-AT" dirty="0" smtClean="0">
                <a:sym typeface="Wingdings" panose="05000000000000000000" pitchFamily="2" charset="2"/>
              </a:rPr>
              <a:t> </a:t>
            </a:r>
            <a:r>
              <a:rPr lang="de-AT" dirty="0" smtClean="0"/>
              <a:t>Schulungen für internes und externes Personal</a:t>
            </a:r>
          </a:p>
          <a:p>
            <a:pPr indent="0">
              <a:buNone/>
            </a:pPr>
            <a:r>
              <a:rPr lang="de-AT" dirty="0" smtClean="0">
                <a:sym typeface="Wingdings" panose="05000000000000000000" pitchFamily="2" charset="2"/>
              </a:rPr>
              <a:t> </a:t>
            </a:r>
            <a:r>
              <a:rPr lang="de-AT" dirty="0" smtClean="0"/>
              <a:t>Qualitätsgesicherte Ausbildung </a:t>
            </a:r>
          </a:p>
          <a:p>
            <a:pPr indent="0">
              <a:buNone/>
            </a:pPr>
            <a:r>
              <a:rPr lang="de-AT" dirty="0" smtClean="0">
                <a:sym typeface="Wingdings" panose="05000000000000000000" pitchFamily="2" charset="2"/>
              </a:rPr>
              <a:t> </a:t>
            </a:r>
            <a:r>
              <a:rPr lang="de-AT" dirty="0" smtClean="0"/>
              <a:t>Einheitliche Vorgaben</a:t>
            </a:r>
          </a:p>
          <a:p>
            <a:endParaRPr lang="de-AT" dirty="0"/>
          </a:p>
          <a:p>
            <a:endParaRPr lang="de-AT" dirty="0" smtClean="0"/>
          </a:p>
          <a:p>
            <a:endParaRPr lang="de-AT" dirty="0"/>
          </a:p>
        </p:txBody>
      </p:sp>
      <p:sp>
        <p:nvSpPr>
          <p:cNvPr id="3" name="Datumsplatzhalter 2"/>
          <p:cNvSpPr>
            <a:spLocks noGrp="1"/>
          </p:cNvSpPr>
          <p:nvPr>
            <p:ph type="dt" sz="half" idx="10"/>
          </p:nvPr>
        </p:nvSpPr>
        <p:spPr/>
        <p:txBody>
          <a:bodyPr/>
          <a:lstStyle/>
          <a:p>
            <a:fld id="{D606C124-FE13-445D-82B0-9437F4FF2874}" type="datetime1">
              <a:rPr lang="de-DE" smtClean="0"/>
              <a:pPr/>
              <a:t>06.11.2017</a:t>
            </a:fld>
            <a:endParaRPr lang="de-AT" dirty="0"/>
          </a:p>
        </p:txBody>
      </p:sp>
      <p:sp>
        <p:nvSpPr>
          <p:cNvPr id="4" name="Fußzeilenplatzhalter 3"/>
          <p:cNvSpPr>
            <a:spLocks noGrp="1"/>
          </p:cNvSpPr>
          <p:nvPr>
            <p:ph type="ftr" sz="quarter" idx="11"/>
          </p:nvPr>
        </p:nvSpPr>
        <p:spPr/>
        <p:txBody>
          <a:bodyPr/>
          <a:lstStyle/>
          <a:p>
            <a:r>
              <a:rPr lang="de-AT" smtClean="0"/>
              <a:t>ÖSTERREICHISCHE VEREINIGUNG FÜR DAS GAS- UND WASSERFACH</a:t>
            </a:r>
            <a:endParaRPr lang="de-AT" dirty="0"/>
          </a:p>
        </p:txBody>
      </p:sp>
      <p:sp>
        <p:nvSpPr>
          <p:cNvPr id="5" name="Foliennummernplatzhalter 4"/>
          <p:cNvSpPr>
            <a:spLocks noGrp="1"/>
          </p:cNvSpPr>
          <p:nvPr>
            <p:ph type="sldNum" sz="quarter" idx="12"/>
          </p:nvPr>
        </p:nvSpPr>
        <p:spPr/>
        <p:txBody>
          <a:bodyPr/>
          <a:lstStyle/>
          <a:p>
            <a:fld id="{C0733B57-A778-4533-8D3A-00476835F9CD}" type="slidenum">
              <a:rPr lang="de-AT" smtClean="0"/>
              <a:pPr/>
              <a:t>3</a:t>
            </a:fld>
            <a:endParaRPr lang="de-AT" dirty="0"/>
          </a:p>
        </p:txBody>
      </p:sp>
    </p:spTree>
    <p:extLst>
      <p:ext uri="{BB962C8B-B14F-4D97-AF65-F5344CB8AC3E}">
        <p14:creationId xmlns:p14="http://schemas.microsoft.com/office/powerpoint/2010/main" val="945391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Gesetze und Verordnungen</a:t>
            </a:r>
            <a:endParaRPr lang="de-AT" dirty="0"/>
          </a:p>
        </p:txBody>
      </p:sp>
      <p:sp>
        <p:nvSpPr>
          <p:cNvPr id="3" name="Datumsplatzhalter 2"/>
          <p:cNvSpPr>
            <a:spLocks noGrp="1"/>
          </p:cNvSpPr>
          <p:nvPr>
            <p:ph type="dt" sz="half" idx="10"/>
          </p:nvPr>
        </p:nvSpPr>
        <p:spPr/>
        <p:txBody>
          <a:bodyPr/>
          <a:lstStyle/>
          <a:p>
            <a:fld id="{D606C124-FE13-445D-82B0-9437F4FF2874}" type="datetime1">
              <a:rPr lang="de-DE" smtClean="0"/>
              <a:pPr/>
              <a:t>06.11.2017</a:t>
            </a:fld>
            <a:endParaRPr lang="de-AT" dirty="0"/>
          </a:p>
        </p:txBody>
      </p:sp>
      <p:sp>
        <p:nvSpPr>
          <p:cNvPr id="4" name="Fußzeilenplatzhalter 3"/>
          <p:cNvSpPr>
            <a:spLocks noGrp="1"/>
          </p:cNvSpPr>
          <p:nvPr>
            <p:ph type="ftr" sz="quarter" idx="11"/>
          </p:nvPr>
        </p:nvSpPr>
        <p:spPr/>
        <p:txBody>
          <a:bodyPr/>
          <a:lstStyle/>
          <a:p>
            <a:r>
              <a:rPr lang="de-AT" smtClean="0"/>
              <a:t>ÖSTERREICHISCHE VEREINIGUNG FÜR DAS GAS- UND WASSERFACH</a:t>
            </a:r>
            <a:endParaRPr lang="de-AT" dirty="0"/>
          </a:p>
        </p:txBody>
      </p:sp>
      <p:sp>
        <p:nvSpPr>
          <p:cNvPr id="5" name="Foliennummernplatzhalter 4"/>
          <p:cNvSpPr>
            <a:spLocks noGrp="1"/>
          </p:cNvSpPr>
          <p:nvPr>
            <p:ph type="sldNum" sz="quarter" idx="12"/>
          </p:nvPr>
        </p:nvSpPr>
        <p:spPr/>
        <p:txBody>
          <a:bodyPr/>
          <a:lstStyle/>
          <a:p>
            <a:fld id="{C0733B57-A778-4533-8D3A-00476835F9CD}" type="slidenum">
              <a:rPr lang="de-AT" smtClean="0"/>
              <a:pPr/>
              <a:t>4</a:t>
            </a:fld>
            <a:endParaRPr lang="de-AT" dirty="0"/>
          </a:p>
        </p:txBody>
      </p:sp>
      <p:sp>
        <p:nvSpPr>
          <p:cNvPr id="6" name="Untertitel 5"/>
          <p:cNvSpPr>
            <a:spLocks noGrp="1"/>
          </p:cNvSpPr>
          <p:nvPr>
            <p:ph type="subTitle" idx="1"/>
          </p:nvPr>
        </p:nvSpPr>
        <p:spPr/>
        <p:txBody>
          <a:bodyPr/>
          <a:lstStyle/>
          <a:p>
            <a:r>
              <a:rPr lang="de-AT" dirty="0" smtClean="0"/>
              <a:t>Novelle Trinkwasserverordnung</a:t>
            </a:r>
          </a:p>
          <a:p>
            <a:r>
              <a:rPr lang="de-AT" dirty="0" smtClean="0"/>
              <a:t>Verlängerung der Nacheichfrist für Wasserzähler</a:t>
            </a:r>
          </a:p>
        </p:txBody>
      </p:sp>
    </p:spTree>
    <p:extLst>
      <p:ext uri="{BB962C8B-B14F-4D97-AF65-F5344CB8AC3E}">
        <p14:creationId xmlns:p14="http://schemas.microsoft.com/office/powerpoint/2010/main" val="3583425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TWV Novelle</a:t>
            </a:r>
            <a:endParaRPr lang="de-AT" dirty="0"/>
          </a:p>
        </p:txBody>
      </p:sp>
      <p:sp>
        <p:nvSpPr>
          <p:cNvPr id="3" name="Inhaltsplatzhalter 2"/>
          <p:cNvSpPr>
            <a:spLocks noGrp="1"/>
          </p:cNvSpPr>
          <p:nvPr>
            <p:ph idx="1"/>
          </p:nvPr>
        </p:nvSpPr>
        <p:spPr/>
        <p:txBody>
          <a:bodyPr>
            <a:normAutofit/>
          </a:bodyPr>
          <a:lstStyle/>
          <a:p>
            <a:pPr marL="263525" indent="-215900"/>
            <a:r>
              <a:rPr lang="de-AT" dirty="0" smtClean="0">
                <a:sym typeface="Wingdings" panose="05000000000000000000" pitchFamily="2" charset="2"/>
              </a:rPr>
              <a:t>Novelle erforderlich aufgrund Revision der EU-Richtlinie</a:t>
            </a:r>
            <a:endParaRPr lang="de-AT" b="1" dirty="0" smtClean="0">
              <a:sym typeface="Wingdings" panose="05000000000000000000" pitchFamily="2" charset="2"/>
            </a:endParaRPr>
          </a:p>
          <a:p>
            <a:pPr marL="263525" indent="-215900"/>
            <a:endParaRPr lang="de-AT" dirty="0" smtClean="0">
              <a:sym typeface="Wingdings" panose="05000000000000000000" pitchFamily="2" charset="2"/>
            </a:endParaRPr>
          </a:p>
          <a:p>
            <a:pPr marL="263525" indent="-215900"/>
            <a:r>
              <a:rPr lang="de-AT" dirty="0" smtClean="0">
                <a:sym typeface="Wingdings" panose="05000000000000000000" pitchFamily="2" charset="2"/>
              </a:rPr>
              <a:t>Gefordertes Umsetzungsdatum ist der 27.10.2017</a:t>
            </a:r>
          </a:p>
          <a:p>
            <a:pPr marL="263525" indent="-215900"/>
            <a:endParaRPr lang="de-AT" dirty="0" smtClean="0">
              <a:sym typeface="Wingdings" panose="05000000000000000000" pitchFamily="2" charset="2"/>
            </a:endParaRPr>
          </a:p>
          <a:p>
            <a:pPr marL="263525" indent="-215900"/>
            <a:r>
              <a:rPr lang="de-AT" dirty="0" smtClean="0">
                <a:sym typeface="Wingdings" panose="05000000000000000000" pitchFamily="2" charset="2"/>
              </a:rPr>
              <a:t>Intensive </a:t>
            </a:r>
            <a:r>
              <a:rPr lang="de-AT" dirty="0" err="1" smtClean="0">
                <a:sym typeface="Wingdings" panose="05000000000000000000" pitchFamily="2" charset="2"/>
              </a:rPr>
              <a:t>Stakeholdergespräche</a:t>
            </a:r>
            <a:r>
              <a:rPr lang="de-AT" dirty="0" smtClean="0">
                <a:sym typeface="Wingdings" panose="05000000000000000000" pitchFamily="2" charset="2"/>
              </a:rPr>
              <a:t> bereits im Vorfeld</a:t>
            </a:r>
          </a:p>
          <a:p>
            <a:pPr marL="263525" indent="-215900"/>
            <a:endParaRPr lang="de-AT" dirty="0" smtClean="0">
              <a:sym typeface="Wingdings" panose="05000000000000000000" pitchFamily="2" charset="2"/>
            </a:endParaRPr>
          </a:p>
          <a:p>
            <a:pPr marL="263525" indent="-215900"/>
            <a:r>
              <a:rPr lang="de-AT" dirty="0" smtClean="0">
                <a:sym typeface="Wingdings" panose="05000000000000000000" pitchFamily="2" charset="2"/>
              </a:rPr>
              <a:t>ÖVGW fordert die Einhaltung des </a:t>
            </a:r>
            <a:r>
              <a:rPr lang="de-AT" dirty="0" err="1" smtClean="0">
                <a:sym typeface="Wingdings" panose="05000000000000000000" pitchFamily="2" charset="2"/>
              </a:rPr>
              <a:t>Deregulierungsgrundsätzegesetzes</a:t>
            </a:r>
            <a:r>
              <a:rPr lang="de-AT" dirty="0" smtClean="0">
                <a:sym typeface="Wingdings" panose="05000000000000000000" pitchFamily="2" charset="2"/>
              </a:rPr>
              <a:t> (BGBl. 45/2017)</a:t>
            </a:r>
          </a:p>
          <a:p>
            <a:pPr marL="263525" indent="-215900"/>
            <a:endParaRPr lang="de-AT" dirty="0" smtClean="0">
              <a:sym typeface="Wingdings" panose="05000000000000000000" pitchFamily="2" charset="2"/>
            </a:endParaRPr>
          </a:p>
          <a:p>
            <a:pPr marL="263525" indent="-215900"/>
            <a:r>
              <a:rPr lang="de-AT" dirty="0" smtClean="0">
                <a:sym typeface="Wingdings" panose="05000000000000000000" pitchFamily="2" charset="2"/>
              </a:rPr>
              <a:t>Auswirkungen der </a:t>
            </a:r>
            <a:r>
              <a:rPr lang="de-AT" dirty="0">
                <a:sym typeface="Wingdings" panose="05000000000000000000" pitchFamily="2" charset="2"/>
              </a:rPr>
              <a:t>T</a:t>
            </a:r>
            <a:r>
              <a:rPr lang="de-AT" dirty="0" smtClean="0">
                <a:sym typeface="Wingdings" panose="05000000000000000000" pitchFamily="2" charset="2"/>
              </a:rPr>
              <a:t>extänderungen in §§ 5 und 7 ohne Zwang - Gering</a:t>
            </a:r>
          </a:p>
          <a:p>
            <a:pPr marL="263525" indent="-215900"/>
            <a:endParaRPr lang="de-AT" dirty="0" smtClean="0">
              <a:sym typeface="Wingdings" panose="05000000000000000000" pitchFamily="2" charset="2"/>
            </a:endParaRPr>
          </a:p>
          <a:p>
            <a:pPr marL="263525" indent="-215900"/>
            <a:endParaRPr lang="de-AT" dirty="0" smtClean="0">
              <a:sym typeface="Wingdings" panose="05000000000000000000" pitchFamily="2" charset="2"/>
            </a:endParaRPr>
          </a:p>
          <a:p>
            <a:endParaRPr lang="de-AT" dirty="0">
              <a:sym typeface="Wingdings" panose="05000000000000000000" pitchFamily="2" charset="2"/>
            </a:endParaRPr>
          </a:p>
        </p:txBody>
      </p:sp>
      <p:sp>
        <p:nvSpPr>
          <p:cNvPr id="4" name="Datumsplatzhalter 3"/>
          <p:cNvSpPr>
            <a:spLocks noGrp="1"/>
          </p:cNvSpPr>
          <p:nvPr>
            <p:ph type="dt" sz="half" idx="10"/>
          </p:nvPr>
        </p:nvSpPr>
        <p:spPr/>
        <p:txBody>
          <a:bodyPr/>
          <a:lstStyle/>
          <a:p>
            <a:fld id="{B96BBAA5-0E4A-4697-9AD7-E0ADE2F108BB}" type="datetime1">
              <a:rPr lang="de-DE" smtClean="0"/>
              <a:pPr/>
              <a:t>06.11.2017</a:t>
            </a:fld>
            <a:endParaRPr lang="de-AT" dirty="0"/>
          </a:p>
        </p:txBody>
      </p:sp>
      <p:sp>
        <p:nvSpPr>
          <p:cNvPr id="5" name="Fußzeilenplatzhalter 4"/>
          <p:cNvSpPr>
            <a:spLocks noGrp="1"/>
          </p:cNvSpPr>
          <p:nvPr>
            <p:ph type="ftr" sz="quarter" idx="11"/>
          </p:nvPr>
        </p:nvSpPr>
        <p:spPr/>
        <p:txBody>
          <a:bodyPr/>
          <a:lstStyle/>
          <a:p>
            <a:r>
              <a:rPr lang="de-AT" smtClean="0"/>
              <a:t>ÖSTERREICHISCHE VEREINIGUNG FÜR DAS GAS- UND WASSERFACH</a:t>
            </a:r>
            <a:endParaRPr lang="de-AT" dirty="0"/>
          </a:p>
        </p:txBody>
      </p:sp>
      <p:sp>
        <p:nvSpPr>
          <p:cNvPr id="6" name="Foliennummernplatzhalter 5"/>
          <p:cNvSpPr>
            <a:spLocks noGrp="1"/>
          </p:cNvSpPr>
          <p:nvPr>
            <p:ph type="sldNum" sz="quarter" idx="12"/>
          </p:nvPr>
        </p:nvSpPr>
        <p:spPr/>
        <p:txBody>
          <a:bodyPr/>
          <a:lstStyle/>
          <a:p>
            <a:fld id="{94944688-5556-4823-A294-E155E89CB24B}" type="slidenum">
              <a:rPr lang="de-AT" smtClean="0"/>
              <a:pPr/>
              <a:t>5</a:t>
            </a:fld>
            <a:endParaRPr lang="de-AT" dirty="0"/>
          </a:p>
        </p:txBody>
      </p:sp>
      <p:sp>
        <p:nvSpPr>
          <p:cNvPr id="7" name="Textfeld 6"/>
          <p:cNvSpPr txBox="1"/>
          <p:nvPr/>
        </p:nvSpPr>
        <p:spPr>
          <a:xfrm>
            <a:off x="8284497" y="392094"/>
            <a:ext cx="288032" cy="1862048"/>
          </a:xfrm>
          <a:prstGeom prst="rect">
            <a:avLst/>
          </a:prstGeom>
          <a:noFill/>
        </p:spPr>
        <p:txBody>
          <a:bodyPr wrap="square" rtlCol="0">
            <a:spAutoFit/>
          </a:bodyPr>
          <a:lstStyle/>
          <a:p>
            <a:r>
              <a:rPr lang="de-AT" sz="11500" b="1" dirty="0" smtClean="0"/>
              <a:t>§</a:t>
            </a:r>
            <a:endParaRPr lang="de-AT" b="1" dirty="0"/>
          </a:p>
        </p:txBody>
      </p:sp>
      <p:sp>
        <p:nvSpPr>
          <p:cNvPr id="8" name="Textfeld 7"/>
          <p:cNvSpPr txBox="1"/>
          <p:nvPr/>
        </p:nvSpPr>
        <p:spPr>
          <a:xfrm>
            <a:off x="7996465" y="1230300"/>
            <a:ext cx="288032" cy="1862048"/>
          </a:xfrm>
          <a:prstGeom prst="rect">
            <a:avLst/>
          </a:prstGeom>
          <a:noFill/>
        </p:spPr>
        <p:txBody>
          <a:bodyPr wrap="square" rtlCol="0">
            <a:spAutoFit/>
          </a:bodyPr>
          <a:lstStyle/>
          <a:p>
            <a:r>
              <a:rPr lang="de-AT" sz="11500" b="1" dirty="0" smtClean="0"/>
              <a:t>§</a:t>
            </a:r>
            <a:endParaRPr lang="de-AT" b="1" dirty="0"/>
          </a:p>
        </p:txBody>
      </p:sp>
    </p:spTree>
    <p:extLst>
      <p:ext uri="{BB962C8B-B14F-4D97-AF65-F5344CB8AC3E}">
        <p14:creationId xmlns:p14="http://schemas.microsoft.com/office/powerpoint/2010/main" val="1446295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TWV Novelle</a:t>
            </a:r>
            <a:endParaRPr lang="de-AT" dirty="0"/>
          </a:p>
        </p:txBody>
      </p:sp>
      <p:sp>
        <p:nvSpPr>
          <p:cNvPr id="3" name="Inhaltsplatzhalter 2"/>
          <p:cNvSpPr>
            <a:spLocks noGrp="1"/>
          </p:cNvSpPr>
          <p:nvPr>
            <p:ph idx="1"/>
          </p:nvPr>
        </p:nvSpPr>
        <p:spPr/>
        <p:txBody>
          <a:bodyPr>
            <a:normAutofit/>
          </a:bodyPr>
          <a:lstStyle/>
          <a:p>
            <a:r>
              <a:rPr lang="de-AT" dirty="0" smtClean="0">
                <a:sym typeface="Wingdings" panose="05000000000000000000" pitchFamily="2" charset="2"/>
              </a:rPr>
              <a:t>Risikobewertung</a:t>
            </a:r>
          </a:p>
          <a:p>
            <a:pPr lvl="1"/>
            <a:r>
              <a:rPr lang="de-AT" dirty="0" smtClean="0">
                <a:sym typeface="Wingdings" panose="05000000000000000000" pitchFamily="2" charset="2"/>
              </a:rPr>
              <a:t>Hat es bisher schon gegeben, </a:t>
            </a:r>
            <a:r>
              <a:rPr lang="de-AT" dirty="0" smtClean="0">
                <a:sym typeface="Wingdings" panose="05000000000000000000" pitchFamily="2" charset="2"/>
              </a:rPr>
              <a:t>wird </a:t>
            </a:r>
            <a:r>
              <a:rPr lang="de-AT" dirty="0" smtClean="0">
                <a:sym typeface="Wingdings" panose="05000000000000000000" pitchFamily="2" charset="2"/>
              </a:rPr>
              <a:t>jetzt neu interpretiert</a:t>
            </a:r>
          </a:p>
          <a:p>
            <a:pPr lvl="1"/>
            <a:r>
              <a:rPr lang="de-AT" dirty="0" smtClean="0">
                <a:sym typeface="Wingdings" panose="05000000000000000000" pitchFamily="2" charset="2"/>
              </a:rPr>
              <a:t>Ausnahmen sind von der Behörde zu genehmigen (max. für 10 Jahre) </a:t>
            </a:r>
          </a:p>
          <a:p>
            <a:pPr lvl="1"/>
            <a:r>
              <a:rPr lang="de-AT" dirty="0" smtClean="0">
                <a:sym typeface="Wingdings" panose="05000000000000000000" pitchFamily="2" charset="2"/>
              </a:rPr>
              <a:t>Übergangsfrist für bestehende Ausnahmen</a:t>
            </a:r>
          </a:p>
          <a:p>
            <a:r>
              <a:rPr lang="de-AT" dirty="0" smtClean="0">
                <a:sym typeface="Wingdings" panose="05000000000000000000" pitchFamily="2" charset="2"/>
              </a:rPr>
              <a:t>Zusätzliche Untersuchungspflicht zwischen 10 und 100 m³/Tag</a:t>
            </a:r>
          </a:p>
          <a:p>
            <a:pPr lvl="1">
              <a:lnSpc>
                <a:spcPct val="100000"/>
              </a:lnSpc>
            </a:pPr>
            <a:r>
              <a:rPr lang="de-AT" dirty="0">
                <a:sym typeface="Wingdings" panose="05000000000000000000" pitchFamily="2" charset="2"/>
              </a:rPr>
              <a:t>Alle 5 Jahre eine </a:t>
            </a:r>
            <a:r>
              <a:rPr lang="de-AT" dirty="0" smtClean="0">
                <a:sym typeface="Wingdings" panose="05000000000000000000" pitchFamily="2" charset="2"/>
              </a:rPr>
              <a:t>Volluntersuchung</a:t>
            </a:r>
          </a:p>
          <a:p>
            <a:r>
              <a:rPr lang="de-AT" dirty="0" smtClean="0">
                <a:sym typeface="Wingdings" panose="05000000000000000000" pitchFamily="2" charset="2"/>
              </a:rPr>
              <a:t>Information</a:t>
            </a:r>
            <a:endParaRPr lang="de-AT" dirty="0">
              <a:sym typeface="Wingdings" panose="05000000000000000000" pitchFamily="2" charset="2"/>
            </a:endParaRPr>
          </a:p>
          <a:p>
            <a:pPr lvl="1"/>
            <a:r>
              <a:rPr lang="de-AT" dirty="0">
                <a:sym typeface="Wingdings" panose="05000000000000000000" pitchFamily="2" charset="2"/>
              </a:rPr>
              <a:t>Auch online </a:t>
            </a:r>
            <a:r>
              <a:rPr lang="de-AT" dirty="0" smtClean="0">
                <a:sym typeface="Wingdings" panose="05000000000000000000" pitchFamily="2" charset="2"/>
              </a:rPr>
              <a:t>über </a:t>
            </a:r>
            <a:r>
              <a:rPr lang="de-AT" u="sng" dirty="0">
                <a:sym typeface="Wingdings" panose="05000000000000000000" pitchFamily="2" charset="2"/>
              </a:rPr>
              <a:t>trinkwasserinfo.at</a:t>
            </a:r>
            <a:r>
              <a:rPr lang="de-AT" dirty="0">
                <a:sym typeface="Wingdings" panose="05000000000000000000" pitchFamily="2" charset="2"/>
              </a:rPr>
              <a:t> </a:t>
            </a:r>
            <a:r>
              <a:rPr lang="de-AT" dirty="0" smtClean="0">
                <a:sym typeface="Wingdings" panose="05000000000000000000" pitchFamily="2" charset="2"/>
              </a:rPr>
              <a:t>möglich</a:t>
            </a:r>
            <a:endParaRPr lang="de-AT" dirty="0">
              <a:sym typeface="Wingdings" panose="05000000000000000000" pitchFamily="2" charset="2"/>
            </a:endParaRPr>
          </a:p>
          <a:p>
            <a:r>
              <a:rPr lang="de-AT" dirty="0" smtClean="0">
                <a:sym typeface="Wingdings" panose="05000000000000000000" pitchFamily="2" charset="2"/>
              </a:rPr>
              <a:t>Überwachung der Wasserqualität</a:t>
            </a:r>
            <a:endParaRPr lang="de-AT" dirty="0">
              <a:sym typeface="Wingdings" panose="05000000000000000000" pitchFamily="2" charset="2"/>
            </a:endParaRPr>
          </a:p>
          <a:p>
            <a:pPr lvl="1"/>
            <a:r>
              <a:rPr lang="de-AT" dirty="0">
                <a:sym typeface="Wingdings" panose="05000000000000000000" pitchFamily="2" charset="2"/>
              </a:rPr>
              <a:t>Auch kontinuierliche Messverfahren </a:t>
            </a:r>
            <a:r>
              <a:rPr lang="de-AT" dirty="0" smtClean="0">
                <a:sym typeface="Wingdings" panose="05000000000000000000" pitchFamily="2" charset="2"/>
              </a:rPr>
              <a:t>möglich</a:t>
            </a:r>
          </a:p>
          <a:p>
            <a:pPr lvl="1"/>
            <a:endParaRPr lang="de-AT" dirty="0">
              <a:sym typeface="Wingdings" panose="05000000000000000000" pitchFamily="2" charset="2"/>
            </a:endParaRPr>
          </a:p>
          <a:p>
            <a:pPr lvl="1"/>
            <a:endParaRPr lang="de-AT" dirty="0"/>
          </a:p>
        </p:txBody>
      </p:sp>
      <p:sp>
        <p:nvSpPr>
          <p:cNvPr id="4" name="Datumsplatzhalter 3"/>
          <p:cNvSpPr>
            <a:spLocks noGrp="1"/>
          </p:cNvSpPr>
          <p:nvPr>
            <p:ph type="dt" sz="half" idx="10"/>
          </p:nvPr>
        </p:nvSpPr>
        <p:spPr/>
        <p:txBody>
          <a:bodyPr/>
          <a:lstStyle/>
          <a:p>
            <a:fld id="{B96BBAA5-0E4A-4697-9AD7-E0ADE2F108BB}" type="datetime1">
              <a:rPr lang="de-DE" smtClean="0"/>
              <a:pPr/>
              <a:t>06.11.2017</a:t>
            </a:fld>
            <a:endParaRPr lang="de-AT" dirty="0"/>
          </a:p>
        </p:txBody>
      </p:sp>
      <p:sp>
        <p:nvSpPr>
          <p:cNvPr id="5" name="Fußzeilenplatzhalter 4"/>
          <p:cNvSpPr>
            <a:spLocks noGrp="1"/>
          </p:cNvSpPr>
          <p:nvPr>
            <p:ph type="ftr" sz="quarter" idx="11"/>
          </p:nvPr>
        </p:nvSpPr>
        <p:spPr/>
        <p:txBody>
          <a:bodyPr/>
          <a:lstStyle/>
          <a:p>
            <a:r>
              <a:rPr lang="de-AT" smtClean="0"/>
              <a:t>ÖSTERREICHISCHE VEREINIGUNG FÜR DAS GAS- UND WASSERFACH</a:t>
            </a:r>
            <a:endParaRPr lang="de-AT" dirty="0"/>
          </a:p>
        </p:txBody>
      </p:sp>
      <p:sp>
        <p:nvSpPr>
          <p:cNvPr id="6" name="Foliennummernplatzhalter 5"/>
          <p:cNvSpPr>
            <a:spLocks noGrp="1"/>
          </p:cNvSpPr>
          <p:nvPr>
            <p:ph type="sldNum" sz="quarter" idx="12"/>
          </p:nvPr>
        </p:nvSpPr>
        <p:spPr/>
        <p:txBody>
          <a:bodyPr/>
          <a:lstStyle/>
          <a:p>
            <a:fld id="{94944688-5556-4823-A294-E155E89CB24B}" type="slidenum">
              <a:rPr lang="de-AT" smtClean="0"/>
              <a:pPr/>
              <a:t>6</a:t>
            </a:fld>
            <a:endParaRPr lang="de-AT" dirty="0"/>
          </a:p>
        </p:txBody>
      </p:sp>
      <p:sp>
        <p:nvSpPr>
          <p:cNvPr id="7" name="Textfeld 6"/>
          <p:cNvSpPr txBox="1"/>
          <p:nvPr/>
        </p:nvSpPr>
        <p:spPr>
          <a:xfrm>
            <a:off x="8167139" y="4499952"/>
            <a:ext cx="288032" cy="1862048"/>
          </a:xfrm>
          <a:prstGeom prst="rect">
            <a:avLst/>
          </a:prstGeom>
          <a:noFill/>
        </p:spPr>
        <p:txBody>
          <a:bodyPr wrap="square" rtlCol="0">
            <a:spAutoFit/>
          </a:bodyPr>
          <a:lstStyle/>
          <a:p>
            <a:r>
              <a:rPr lang="de-AT" sz="11500" b="1" dirty="0" smtClean="0"/>
              <a:t>§</a:t>
            </a:r>
            <a:endParaRPr lang="de-AT" b="1" dirty="0"/>
          </a:p>
        </p:txBody>
      </p:sp>
      <p:sp>
        <p:nvSpPr>
          <p:cNvPr id="8" name="Textfeld 7"/>
          <p:cNvSpPr txBox="1"/>
          <p:nvPr/>
        </p:nvSpPr>
        <p:spPr>
          <a:xfrm>
            <a:off x="7452320" y="4499952"/>
            <a:ext cx="288032" cy="1862048"/>
          </a:xfrm>
          <a:prstGeom prst="rect">
            <a:avLst/>
          </a:prstGeom>
          <a:noFill/>
        </p:spPr>
        <p:txBody>
          <a:bodyPr wrap="square" rtlCol="0">
            <a:spAutoFit/>
          </a:bodyPr>
          <a:lstStyle/>
          <a:p>
            <a:r>
              <a:rPr lang="de-AT" sz="11500" b="1" dirty="0" smtClean="0"/>
              <a:t>§</a:t>
            </a:r>
            <a:endParaRPr lang="de-AT" b="1" dirty="0"/>
          </a:p>
        </p:txBody>
      </p:sp>
    </p:spTree>
    <p:extLst>
      <p:ext uri="{BB962C8B-B14F-4D97-AF65-F5344CB8AC3E}">
        <p14:creationId xmlns:p14="http://schemas.microsoft.com/office/powerpoint/2010/main" val="145747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a:t>Verlängerung der Nacheichfrist von Wasserzählern</a:t>
            </a:r>
          </a:p>
        </p:txBody>
      </p:sp>
      <p:sp>
        <p:nvSpPr>
          <p:cNvPr id="3" name="Inhaltsplatzhalter 2"/>
          <p:cNvSpPr>
            <a:spLocks noGrp="1"/>
          </p:cNvSpPr>
          <p:nvPr>
            <p:ph idx="1"/>
          </p:nvPr>
        </p:nvSpPr>
        <p:spPr>
          <a:xfrm>
            <a:off x="689347" y="836712"/>
            <a:ext cx="7888316" cy="5040313"/>
          </a:xfrm>
        </p:spPr>
        <p:txBody>
          <a:bodyPr>
            <a:normAutofit/>
          </a:bodyPr>
          <a:lstStyle/>
          <a:p>
            <a:endParaRPr lang="de-AT" dirty="0" smtClean="0"/>
          </a:p>
          <a:p>
            <a:r>
              <a:rPr lang="de-AT" dirty="0" smtClean="0"/>
              <a:t>Stichprobenverlängerungsverordnung</a:t>
            </a:r>
            <a:endParaRPr lang="de-AT" dirty="0" smtClean="0"/>
          </a:p>
          <a:p>
            <a:pPr indent="0">
              <a:buNone/>
            </a:pPr>
            <a:endParaRPr lang="de-AT" dirty="0"/>
          </a:p>
          <a:p>
            <a:pPr marL="215900" indent="-215900"/>
            <a:r>
              <a:rPr lang="de-AT" dirty="0" smtClean="0"/>
              <a:t>Stichprobe aus einem Wasserzählerlos im fünften Jahr wird auf ihr Messverhalten untersucht</a:t>
            </a:r>
          </a:p>
          <a:p>
            <a:endParaRPr lang="de-AT" dirty="0"/>
          </a:p>
          <a:p>
            <a:r>
              <a:rPr lang="de-AT" dirty="0" smtClean="0"/>
              <a:t>Prüfung der Stichprobe auf Einhalten der geforderten Genauigkeit</a:t>
            </a:r>
          </a:p>
          <a:p>
            <a:endParaRPr lang="de-AT" dirty="0"/>
          </a:p>
          <a:p>
            <a:r>
              <a:rPr lang="de-AT" dirty="0" smtClean="0"/>
              <a:t>Eichfehlergrenze eingehalten </a:t>
            </a:r>
            <a:r>
              <a:rPr lang="de-AT" dirty="0" smtClean="0">
                <a:sym typeface="Wingdings" panose="05000000000000000000" pitchFamily="2" charset="2"/>
              </a:rPr>
              <a:t> </a:t>
            </a:r>
            <a:r>
              <a:rPr lang="de-AT" dirty="0" smtClean="0">
                <a:solidFill>
                  <a:srgbClr val="FF0000"/>
                </a:solidFill>
                <a:sym typeface="Wingdings" panose="05000000000000000000" pitchFamily="2" charset="2"/>
              </a:rPr>
              <a:t>Verlängerung auf 5 Jahre</a:t>
            </a:r>
          </a:p>
          <a:p>
            <a:endParaRPr lang="de-AT" dirty="0">
              <a:sym typeface="Wingdings" panose="05000000000000000000" pitchFamily="2" charset="2"/>
            </a:endParaRPr>
          </a:p>
          <a:p>
            <a:pPr marL="215900" indent="-215900"/>
            <a:r>
              <a:rPr lang="de-AT" dirty="0" smtClean="0">
                <a:sym typeface="Wingdings" panose="05000000000000000000" pitchFamily="2" charset="2"/>
              </a:rPr>
              <a:t>1,5 fache Eichfehlergrenze eingehalten  </a:t>
            </a:r>
            <a:r>
              <a:rPr lang="de-AT" dirty="0" smtClean="0">
                <a:solidFill>
                  <a:srgbClr val="FF0000"/>
                </a:solidFill>
                <a:sym typeface="Wingdings" panose="05000000000000000000" pitchFamily="2" charset="2"/>
              </a:rPr>
              <a:t>Verlängerung auf 3 Jahre</a:t>
            </a:r>
          </a:p>
          <a:p>
            <a:endParaRPr lang="de-AT" dirty="0">
              <a:sym typeface="Wingdings" panose="05000000000000000000" pitchFamily="2" charset="2"/>
            </a:endParaRPr>
          </a:p>
        </p:txBody>
      </p:sp>
      <p:sp>
        <p:nvSpPr>
          <p:cNvPr id="4" name="Datumsplatzhalter 3"/>
          <p:cNvSpPr>
            <a:spLocks noGrp="1"/>
          </p:cNvSpPr>
          <p:nvPr>
            <p:ph type="dt" sz="half" idx="10"/>
          </p:nvPr>
        </p:nvSpPr>
        <p:spPr/>
        <p:txBody>
          <a:bodyPr/>
          <a:lstStyle/>
          <a:p>
            <a:fld id="{B96BBAA5-0E4A-4697-9AD7-E0ADE2F108BB}" type="datetime1">
              <a:rPr lang="de-DE" smtClean="0"/>
              <a:pPr/>
              <a:t>06.11.2017</a:t>
            </a:fld>
            <a:endParaRPr lang="de-AT" dirty="0"/>
          </a:p>
        </p:txBody>
      </p:sp>
      <p:sp>
        <p:nvSpPr>
          <p:cNvPr id="5" name="Fußzeilenplatzhalter 4"/>
          <p:cNvSpPr>
            <a:spLocks noGrp="1"/>
          </p:cNvSpPr>
          <p:nvPr>
            <p:ph type="ftr" sz="quarter" idx="11"/>
          </p:nvPr>
        </p:nvSpPr>
        <p:spPr/>
        <p:txBody>
          <a:bodyPr/>
          <a:lstStyle/>
          <a:p>
            <a:r>
              <a:rPr lang="de-AT" smtClean="0"/>
              <a:t>ÖSTERREICHISCHE VEREINIGUNG FÜR DAS GAS- UND WASSERFACH</a:t>
            </a:r>
            <a:endParaRPr lang="de-AT" dirty="0"/>
          </a:p>
        </p:txBody>
      </p:sp>
      <p:sp>
        <p:nvSpPr>
          <p:cNvPr id="6" name="Foliennummernplatzhalter 5"/>
          <p:cNvSpPr>
            <a:spLocks noGrp="1"/>
          </p:cNvSpPr>
          <p:nvPr>
            <p:ph type="sldNum" sz="quarter" idx="12"/>
          </p:nvPr>
        </p:nvSpPr>
        <p:spPr/>
        <p:txBody>
          <a:bodyPr/>
          <a:lstStyle/>
          <a:p>
            <a:fld id="{94944688-5556-4823-A294-E155E89CB24B}" type="slidenum">
              <a:rPr lang="de-AT" smtClean="0"/>
              <a:pPr/>
              <a:t>7</a:t>
            </a:fld>
            <a:endParaRPr lang="de-AT" dirty="0"/>
          </a:p>
        </p:txBody>
      </p:sp>
    </p:spTree>
    <p:extLst>
      <p:ext uri="{BB962C8B-B14F-4D97-AF65-F5344CB8AC3E}">
        <p14:creationId xmlns:p14="http://schemas.microsoft.com/office/powerpoint/2010/main" val="4115278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de-AT" dirty="0" smtClean="0"/>
              <a:t>ÖVGW aktiv</a:t>
            </a:r>
            <a:endParaRPr lang="de-AT" dirty="0"/>
          </a:p>
        </p:txBody>
      </p:sp>
      <p:sp>
        <p:nvSpPr>
          <p:cNvPr id="4" name="Datumsplatzhalter 3"/>
          <p:cNvSpPr>
            <a:spLocks noGrp="1"/>
          </p:cNvSpPr>
          <p:nvPr>
            <p:ph type="dt" sz="half" idx="10"/>
          </p:nvPr>
        </p:nvSpPr>
        <p:spPr/>
        <p:txBody>
          <a:bodyPr/>
          <a:lstStyle/>
          <a:p>
            <a:fld id="{B96BBAA5-0E4A-4697-9AD7-E0ADE2F108BB}" type="datetime1">
              <a:rPr lang="de-DE" smtClean="0"/>
              <a:pPr/>
              <a:t>06.11.2017</a:t>
            </a:fld>
            <a:endParaRPr lang="de-AT" dirty="0"/>
          </a:p>
        </p:txBody>
      </p:sp>
      <p:sp>
        <p:nvSpPr>
          <p:cNvPr id="5" name="Fußzeilenplatzhalter 4"/>
          <p:cNvSpPr>
            <a:spLocks noGrp="1"/>
          </p:cNvSpPr>
          <p:nvPr>
            <p:ph type="ftr" sz="quarter" idx="11"/>
          </p:nvPr>
        </p:nvSpPr>
        <p:spPr/>
        <p:txBody>
          <a:bodyPr/>
          <a:lstStyle/>
          <a:p>
            <a:r>
              <a:rPr lang="de-AT" smtClean="0"/>
              <a:t>ÖSTERREICHISCHE VEREINIGUNG FÜR DAS GAS- UND WASSERFACH</a:t>
            </a:r>
            <a:endParaRPr lang="de-AT" dirty="0"/>
          </a:p>
        </p:txBody>
      </p:sp>
      <p:sp>
        <p:nvSpPr>
          <p:cNvPr id="6" name="Foliennummernplatzhalter 5"/>
          <p:cNvSpPr>
            <a:spLocks noGrp="1"/>
          </p:cNvSpPr>
          <p:nvPr>
            <p:ph type="sldNum" sz="quarter" idx="12"/>
          </p:nvPr>
        </p:nvSpPr>
        <p:spPr/>
        <p:txBody>
          <a:bodyPr/>
          <a:lstStyle/>
          <a:p>
            <a:fld id="{94944688-5556-4823-A294-E155E89CB24B}" type="slidenum">
              <a:rPr lang="de-AT" smtClean="0"/>
              <a:pPr/>
              <a:t>8</a:t>
            </a:fld>
            <a:endParaRPr lang="de-AT" dirty="0"/>
          </a:p>
        </p:txBody>
      </p:sp>
      <p:sp>
        <p:nvSpPr>
          <p:cNvPr id="8" name="Untertitel 7"/>
          <p:cNvSpPr>
            <a:spLocks noGrp="1"/>
          </p:cNvSpPr>
          <p:nvPr>
            <p:ph type="subTitle" idx="1"/>
          </p:nvPr>
        </p:nvSpPr>
        <p:spPr/>
        <p:txBody>
          <a:bodyPr>
            <a:normAutofit fontScale="77500" lnSpcReduction="20000"/>
          </a:bodyPr>
          <a:lstStyle/>
          <a:p>
            <a:r>
              <a:rPr lang="de-AT" dirty="0" smtClean="0"/>
              <a:t>Arzneimittel Screening</a:t>
            </a:r>
          </a:p>
          <a:p>
            <a:r>
              <a:rPr lang="de-AT" dirty="0" smtClean="0"/>
              <a:t>Normung  </a:t>
            </a:r>
            <a:r>
              <a:rPr lang="de-AT" dirty="0"/>
              <a:t>National – Europäisch - International</a:t>
            </a:r>
          </a:p>
          <a:p>
            <a:r>
              <a:rPr lang="de-AT" dirty="0" smtClean="0"/>
              <a:t>Aktionsprogramm Nitrat</a:t>
            </a:r>
          </a:p>
          <a:p>
            <a:r>
              <a:rPr lang="de-AT" dirty="0" smtClean="0"/>
              <a:t>Natürliche Strahlenquellenverordnung</a:t>
            </a:r>
          </a:p>
          <a:p>
            <a:r>
              <a:rPr lang="de-AT" dirty="0"/>
              <a:t>Schutz kritischer </a:t>
            </a:r>
            <a:r>
              <a:rPr lang="de-AT" dirty="0" smtClean="0"/>
              <a:t>Infrastrukturen</a:t>
            </a:r>
          </a:p>
          <a:p>
            <a:r>
              <a:rPr lang="de-AT" dirty="0" err="1" smtClean="0"/>
              <a:t>Trink´Wasser</a:t>
            </a:r>
            <a:r>
              <a:rPr lang="de-AT" dirty="0" smtClean="0"/>
              <a:t> Tag 2018</a:t>
            </a:r>
            <a:endParaRPr lang="de-AT" dirty="0"/>
          </a:p>
          <a:p>
            <a:endParaRPr lang="de-AT" dirty="0">
              <a:solidFill>
                <a:schemeClr val="tx1"/>
              </a:solidFill>
            </a:endParaRPr>
          </a:p>
        </p:txBody>
      </p:sp>
    </p:spTree>
    <p:extLst>
      <p:ext uri="{BB962C8B-B14F-4D97-AF65-F5344CB8AC3E}">
        <p14:creationId xmlns:p14="http://schemas.microsoft.com/office/powerpoint/2010/main" val="176660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Arzneimittel Screening </a:t>
            </a:r>
            <a:endParaRPr lang="de-AT" dirty="0"/>
          </a:p>
        </p:txBody>
      </p:sp>
      <p:sp>
        <p:nvSpPr>
          <p:cNvPr id="3" name="Inhaltsplatzhalter 2"/>
          <p:cNvSpPr>
            <a:spLocks noGrp="1"/>
          </p:cNvSpPr>
          <p:nvPr>
            <p:ph idx="1"/>
          </p:nvPr>
        </p:nvSpPr>
        <p:spPr/>
        <p:txBody>
          <a:bodyPr>
            <a:normAutofit lnSpcReduction="10000"/>
          </a:bodyPr>
          <a:lstStyle/>
          <a:p>
            <a:r>
              <a:rPr lang="de-AT" dirty="0" smtClean="0"/>
              <a:t>Screening von Arzneimitteln im Roh- und Trinkwasser</a:t>
            </a:r>
          </a:p>
          <a:p>
            <a:r>
              <a:rPr lang="de-AT" dirty="0" smtClean="0"/>
              <a:t>Umweltbundesamt als durchführendes Labor</a:t>
            </a:r>
          </a:p>
          <a:p>
            <a:endParaRPr lang="de-AT" dirty="0"/>
          </a:p>
          <a:p>
            <a:r>
              <a:rPr lang="de-AT" dirty="0" smtClean="0"/>
              <a:t>Multimethode:</a:t>
            </a:r>
          </a:p>
          <a:p>
            <a:pPr lvl="1"/>
            <a:r>
              <a:rPr lang="de-AT" dirty="0" smtClean="0"/>
              <a:t>Qualitative Analyse von 90 Arzneimitteln</a:t>
            </a:r>
          </a:p>
          <a:p>
            <a:pPr lvl="1"/>
            <a:r>
              <a:rPr lang="de-AT" dirty="0" smtClean="0"/>
              <a:t>Quantitative Analyse der 10 höchsten Werte</a:t>
            </a:r>
          </a:p>
          <a:p>
            <a:pPr lvl="1"/>
            <a:r>
              <a:rPr lang="de-AT" dirty="0" smtClean="0"/>
              <a:t>Inkl. Humantoxikologischer Bewertung!</a:t>
            </a:r>
          </a:p>
          <a:p>
            <a:endParaRPr lang="de-AT" dirty="0"/>
          </a:p>
          <a:p>
            <a:r>
              <a:rPr lang="de-AT" dirty="0" smtClean="0">
                <a:sym typeface="Wingdings" panose="05000000000000000000" pitchFamily="2" charset="2"/>
              </a:rPr>
              <a:t>Teilnahme ist freiwillig!</a:t>
            </a:r>
          </a:p>
          <a:p>
            <a:endParaRPr lang="de-AT" dirty="0">
              <a:sym typeface="Wingdings" panose="05000000000000000000" pitchFamily="2" charset="2"/>
            </a:endParaRPr>
          </a:p>
          <a:p>
            <a:pPr indent="0">
              <a:buNone/>
            </a:pPr>
            <a:r>
              <a:rPr lang="de-AT" dirty="0" smtClean="0">
                <a:sym typeface="Wingdings" panose="05000000000000000000" pitchFamily="2" charset="2"/>
              </a:rPr>
              <a:t>Kontakt:</a:t>
            </a:r>
            <a:endParaRPr lang="de-AT" dirty="0" smtClean="0">
              <a:sym typeface="Wingdings" panose="05000000000000000000" pitchFamily="2" charset="2"/>
              <a:hlinkClick r:id="rId3"/>
            </a:endParaRPr>
          </a:p>
          <a:p>
            <a:pPr indent="0">
              <a:buNone/>
            </a:pPr>
            <a:r>
              <a:rPr lang="de-AT" b="0" dirty="0" smtClean="0">
                <a:sym typeface="Wingdings" panose="05000000000000000000" pitchFamily="2" charset="2"/>
              </a:rPr>
              <a:t>Umweltbundesamt</a:t>
            </a:r>
          </a:p>
          <a:p>
            <a:pPr indent="0">
              <a:buNone/>
            </a:pPr>
            <a:r>
              <a:rPr lang="de-AT" b="0" dirty="0" smtClean="0">
                <a:sym typeface="Wingdings" panose="05000000000000000000" pitchFamily="2" charset="2"/>
              </a:rPr>
              <a:t>Mag. Felicitas Zeitz</a:t>
            </a:r>
            <a:endParaRPr lang="de-AT" b="0" dirty="0" smtClean="0">
              <a:sym typeface="Wingdings" panose="05000000000000000000" pitchFamily="2" charset="2"/>
              <a:hlinkClick r:id="rId3"/>
            </a:endParaRPr>
          </a:p>
          <a:p>
            <a:pPr indent="0">
              <a:buNone/>
            </a:pPr>
            <a:r>
              <a:rPr lang="de-AT" b="0" u="sng" dirty="0" smtClean="0">
                <a:sym typeface="Wingdings" panose="05000000000000000000" pitchFamily="2" charset="2"/>
                <a:hlinkClick r:id="rId3"/>
              </a:rPr>
              <a:t>pruefstelle@umweltbundesamt.at</a:t>
            </a:r>
            <a:r>
              <a:rPr lang="de-AT" b="0" u="sng" dirty="0" smtClean="0">
                <a:sym typeface="Wingdings" panose="05000000000000000000" pitchFamily="2" charset="2"/>
              </a:rPr>
              <a:t> </a:t>
            </a:r>
            <a:endParaRPr lang="de-AT" b="0" u="sng" dirty="0"/>
          </a:p>
        </p:txBody>
      </p:sp>
      <p:sp>
        <p:nvSpPr>
          <p:cNvPr id="4" name="Datumsplatzhalter 3"/>
          <p:cNvSpPr>
            <a:spLocks noGrp="1"/>
          </p:cNvSpPr>
          <p:nvPr>
            <p:ph type="dt" sz="half" idx="10"/>
          </p:nvPr>
        </p:nvSpPr>
        <p:spPr/>
        <p:txBody>
          <a:bodyPr/>
          <a:lstStyle/>
          <a:p>
            <a:fld id="{B96BBAA5-0E4A-4697-9AD7-E0ADE2F108BB}" type="datetime1">
              <a:rPr lang="de-DE" smtClean="0"/>
              <a:pPr/>
              <a:t>06.11.2017</a:t>
            </a:fld>
            <a:endParaRPr lang="de-AT" dirty="0"/>
          </a:p>
        </p:txBody>
      </p:sp>
      <p:sp>
        <p:nvSpPr>
          <p:cNvPr id="5" name="Fußzeilenplatzhalter 4"/>
          <p:cNvSpPr>
            <a:spLocks noGrp="1"/>
          </p:cNvSpPr>
          <p:nvPr>
            <p:ph type="ftr" sz="quarter" idx="11"/>
          </p:nvPr>
        </p:nvSpPr>
        <p:spPr/>
        <p:txBody>
          <a:bodyPr/>
          <a:lstStyle/>
          <a:p>
            <a:r>
              <a:rPr lang="de-AT" smtClean="0"/>
              <a:t>ÖSTERREICHISCHE VEREINIGUNG FÜR DAS GAS- UND WASSERFACH</a:t>
            </a:r>
            <a:endParaRPr lang="de-AT" dirty="0"/>
          </a:p>
        </p:txBody>
      </p:sp>
      <p:sp>
        <p:nvSpPr>
          <p:cNvPr id="6" name="Foliennummernplatzhalter 5"/>
          <p:cNvSpPr>
            <a:spLocks noGrp="1"/>
          </p:cNvSpPr>
          <p:nvPr>
            <p:ph type="sldNum" sz="quarter" idx="12"/>
          </p:nvPr>
        </p:nvSpPr>
        <p:spPr/>
        <p:txBody>
          <a:bodyPr/>
          <a:lstStyle/>
          <a:p>
            <a:fld id="{94944688-5556-4823-A294-E155E89CB24B}" type="slidenum">
              <a:rPr lang="de-AT" smtClean="0"/>
              <a:pPr/>
              <a:t>9</a:t>
            </a:fld>
            <a:endParaRPr lang="de-AT" dirty="0"/>
          </a:p>
        </p:txBody>
      </p:sp>
    </p:spTree>
    <p:extLst>
      <p:ext uri="{BB962C8B-B14F-4D97-AF65-F5344CB8AC3E}">
        <p14:creationId xmlns:p14="http://schemas.microsoft.com/office/powerpoint/2010/main" val="2853532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sign OVGW Wasser">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ovgw_wasser_vorl</Template>
  <TotalTime>0</TotalTime>
  <Words>2616</Words>
  <Application>Microsoft Office PowerPoint</Application>
  <PresentationFormat>Bildschirmpräsentation (4:3)</PresentationFormat>
  <Paragraphs>383</Paragraphs>
  <Slides>17</Slides>
  <Notes>17</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17</vt:i4>
      </vt:variant>
    </vt:vector>
  </HeadingPairs>
  <TitlesOfParts>
    <vt:vector size="22" baseType="lpstr">
      <vt:lpstr>Arial</vt:lpstr>
      <vt:lpstr>Calibri</vt:lpstr>
      <vt:lpstr>Symbol</vt:lpstr>
      <vt:lpstr>Wingdings</vt:lpstr>
      <vt:lpstr>Design OVGW Wasser</vt:lpstr>
      <vt:lpstr>Neues aus der Wasserwelt 2017</vt:lpstr>
      <vt:lpstr>Qualitätsgesicherte Ausbildungen im Bereich Trinkwasser </vt:lpstr>
      <vt:lpstr>Ausbildung – Beitrag zur Qualitätssicherung bei Dienstleistern </vt:lpstr>
      <vt:lpstr>Gesetze und Verordnungen</vt:lpstr>
      <vt:lpstr>TWV Novelle</vt:lpstr>
      <vt:lpstr>TWV Novelle</vt:lpstr>
      <vt:lpstr>Verlängerung der Nacheichfrist von Wasserzählern</vt:lpstr>
      <vt:lpstr>ÖVGW aktiv</vt:lpstr>
      <vt:lpstr>Arzneimittel Screening </vt:lpstr>
      <vt:lpstr>Normung  National – Europäisch - International</vt:lpstr>
      <vt:lpstr>ÖVGW aktiv</vt:lpstr>
      <vt:lpstr>TRINK‘WASSERTAG 2018</vt:lpstr>
      <vt:lpstr>Regelwerk ÖVGW</vt:lpstr>
      <vt:lpstr>Neues ÖVGW-Seminar Trinkwassernotversorgung</vt:lpstr>
      <vt:lpstr>Freihalten von Wasserleitungstrassen</vt:lpstr>
      <vt:lpstr>Versorgung mit unterschiedlichen Wässern</vt:lpstr>
      <vt:lpstr>ÖVGW Regelwerk Wasser Abo - digital und top aktuell im Abo!</vt:lpstr>
    </vt:vector>
  </TitlesOfParts>
  <Company>HP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 ist schon normal</dc:title>
  <dc:creator>Riha Andreas</dc:creator>
  <cp:lastModifiedBy>Manfred Eisenhut</cp:lastModifiedBy>
  <cp:revision>165</cp:revision>
  <cp:lastPrinted>2017-10-23T15:39:52Z</cp:lastPrinted>
  <dcterms:created xsi:type="dcterms:W3CDTF">2015-05-06T14:43:56Z</dcterms:created>
  <dcterms:modified xsi:type="dcterms:W3CDTF">2017-11-06T14:14:37Z</dcterms:modified>
</cp:coreProperties>
</file>