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9"/>
  </p:notesMasterIdLst>
  <p:sldIdLst>
    <p:sldId id="261" r:id="rId2"/>
    <p:sldId id="289" r:id="rId3"/>
    <p:sldId id="292" r:id="rId4"/>
    <p:sldId id="260" r:id="rId5"/>
    <p:sldId id="288" r:id="rId6"/>
    <p:sldId id="282" r:id="rId7"/>
    <p:sldId id="283" r:id="rId8"/>
    <p:sldId id="285" r:id="rId9"/>
    <p:sldId id="286" r:id="rId10"/>
    <p:sldId id="284" r:id="rId11"/>
    <p:sldId id="287" r:id="rId12"/>
    <p:sldId id="290" r:id="rId13"/>
    <p:sldId id="291" r:id="rId14"/>
    <p:sldId id="277" r:id="rId15"/>
    <p:sldId id="265" r:id="rId16"/>
    <p:sldId id="264" r:id="rId17"/>
    <p:sldId id="279" r:id="rId18"/>
  </p:sldIdLst>
  <p:sldSz cx="9144000" cy="6858000" type="screen4x3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158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566733-9F4E-483D-B1C6-F0D2789649E6}" type="datetimeFigureOut">
              <a:rPr lang="de-DE" smtClean="0"/>
              <a:pPr/>
              <a:t>09.11.2017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96E503-23A5-4820-994F-CEF8451B93E5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05415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13. November 2014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Infotag Wasser 2014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D917C-8239-486E-B97B-8CD4486A88C1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13. November 2014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Infotag Wasser 2014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D917C-8239-486E-B97B-8CD4486A88C1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13. November 2014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Infotag Wasser 2014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D917C-8239-486E-B97B-8CD4486A88C1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13. November 2014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Infotag Wasser 2014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D917C-8239-486E-B97B-8CD4486A88C1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13. November 2014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Infotag Wasser 2014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D917C-8239-486E-B97B-8CD4486A88C1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13. November 2014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Infotag Wasser 2014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D917C-8239-486E-B97B-8CD4486A88C1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13. November 2014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Infotag Wasser 2014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D917C-8239-486E-B97B-8CD4486A88C1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13. November 2014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Infotag Wasser 2014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D917C-8239-486E-B97B-8CD4486A88C1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13. November 2014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Infotag Wasser 2014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D917C-8239-486E-B97B-8CD4486A88C1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13. November 2014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Infotag Wasser 2014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D917C-8239-486E-B97B-8CD4486A88C1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13. November 2014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Infotag Wasser 2014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D917C-8239-486E-B97B-8CD4486A88C1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13. November 2014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Infotag Wasser 2014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D917C-8239-486E-B97B-8CD4486A88C1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 spd="slow">
    <p:wipe dir="r"/>
  </p:transition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mailto:post.a6-lma@bgld.gv.at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C:\Users\Franz\AppData\Local\Microsoft\Windows\INetCache\IE\46DJK697\MP900402205[1].jpg"/>
          <p:cNvPicPr>
            <a:picLocks noChangeAspect="1" noChangeArrowheads="1"/>
          </p:cNvPicPr>
          <p:nvPr/>
        </p:nvPicPr>
        <p:blipFill>
          <a:blip r:embed="rId2">
            <a:lum bright="20000"/>
          </a:blip>
          <a:srcRect/>
          <a:stretch>
            <a:fillRect/>
          </a:stretch>
        </p:blipFill>
        <p:spPr bwMode="auto">
          <a:xfrm>
            <a:off x="-16704" y="0"/>
            <a:ext cx="9501158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51520" y="692696"/>
            <a:ext cx="9073008" cy="1728192"/>
          </a:xfrm>
        </p:spPr>
        <p:txBody>
          <a:bodyPr>
            <a:normAutofit fontScale="90000"/>
          </a:bodyPr>
          <a:lstStyle/>
          <a:p>
            <a:r>
              <a:rPr lang="de-DE" sz="3700" b="1" dirty="0" smtClean="0">
                <a:solidFill>
                  <a:srgbClr val="C00000"/>
                </a:solidFill>
                <a:latin typeface="Arial Black" panose="020B0A04020102020204" pitchFamily="34" charset="0"/>
                <a:cs typeface="Aharoni" pitchFamily="2" charset="-79"/>
              </a:rPr>
              <a:t/>
            </a:r>
            <a:br>
              <a:rPr lang="de-DE" sz="3700" b="1" dirty="0" smtClean="0">
                <a:solidFill>
                  <a:srgbClr val="C00000"/>
                </a:solidFill>
                <a:latin typeface="Arial Black" panose="020B0A04020102020204" pitchFamily="34" charset="0"/>
                <a:cs typeface="Aharoni" pitchFamily="2" charset="-79"/>
              </a:rPr>
            </a:br>
            <a:r>
              <a:rPr lang="de-DE" sz="3700" b="1" dirty="0">
                <a:solidFill>
                  <a:srgbClr val="C00000"/>
                </a:solidFill>
                <a:latin typeface="Arial Black" panose="020B0A04020102020204" pitchFamily="34" charset="0"/>
                <a:cs typeface="Aharoni" pitchFamily="2" charset="-79"/>
              </a:rPr>
              <a:t/>
            </a:r>
            <a:br>
              <a:rPr lang="de-DE" sz="3700" b="1" dirty="0">
                <a:solidFill>
                  <a:srgbClr val="C00000"/>
                </a:solidFill>
                <a:latin typeface="Arial Black" panose="020B0A04020102020204" pitchFamily="34" charset="0"/>
                <a:cs typeface="Aharoni" pitchFamily="2" charset="-79"/>
              </a:rPr>
            </a:br>
            <a:r>
              <a:rPr lang="de-DE" sz="3700" b="1" dirty="0" smtClean="0">
                <a:solidFill>
                  <a:srgbClr val="FF0000"/>
                </a:solidFill>
                <a:latin typeface="Arial Black" panose="020B0A04020102020204" pitchFamily="34" charset="0"/>
                <a:cs typeface="Aharoni" pitchFamily="2" charset="-79"/>
              </a:rPr>
              <a:t>„Information und Kommunikation“</a:t>
            </a:r>
            <a:br>
              <a:rPr lang="de-DE" sz="3700" b="1" dirty="0" smtClean="0">
                <a:solidFill>
                  <a:srgbClr val="FF0000"/>
                </a:solidFill>
                <a:latin typeface="Arial Black" panose="020B0A04020102020204" pitchFamily="34" charset="0"/>
                <a:cs typeface="Aharoni" pitchFamily="2" charset="-79"/>
              </a:rPr>
            </a:br>
            <a:r>
              <a:rPr lang="de-DE" b="1" dirty="0" smtClean="0">
                <a:solidFill>
                  <a:srgbClr val="0070C0"/>
                </a:solidFill>
                <a:latin typeface="Arial Black" panose="020B0A04020102020204" pitchFamily="34" charset="0"/>
                <a:cs typeface="Aharoni" pitchFamily="2" charset="-79"/>
              </a:rPr>
              <a:t/>
            </a:r>
            <a:br>
              <a:rPr lang="de-DE" b="1" dirty="0" smtClean="0">
                <a:solidFill>
                  <a:srgbClr val="0070C0"/>
                </a:solidFill>
                <a:latin typeface="Arial Black" panose="020B0A04020102020204" pitchFamily="34" charset="0"/>
                <a:cs typeface="Aharoni" pitchFamily="2" charset="-79"/>
              </a:rPr>
            </a:br>
            <a:endParaRPr lang="de-DE" sz="3300" dirty="0">
              <a:solidFill>
                <a:srgbClr val="7030A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538111" y="2852936"/>
            <a:ext cx="8424936" cy="3024336"/>
          </a:xfrm>
        </p:spPr>
        <p:txBody>
          <a:bodyPr>
            <a:noAutofit/>
          </a:bodyPr>
          <a:lstStyle/>
          <a:p>
            <a:r>
              <a:rPr lang="de-DE" sz="2000" b="1" dirty="0" smtClean="0">
                <a:solidFill>
                  <a:schemeClr val="tx1"/>
                </a:solidFill>
              </a:rPr>
              <a:t>Franz </a:t>
            </a:r>
            <a:r>
              <a:rPr lang="de-DE" sz="2000" b="1" dirty="0" err="1" smtClean="0">
                <a:solidFill>
                  <a:schemeClr val="tx1"/>
                </a:solidFill>
              </a:rPr>
              <a:t>Fazekas</a:t>
            </a:r>
            <a:endParaRPr lang="de-DE" sz="2000" b="1" dirty="0" smtClean="0">
              <a:solidFill>
                <a:schemeClr val="tx1"/>
              </a:solidFill>
            </a:endParaRPr>
          </a:p>
          <a:p>
            <a:r>
              <a:rPr lang="de-DE" sz="2000" b="1" dirty="0" smtClean="0">
                <a:solidFill>
                  <a:schemeClr val="tx1"/>
                </a:solidFill>
              </a:rPr>
              <a:t>Amt der </a:t>
            </a:r>
            <a:r>
              <a:rPr lang="de-DE" sz="2000" b="1" dirty="0" err="1" smtClean="0">
                <a:solidFill>
                  <a:schemeClr val="tx1"/>
                </a:solidFill>
              </a:rPr>
              <a:t>Bgld</a:t>
            </a:r>
            <a:r>
              <a:rPr lang="de-DE" sz="2000" b="1" dirty="0" smtClean="0">
                <a:solidFill>
                  <a:schemeClr val="tx1"/>
                </a:solidFill>
              </a:rPr>
              <a:t>. Landesregierung</a:t>
            </a:r>
          </a:p>
          <a:p>
            <a:r>
              <a:rPr lang="de-DE" sz="2000" b="1" dirty="0" smtClean="0">
                <a:solidFill>
                  <a:schemeClr val="tx1"/>
                </a:solidFill>
              </a:rPr>
              <a:t>Abteilung 6 - Referat Lebensmittelaufsicht</a:t>
            </a:r>
          </a:p>
          <a:p>
            <a:r>
              <a:rPr lang="de-DE" sz="2000" b="1" dirty="0" smtClean="0">
                <a:solidFill>
                  <a:schemeClr val="tx1"/>
                </a:solidFill>
              </a:rPr>
              <a:t>Tel: 057 600 2693</a:t>
            </a:r>
          </a:p>
          <a:p>
            <a:r>
              <a:rPr lang="de-DE" sz="2000" b="1" dirty="0" smtClean="0">
                <a:solidFill>
                  <a:schemeClr val="tx1"/>
                </a:solidFill>
              </a:rPr>
              <a:t>Fax: 057 600 2533</a:t>
            </a:r>
          </a:p>
          <a:p>
            <a:r>
              <a:rPr lang="de-DE" sz="2000" b="1" dirty="0" err="1" smtClean="0">
                <a:solidFill>
                  <a:schemeClr val="tx1"/>
                </a:solidFill>
              </a:rPr>
              <a:t>E-mail</a:t>
            </a:r>
            <a:r>
              <a:rPr lang="de-DE" sz="2000" b="1" dirty="0" smtClean="0">
                <a:solidFill>
                  <a:schemeClr val="tx1"/>
                </a:solidFill>
              </a:rPr>
              <a:t>: </a:t>
            </a:r>
          </a:p>
          <a:p>
            <a:r>
              <a:rPr lang="de-DE" sz="2000" b="1" dirty="0" smtClean="0">
                <a:solidFill>
                  <a:schemeClr val="tx1"/>
                </a:solidFill>
              </a:rPr>
              <a:t>post.a6-lma@bgld.gv.at</a:t>
            </a:r>
            <a:endParaRPr lang="de-DE" sz="2000" b="1" dirty="0">
              <a:solidFill>
                <a:schemeClr val="tx1"/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b="1" dirty="0" smtClean="0">
                <a:solidFill>
                  <a:srgbClr val="FF0000"/>
                </a:solidFill>
              </a:rPr>
              <a:t>16. November 2017</a:t>
            </a:r>
            <a:endParaRPr lang="de-DE" b="1" dirty="0">
              <a:solidFill>
                <a:srgbClr val="FF0000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b="1" dirty="0" smtClean="0">
                <a:solidFill>
                  <a:srgbClr val="FF0000"/>
                </a:solidFill>
              </a:rPr>
              <a:t>Infotag Wasser 2017</a:t>
            </a:r>
            <a:endParaRPr lang="de-DE" b="1" dirty="0">
              <a:solidFill>
                <a:srgbClr val="FF0000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D917C-8239-486E-B97B-8CD4486A88C1}" type="slidenum">
              <a:rPr lang="de-DE" b="1" smtClean="0">
                <a:solidFill>
                  <a:srgbClr val="FF0000"/>
                </a:solidFill>
              </a:rPr>
              <a:pPr/>
              <a:t>1</a:t>
            </a:fld>
            <a:endParaRPr lang="de-DE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C:\Users\Franz\AppData\Local\Microsoft\Windows\INetCache\IE\46DJK697\MP900402205[1].jpg"/>
          <p:cNvPicPr>
            <a:picLocks noChangeAspect="1" noChangeArrowheads="1"/>
          </p:cNvPicPr>
          <p:nvPr/>
        </p:nvPicPr>
        <p:blipFill>
          <a:blip r:embed="rId2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55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Informationspflicht</a:t>
            </a:r>
            <a:endParaRPr lang="de-DE" sz="55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0" y="1340768"/>
            <a:ext cx="9144000" cy="4785395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de-DE" sz="1000" b="1" dirty="0" smtClean="0"/>
          </a:p>
          <a:p>
            <a:pPr marL="914400" lvl="1" indent="-514350">
              <a:buAutoNum type="arabicPeriod" startAt="2"/>
            </a:pPr>
            <a:r>
              <a:rPr lang="de-DE" sz="3300" b="1" dirty="0" smtClean="0">
                <a:solidFill>
                  <a:srgbClr val="00B050"/>
                </a:solidFill>
              </a:rPr>
              <a:t>Gegenüber der Behörde (=LH)</a:t>
            </a:r>
          </a:p>
          <a:p>
            <a:pPr marL="400050" lvl="1" indent="0">
              <a:buNone/>
            </a:pPr>
            <a:endParaRPr lang="de-AT" sz="2200" b="1" dirty="0" smtClean="0"/>
          </a:p>
          <a:p>
            <a:pPr lvl="1" indent="-342900">
              <a:buFont typeface="Wingdings" panose="05000000000000000000" pitchFamily="2" charset="2"/>
              <a:buChar char="Ø"/>
            </a:pPr>
            <a:r>
              <a:rPr lang="de-DE" sz="2200" b="1" u="sng" dirty="0" smtClean="0">
                <a:solidFill>
                  <a:srgbClr val="FF0000"/>
                </a:solidFill>
              </a:rPr>
              <a:t>U n v e r z ü g l i c h</a:t>
            </a:r>
            <a:r>
              <a:rPr lang="de-DE" sz="2200" b="1" dirty="0" smtClean="0">
                <a:solidFill>
                  <a:srgbClr val="FF0000"/>
                </a:solidFill>
              </a:rPr>
              <a:t> </a:t>
            </a:r>
            <a:r>
              <a:rPr lang="de-DE" sz="2200" b="1" dirty="0"/>
              <a:t>bei Parameterwertüberschreitungen </a:t>
            </a:r>
            <a:r>
              <a:rPr lang="de-DE" sz="2200" b="1" dirty="0" smtClean="0"/>
              <a:t>                             (MIBI, </a:t>
            </a:r>
            <a:r>
              <a:rPr lang="de-DE" sz="2200" b="1" dirty="0"/>
              <a:t>Chemie) unter Zurverfügungstellung aller erforderlich </a:t>
            </a:r>
            <a:r>
              <a:rPr lang="de-DE" sz="2200" b="1" dirty="0" smtClean="0"/>
              <a:t>     Informationen </a:t>
            </a:r>
            <a:r>
              <a:rPr lang="de-DE" sz="1500" dirty="0" smtClean="0">
                <a:solidFill>
                  <a:srgbClr val="FF0000"/>
                </a:solidFill>
              </a:rPr>
              <a:t>(Unverzüglich = sobald Versorger von Überschreitung Kenntnis erlangt)</a:t>
            </a:r>
          </a:p>
          <a:p>
            <a:pPr lvl="2" indent="-342900">
              <a:buBlip>
                <a:blip r:embed="rId3"/>
              </a:buBlip>
            </a:pPr>
            <a:r>
              <a:rPr lang="de-DE" sz="1500" b="1" u="sng" dirty="0" smtClean="0">
                <a:solidFill>
                  <a:srgbClr val="7030A0"/>
                </a:solidFill>
              </a:rPr>
              <a:t>Praxis</a:t>
            </a:r>
            <a:r>
              <a:rPr lang="de-DE" sz="1500" b="1" dirty="0" smtClean="0">
                <a:solidFill>
                  <a:srgbClr val="7030A0"/>
                </a:solidFill>
              </a:rPr>
              <a:t>: LMA erfährt zumeist erst durch Befunde des Labors von solchen Überschreitungen  </a:t>
            </a:r>
            <a:endParaRPr lang="de-DE" sz="1500" b="1" dirty="0">
              <a:solidFill>
                <a:srgbClr val="7030A0"/>
              </a:solidFill>
            </a:endParaRPr>
          </a:p>
          <a:p>
            <a:pPr marL="400050" lvl="1" indent="0">
              <a:buNone/>
            </a:pPr>
            <a:endParaRPr lang="de-AT" sz="2200" b="1" dirty="0"/>
          </a:p>
          <a:p>
            <a:pPr lvl="1" indent="-342900">
              <a:buFont typeface="Wingdings" panose="05000000000000000000" pitchFamily="2" charset="2"/>
              <a:buChar char="Ø"/>
            </a:pPr>
            <a:r>
              <a:rPr lang="de-AT" sz="2200" b="1" dirty="0" smtClean="0"/>
              <a:t>Sicherstellen</a:t>
            </a:r>
            <a:r>
              <a:rPr lang="de-AT" sz="2200" b="1" dirty="0"/>
              <a:t>, dass </a:t>
            </a:r>
            <a:r>
              <a:rPr lang="de-AT" sz="2200" b="1" dirty="0" smtClean="0"/>
              <a:t>Labor die Ergebnisse </a:t>
            </a:r>
            <a:r>
              <a:rPr lang="de-AT" sz="2200" b="1" dirty="0"/>
              <a:t>aus Befund und </a:t>
            </a:r>
            <a:r>
              <a:rPr lang="de-AT" sz="2200" b="1" dirty="0" smtClean="0"/>
              <a:t> Gutachten </a:t>
            </a:r>
            <a:r>
              <a:rPr lang="de-AT" sz="2200" b="1" dirty="0">
                <a:solidFill>
                  <a:srgbClr val="FF0000"/>
                </a:solidFill>
              </a:rPr>
              <a:t>unverzüglich</a:t>
            </a:r>
            <a:r>
              <a:rPr lang="de-AT" sz="2200" b="1" dirty="0"/>
              <a:t> </a:t>
            </a:r>
            <a:r>
              <a:rPr lang="de-AT" sz="2200" b="1" dirty="0" smtClean="0"/>
              <a:t>in </a:t>
            </a:r>
            <a:r>
              <a:rPr lang="de-AT" sz="2200" b="1" dirty="0"/>
              <a:t>das von der </a:t>
            </a:r>
            <a:r>
              <a:rPr lang="de-AT" sz="2200" b="1" dirty="0" smtClean="0"/>
              <a:t>Behörde </a:t>
            </a:r>
            <a:r>
              <a:rPr lang="de-AT" sz="2200" b="1" dirty="0"/>
              <a:t>dafür </a:t>
            </a:r>
            <a:r>
              <a:rPr lang="de-AT" sz="2200" b="1" dirty="0" smtClean="0"/>
              <a:t>zur </a:t>
            </a:r>
            <a:r>
              <a:rPr lang="de-AT" sz="2200" b="1" dirty="0"/>
              <a:t>Verfügung gestellte Datensystem </a:t>
            </a:r>
            <a:r>
              <a:rPr lang="de-AT" sz="2200" b="1" dirty="0" smtClean="0"/>
              <a:t>elektronisch </a:t>
            </a:r>
            <a:r>
              <a:rPr lang="de-AT" sz="2200" b="1" dirty="0"/>
              <a:t>übermittelt.  </a:t>
            </a:r>
            <a:r>
              <a:rPr lang="de-AT" sz="2200" b="1" dirty="0" smtClean="0"/>
              <a:t> </a:t>
            </a:r>
            <a:r>
              <a:rPr lang="de-AT" sz="1500" dirty="0" smtClean="0"/>
              <a:t>(§ </a:t>
            </a:r>
            <a:r>
              <a:rPr lang="de-AT" sz="1500" dirty="0"/>
              <a:t>5 Z 4 </a:t>
            </a:r>
            <a:r>
              <a:rPr lang="de-AT" sz="1500" dirty="0" smtClean="0"/>
              <a:t>TWV und § 44 Abs. 3 LMSVG)</a:t>
            </a:r>
          </a:p>
          <a:p>
            <a:pPr marL="400050" lvl="1" indent="0">
              <a:buNone/>
            </a:pPr>
            <a:endParaRPr lang="de-AT" sz="2200" b="1" dirty="0"/>
          </a:p>
          <a:p>
            <a:pPr marL="914400" lvl="2" indent="0">
              <a:buNone/>
            </a:pPr>
            <a:endParaRPr lang="de-AT" sz="1800" dirty="0"/>
          </a:p>
          <a:p>
            <a:pPr marL="400050" lvl="1" indent="0">
              <a:buNone/>
            </a:pPr>
            <a:endParaRPr lang="de-DE" sz="1000" b="1" dirty="0" smtClean="0"/>
          </a:p>
          <a:p>
            <a:pPr algn="ctr">
              <a:buNone/>
            </a:pPr>
            <a:endParaRPr lang="de-DE" sz="1500" dirty="0" smtClean="0"/>
          </a:p>
          <a:p>
            <a:pPr>
              <a:buNone/>
            </a:pPr>
            <a:endParaRPr lang="de-DE" sz="2000" dirty="0" smtClean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b="1" dirty="0" smtClean="0">
                <a:solidFill>
                  <a:srgbClr val="FF0000"/>
                </a:solidFill>
              </a:rPr>
              <a:t>16. November 2017</a:t>
            </a:r>
            <a:endParaRPr lang="de-DE" b="1" dirty="0">
              <a:solidFill>
                <a:srgbClr val="FF0000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b="1" dirty="0" smtClean="0">
                <a:solidFill>
                  <a:srgbClr val="FF0000"/>
                </a:solidFill>
              </a:rPr>
              <a:t>Infotag Wasser 2017</a:t>
            </a:r>
            <a:endParaRPr lang="de-DE" b="1" dirty="0">
              <a:solidFill>
                <a:srgbClr val="FF0000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D917C-8239-486E-B97B-8CD4486A88C1}" type="slidenum">
              <a:rPr lang="de-DE" b="1" smtClean="0">
                <a:solidFill>
                  <a:srgbClr val="FF0000"/>
                </a:solidFill>
              </a:rPr>
              <a:pPr/>
              <a:t>10</a:t>
            </a:fld>
            <a:endParaRPr lang="de-DE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1906781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C:\Users\Franz\AppData\Local\Microsoft\Windows\INetCache\IE\46DJK697\MP900402205[1].jpg"/>
          <p:cNvPicPr>
            <a:picLocks noChangeAspect="1" noChangeArrowheads="1"/>
          </p:cNvPicPr>
          <p:nvPr/>
        </p:nvPicPr>
        <p:blipFill>
          <a:blip r:embed="rId2">
            <a:lum bright="20000"/>
          </a:blip>
          <a:srcRect/>
          <a:stretch>
            <a:fillRect/>
          </a:stretch>
        </p:blipFill>
        <p:spPr bwMode="auto">
          <a:xfrm>
            <a:off x="19521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55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Informationspflicht</a:t>
            </a:r>
            <a:endParaRPr lang="de-DE" sz="55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0" y="1340768"/>
            <a:ext cx="9144000" cy="4968552"/>
          </a:xfrm>
        </p:spPr>
        <p:txBody>
          <a:bodyPr>
            <a:normAutofit fontScale="32500" lnSpcReduction="20000"/>
          </a:bodyPr>
          <a:lstStyle/>
          <a:p>
            <a:pPr algn="ctr">
              <a:buNone/>
            </a:pPr>
            <a:endParaRPr lang="de-DE" sz="1600" b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de-DE" sz="1000" b="1" dirty="0" smtClean="0">
              <a:solidFill>
                <a:srgbClr val="FF0000"/>
              </a:solidFill>
            </a:endParaRPr>
          </a:p>
          <a:p>
            <a:pPr marL="400050" lvl="1" indent="0">
              <a:buNone/>
            </a:pPr>
            <a:r>
              <a:rPr lang="de-AT" sz="7700" b="1" u="sng" dirty="0" smtClean="0">
                <a:solidFill>
                  <a:srgbClr val="00B050"/>
                </a:solidFill>
              </a:rPr>
              <a:t>Sicherstellen</a:t>
            </a:r>
            <a:r>
              <a:rPr lang="de-AT" sz="7700" b="1" dirty="0" smtClean="0">
                <a:solidFill>
                  <a:srgbClr val="00B050"/>
                </a:solidFill>
              </a:rPr>
              <a:t>, dass Labor die Ergebnisse aus Befund und Gutachten </a:t>
            </a:r>
            <a:r>
              <a:rPr lang="de-AT" sz="7700" b="1" dirty="0">
                <a:solidFill>
                  <a:srgbClr val="00B050"/>
                </a:solidFill>
              </a:rPr>
              <a:t>unverzüglich in das von der </a:t>
            </a:r>
            <a:r>
              <a:rPr lang="de-AT" sz="7700" b="1" dirty="0" smtClean="0">
                <a:solidFill>
                  <a:srgbClr val="00B050"/>
                </a:solidFill>
              </a:rPr>
              <a:t>Behörde dafür zur </a:t>
            </a:r>
            <a:r>
              <a:rPr lang="de-AT" sz="7700" b="1" dirty="0">
                <a:solidFill>
                  <a:srgbClr val="00B050"/>
                </a:solidFill>
              </a:rPr>
              <a:t>Verfügung </a:t>
            </a:r>
            <a:r>
              <a:rPr lang="de-AT" sz="7700" b="1" dirty="0" smtClean="0">
                <a:solidFill>
                  <a:srgbClr val="00B050"/>
                </a:solidFill>
              </a:rPr>
              <a:t>gestellte </a:t>
            </a:r>
            <a:r>
              <a:rPr lang="de-AT" sz="7700" b="1" dirty="0">
                <a:solidFill>
                  <a:srgbClr val="00B050"/>
                </a:solidFill>
              </a:rPr>
              <a:t>Datensystem </a:t>
            </a:r>
            <a:r>
              <a:rPr lang="de-AT" sz="7700" b="1" u="sng" dirty="0" smtClean="0">
                <a:solidFill>
                  <a:srgbClr val="00B050"/>
                </a:solidFill>
              </a:rPr>
              <a:t>elektronisch übermittelt.</a:t>
            </a:r>
          </a:p>
          <a:p>
            <a:pPr marL="400050" lvl="1" indent="0">
              <a:buNone/>
            </a:pPr>
            <a:endParaRPr lang="de-AT" sz="2100" b="1" dirty="0" smtClean="0"/>
          </a:p>
          <a:p>
            <a:pPr marL="400050" lvl="1" indent="0">
              <a:buNone/>
            </a:pPr>
            <a:endParaRPr lang="de-AT" sz="2100" b="1" dirty="0"/>
          </a:p>
          <a:p>
            <a:pPr marL="400050" lvl="1" indent="0">
              <a:buNone/>
            </a:pPr>
            <a:r>
              <a:rPr lang="de-AT" sz="6200" b="1" u="sng" dirty="0" smtClean="0"/>
              <a:t>Dabei zu beachten:</a:t>
            </a:r>
          </a:p>
          <a:p>
            <a:pPr marL="400050" lvl="1" indent="0">
              <a:buNone/>
            </a:pPr>
            <a:endParaRPr lang="de-AT" sz="2500" b="1" u="sng" dirty="0" smtClean="0"/>
          </a:p>
          <a:p>
            <a:pPr marL="400050" lvl="1" indent="0">
              <a:buNone/>
            </a:pPr>
            <a:endParaRPr lang="de-AT" sz="1300" b="1" dirty="0" smtClean="0"/>
          </a:p>
          <a:p>
            <a:pPr lvl="1" indent="-342900">
              <a:buFont typeface="Wingdings" panose="05000000000000000000" pitchFamily="2" charset="2"/>
              <a:buChar char="Ø"/>
            </a:pPr>
            <a:r>
              <a:rPr lang="de-AT" sz="5500" b="1" dirty="0" smtClean="0"/>
              <a:t>Dem Labor schriftliche Ermächtigung zur elektronischen Übermittlung erteilen</a:t>
            </a:r>
          </a:p>
          <a:p>
            <a:pPr marL="400050" lvl="1" indent="0">
              <a:buNone/>
            </a:pPr>
            <a:endParaRPr lang="de-AT" sz="4500" dirty="0" smtClean="0"/>
          </a:p>
          <a:p>
            <a:pPr lvl="1" indent="-342900">
              <a:buFont typeface="Wingdings" panose="05000000000000000000" pitchFamily="2" charset="2"/>
              <a:buChar char="Ø"/>
            </a:pPr>
            <a:r>
              <a:rPr lang="de-AT" sz="5500" b="1" dirty="0" smtClean="0"/>
              <a:t>Dem Labor vorhandene Jahresinspektionspläne (JIP) aushändigen </a:t>
            </a:r>
            <a:r>
              <a:rPr lang="de-AT" sz="4900" dirty="0" smtClean="0"/>
              <a:t>(zur Verhinderung von </a:t>
            </a:r>
            <a:r>
              <a:rPr lang="de-AT" sz="4900" dirty="0"/>
              <a:t>N</a:t>
            </a:r>
            <a:r>
              <a:rPr lang="de-AT" sz="4900" dirty="0" smtClean="0"/>
              <a:t>achforderungen)</a:t>
            </a:r>
          </a:p>
          <a:p>
            <a:pPr marL="400050" lvl="1" indent="0">
              <a:buNone/>
            </a:pPr>
            <a:endParaRPr lang="de-AT" sz="4500" dirty="0" smtClean="0"/>
          </a:p>
          <a:p>
            <a:pPr lvl="1" indent="-342900">
              <a:buFont typeface="Wingdings" panose="05000000000000000000" pitchFamily="2" charset="2"/>
              <a:buChar char="Ø"/>
            </a:pPr>
            <a:r>
              <a:rPr lang="de-AT" sz="5500" b="1" dirty="0" smtClean="0"/>
              <a:t>Ausdrücklich verlangen, dass bei Probenziehung nach JIP vorgegangen wird </a:t>
            </a:r>
            <a:r>
              <a:rPr lang="de-AT" sz="4800" dirty="0"/>
              <a:t>(zur Verhinderung von Nachforderungen)</a:t>
            </a:r>
            <a:endParaRPr lang="de-AT" sz="4500" b="1" dirty="0" smtClean="0"/>
          </a:p>
          <a:p>
            <a:pPr marL="400050" lvl="1" indent="0">
              <a:buNone/>
            </a:pPr>
            <a:endParaRPr lang="de-AT" sz="4500" dirty="0" smtClean="0"/>
          </a:p>
          <a:p>
            <a:pPr lvl="1" indent="-342900">
              <a:buFont typeface="Wingdings" panose="05000000000000000000" pitchFamily="2" charset="2"/>
              <a:buChar char="Ø"/>
            </a:pPr>
            <a:r>
              <a:rPr lang="de-AT" sz="5500" b="1" dirty="0" smtClean="0"/>
              <a:t>Zugangsdaten für WIS Burgenland erhalten Labore von der Behörde</a:t>
            </a:r>
          </a:p>
          <a:p>
            <a:pPr marL="400050" lvl="1" indent="0">
              <a:buNone/>
            </a:pPr>
            <a:endParaRPr lang="de-AT" sz="2100" b="1" dirty="0" smtClean="0"/>
          </a:p>
          <a:p>
            <a:pPr lvl="1" indent="-342900">
              <a:buFont typeface="Wingdings" panose="05000000000000000000" pitchFamily="2" charset="2"/>
              <a:buChar char="Ø"/>
            </a:pPr>
            <a:endParaRPr lang="de-AT" sz="2100" b="1" dirty="0" smtClean="0"/>
          </a:p>
          <a:p>
            <a:pPr marL="0" indent="0">
              <a:buNone/>
            </a:pPr>
            <a:r>
              <a:rPr lang="de-AT" sz="2500" b="1" dirty="0"/>
              <a:t>	</a:t>
            </a:r>
            <a:endParaRPr lang="de-AT" sz="2500" b="1" dirty="0" smtClean="0"/>
          </a:p>
          <a:p>
            <a:pPr marL="0" indent="0">
              <a:buNone/>
            </a:pPr>
            <a:r>
              <a:rPr lang="de-DE" sz="3300" b="1" dirty="0" smtClean="0"/>
              <a:t>	Praxis : obwohl Datensystem funktioniert werden </a:t>
            </a:r>
            <a:r>
              <a:rPr lang="de-DE" sz="3300" b="1" dirty="0" err="1" smtClean="0"/>
              <a:t>dzt</a:t>
            </a:r>
            <a:r>
              <a:rPr lang="de-DE" sz="3300" b="1" dirty="0" smtClean="0"/>
              <a:t>. Gutachten und Befunde zumeist in Papierform  an die LMA geschickt!!</a:t>
            </a:r>
            <a:endParaRPr lang="de-DE" sz="3300" b="1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b="1" dirty="0" smtClean="0">
                <a:solidFill>
                  <a:srgbClr val="FF0000"/>
                </a:solidFill>
              </a:rPr>
              <a:t>16. November 2017</a:t>
            </a:r>
            <a:endParaRPr lang="de-DE" b="1" dirty="0">
              <a:solidFill>
                <a:srgbClr val="FF0000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b="1" dirty="0" smtClean="0">
                <a:solidFill>
                  <a:srgbClr val="FF0000"/>
                </a:solidFill>
              </a:rPr>
              <a:t>Infotag Wasser 2017</a:t>
            </a:r>
            <a:endParaRPr lang="de-DE" b="1" dirty="0">
              <a:solidFill>
                <a:srgbClr val="FF0000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D917C-8239-486E-B97B-8CD4486A88C1}" type="slidenum">
              <a:rPr lang="de-DE" b="1" smtClean="0">
                <a:solidFill>
                  <a:srgbClr val="FF0000"/>
                </a:solidFill>
              </a:rPr>
              <a:pPr/>
              <a:t>11</a:t>
            </a:fld>
            <a:endParaRPr lang="de-DE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8329915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C:\Users\Franz\AppData\Local\Microsoft\Windows\INetCache\IE\46DJK697\MP900402205[1].jpg"/>
          <p:cNvPicPr>
            <a:picLocks noChangeAspect="1" noChangeArrowheads="1"/>
          </p:cNvPicPr>
          <p:nvPr/>
        </p:nvPicPr>
        <p:blipFill>
          <a:blip r:embed="rId2">
            <a:lum bright="20000"/>
          </a:blip>
          <a:srcRect/>
          <a:stretch>
            <a:fillRect/>
          </a:stretch>
        </p:blipFill>
        <p:spPr bwMode="auto">
          <a:xfrm>
            <a:off x="19521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55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Informationspflicht</a:t>
            </a:r>
            <a:endParaRPr lang="de-DE" sz="55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0" y="1340768"/>
            <a:ext cx="9144000" cy="4968552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endParaRPr lang="de-DE" sz="1600" b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de-DE" sz="1000" b="1" dirty="0" smtClean="0">
              <a:solidFill>
                <a:srgbClr val="FF0000"/>
              </a:solidFill>
            </a:endParaRPr>
          </a:p>
          <a:p>
            <a:pPr marL="400050" lvl="1" indent="0">
              <a:buNone/>
            </a:pPr>
            <a:r>
              <a:rPr lang="de-AT" sz="3500" b="1" u="sng" dirty="0" smtClean="0">
                <a:solidFill>
                  <a:srgbClr val="00B050"/>
                </a:solidFill>
              </a:rPr>
              <a:t>Missachtung der Informationspflichten:</a:t>
            </a:r>
          </a:p>
          <a:p>
            <a:pPr marL="400050" lvl="1" indent="0">
              <a:buNone/>
            </a:pPr>
            <a:endParaRPr lang="de-AT" sz="2200" b="1" u="sng" dirty="0"/>
          </a:p>
          <a:p>
            <a:pPr lvl="1" indent="-342900">
              <a:buFont typeface="Wingdings" panose="05000000000000000000" pitchFamily="2" charset="2"/>
              <a:buChar char="Ø"/>
            </a:pPr>
            <a:r>
              <a:rPr lang="de-AT" sz="2500" b="1" dirty="0"/>
              <a:t>Auftrag der Behörde zur Vorlage fehlender </a:t>
            </a:r>
            <a:r>
              <a:rPr lang="de-AT" sz="2500" b="1" dirty="0" smtClean="0"/>
              <a:t>Befunde</a:t>
            </a:r>
          </a:p>
          <a:p>
            <a:pPr marL="400050" lvl="1" indent="0">
              <a:buNone/>
            </a:pPr>
            <a:endParaRPr lang="de-AT" sz="2200" b="1" dirty="0"/>
          </a:p>
          <a:p>
            <a:pPr lvl="1" indent="-342900">
              <a:buFont typeface="Wingdings" panose="05000000000000000000" pitchFamily="2" charset="2"/>
              <a:buChar char="Ø"/>
            </a:pPr>
            <a:r>
              <a:rPr lang="de-AT" sz="2500" b="1" dirty="0" smtClean="0"/>
              <a:t>Verwaltungsübertretung</a:t>
            </a:r>
            <a:r>
              <a:rPr lang="de-AT" sz="2500" dirty="0" smtClean="0"/>
              <a:t> (§ 90 Abs. 3 Z 2 LMSVG)</a:t>
            </a:r>
          </a:p>
          <a:p>
            <a:pPr marL="400050" lvl="1" indent="0">
              <a:buNone/>
            </a:pPr>
            <a:endParaRPr lang="de-AT" sz="2200" dirty="0" smtClean="0"/>
          </a:p>
          <a:p>
            <a:pPr lvl="1" indent="-342900">
              <a:buFont typeface="Wingdings" panose="05000000000000000000" pitchFamily="2" charset="2"/>
              <a:buChar char="Ø"/>
            </a:pPr>
            <a:r>
              <a:rPr lang="de-AT" sz="2500" b="1" dirty="0" smtClean="0"/>
              <a:t>Geldstrafe</a:t>
            </a:r>
            <a:r>
              <a:rPr lang="de-AT" sz="2500" dirty="0" smtClean="0"/>
              <a:t> (0 - € 50.000,--)</a:t>
            </a:r>
          </a:p>
          <a:p>
            <a:pPr marL="400050" lvl="1" indent="0">
              <a:buNone/>
            </a:pPr>
            <a:endParaRPr lang="de-AT" sz="2200" dirty="0" smtClean="0"/>
          </a:p>
          <a:p>
            <a:pPr lvl="1" indent="-342900">
              <a:buFont typeface="Wingdings" panose="05000000000000000000" pitchFamily="2" charset="2"/>
              <a:buChar char="Ø"/>
            </a:pPr>
            <a:r>
              <a:rPr lang="de-AT" sz="2500" b="1" dirty="0" smtClean="0"/>
              <a:t>Verantwortlich ist das zur Vertretung nach Außen berufene Organ des Versorgers </a:t>
            </a:r>
            <a:r>
              <a:rPr lang="de-AT" sz="2500" dirty="0" smtClean="0"/>
              <a:t>(Obmann, </a:t>
            </a:r>
            <a:r>
              <a:rPr lang="de-AT" sz="2500" dirty="0"/>
              <a:t>B</a:t>
            </a:r>
            <a:r>
              <a:rPr lang="de-AT" sz="2500" dirty="0" smtClean="0"/>
              <a:t>ürgermeister) </a:t>
            </a:r>
          </a:p>
          <a:p>
            <a:pPr marL="400050" lvl="1" indent="0">
              <a:buNone/>
            </a:pPr>
            <a:endParaRPr lang="de-AT" sz="1500" dirty="0" smtClean="0"/>
          </a:p>
          <a:p>
            <a:pPr marL="400050" lvl="1" indent="0">
              <a:buNone/>
            </a:pPr>
            <a:endParaRPr lang="de-AT" sz="2500" b="1" dirty="0" smtClean="0"/>
          </a:p>
          <a:p>
            <a:pPr marL="400050" lvl="1" indent="0">
              <a:buNone/>
            </a:pPr>
            <a:r>
              <a:rPr lang="de-AT" sz="2500" dirty="0" smtClean="0"/>
              <a:t> </a:t>
            </a:r>
          </a:p>
          <a:p>
            <a:pPr marL="400050" lvl="1" indent="0">
              <a:buNone/>
            </a:pPr>
            <a:endParaRPr lang="de-AT" sz="2100" b="1" dirty="0" smtClean="0"/>
          </a:p>
          <a:p>
            <a:pPr marL="400050" lvl="1" indent="0">
              <a:buNone/>
            </a:pPr>
            <a:endParaRPr lang="de-AT" sz="2100" b="1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b="1" dirty="0" smtClean="0">
                <a:solidFill>
                  <a:srgbClr val="FF0000"/>
                </a:solidFill>
              </a:rPr>
              <a:t>16. November 2017</a:t>
            </a:r>
            <a:endParaRPr lang="de-DE" b="1" dirty="0">
              <a:solidFill>
                <a:srgbClr val="FF0000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b="1" dirty="0" smtClean="0">
                <a:solidFill>
                  <a:srgbClr val="FF0000"/>
                </a:solidFill>
              </a:rPr>
              <a:t>Infotag Wasser 2017</a:t>
            </a:r>
            <a:endParaRPr lang="de-DE" b="1" dirty="0">
              <a:solidFill>
                <a:srgbClr val="FF0000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D917C-8239-486E-B97B-8CD4486A88C1}" type="slidenum">
              <a:rPr lang="de-DE" b="1" smtClean="0">
                <a:solidFill>
                  <a:srgbClr val="FF0000"/>
                </a:solidFill>
              </a:rPr>
              <a:pPr/>
              <a:t>12</a:t>
            </a:fld>
            <a:endParaRPr lang="de-DE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5918622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C:\Users\Franz\AppData\Local\Microsoft\Windows\INetCache\IE\46DJK697\MP900402205[1].jpg"/>
          <p:cNvPicPr>
            <a:picLocks noChangeAspect="1" noChangeArrowheads="1"/>
          </p:cNvPicPr>
          <p:nvPr/>
        </p:nvPicPr>
        <p:blipFill>
          <a:blip r:embed="rId2">
            <a:lum bright="20000"/>
          </a:blip>
          <a:srcRect/>
          <a:stretch>
            <a:fillRect/>
          </a:stretch>
        </p:blipFill>
        <p:spPr bwMode="auto">
          <a:xfrm>
            <a:off x="19521" y="-99392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57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Kommunikation</a:t>
            </a:r>
            <a:endParaRPr lang="de-DE" sz="57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0" y="1340768"/>
            <a:ext cx="9144000" cy="4968552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de-DE" sz="1600" b="1" dirty="0" smtClean="0">
              <a:solidFill>
                <a:srgbClr val="FF0000"/>
              </a:solidFill>
            </a:endParaRPr>
          </a:p>
          <a:p>
            <a:pPr marL="400050" lvl="1" indent="0">
              <a:buNone/>
            </a:pPr>
            <a:endParaRPr lang="de-DE" sz="1000" b="1" dirty="0">
              <a:solidFill>
                <a:srgbClr val="FF0000"/>
              </a:solidFill>
            </a:endParaRPr>
          </a:p>
          <a:p>
            <a:pPr marL="400050" lvl="1" indent="0">
              <a:buNone/>
            </a:pPr>
            <a:r>
              <a:rPr lang="de-AT" sz="2500" b="1" dirty="0">
                <a:solidFill>
                  <a:srgbClr val="00B050"/>
                </a:solidFill>
              </a:rPr>
              <a:t>Zwischen Wasserversorger und </a:t>
            </a:r>
            <a:r>
              <a:rPr lang="de-AT" sz="2500" b="1" dirty="0" smtClean="0">
                <a:solidFill>
                  <a:srgbClr val="00B050"/>
                </a:solidFill>
              </a:rPr>
              <a:t>Behörde soll folgendermaßen erfolgen:</a:t>
            </a:r>
          </a:p>
          <a:p>
            <a:pPr marL="400050" lvl="1" indent="0">
              <a:buNone/>
            </a:pPr>
            <a:endParaRPr lang="de-AT" sz="1000" b="1" dirty="0" smtClean="0"/>
          </a:p>
          <a:p>
            <a:pPr lvl="1" indent="-342900">
              <a:buFont typeface="Wingdings" panose="05000000000000000000" pitchFamily="2" charset="2"/>
              <a:buChar char="Ø"/>
            </a:pPr>
            <a:r>
              <a:rPr lang="de-AT" sz="2100" b="1" dirty="0" smtClean="0"/>
              <a:t>Befunde und Gutachten im Rahmen der jährlichen Eigenkontrollunter-suchungen vom Labor nur mehr elektronisch ins dafür zur  Verfügung gestellte Datensystem (WIS Burgenland) übermitteln lassen</a:t>
            </a:r>
          </a:p>
          <a:p>
            <a:pPr marL="400050" lvl="1" indent="0">
              <a:buNone/>
            </a:pPr>
            <a:endParaRPr lang="de-AT" sz="1000" b="1" dirty="0" smtClean="0"/>
          </a:p>
          <a:p>
            <a:pPr lvl="1" indent="-342900">
              <a:buFont typeface="Wingdings" panose="05000000000000000000" pitchFamily="2" charset="2"/>
              <a:buChar char="Ø"/>
            </a:pPr>
            <a:r>
              <a:rPr lang="de-AT" sz="2100" b="1" dirty="0" smtClean="0"/>
              <a:t>Auf Informations- und Maßnahmenschreiben der Behörde  n u r  mit schriftlichen Eingaben (E-Mail, Fax, Brief)  antworten</a:t>
            </a:r>
          </a:p>
          <a:p>
            <a:pPr marL="400050" lvl="1" indent="0">
              <a:buNone/>
            </a:pPr>
            <a:endParaRPr lang="de-AT" sz="1000" b="1" dirty="0" smtClean="0"/>
          </a:p>
          <a:p>
            <a:pPr lvl="1" indent="-342900">
              <a:buFont typeface="Wingdings" panose="05000000000000000000" pitchFamily="2" charset="2"/>
              <a:buChar char="Ø"/>
            </a:pPr>
            <a:r>
              <a:rPr lang="de-AT" sz="2100" b="1" dirty="0" smtClean="0"/>
              <a:t>E-Mail nur mehr an offizielle Adresse: </a:t>
            </a:r>
            <a:r>
              <a:rPr lang="de-AT" sz="2100" b="1" dirty="0" smtClean="0">
                <a:hlinkClick r:id="rId3"/>
              </a:rPr>
              <a:t>post.a6-lma@bgld.gv.at</a:t>
            </a:r>
            <a:r>
              <a:rPr lang="de-AT" sz="2100" b="1" dirty="0" smtClean="0"/>
              <a:t> senden</a:t>
            </a:r>
          </a:p>
          <a:p>
            <a:pPr marL="400050" lvl="1" indent="0">
              <a:buNone/>
            </a:pPr>
            <a:endParaRPr lang="de-AT" sz="1000" b="1" dirty="0" smtClean="0"/>
          </a:p>
          <a:p>
            <a:pPr lvl="1" indent="-342900">
              <a:buFont typeface="Wingdings" panose="05000000000000000000" pitchFamily="2" charset="2"/>
              <a:buChar char="Ø"/>
            </a:pPr>
            <a:r>
              <a:rPr lang="de-AT" sz="2100" b="1" dirty="0" smtClean="0"/>
              <a:t>Fax an: 057 600 2533 </a:t>
            </a:r>
            <a:endParaRPr lang="de-AT" sz="2100" b="1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b="1" dirty="0" smtClean="0">
                <a:solidFill>
                  <a:srgbClr val="FF0000"/>
                </a:solidFill>
              </a:rPr>
              <a:t>16. November 2017</a:t>
            </a:r>
            <a:endParaRPr lang="de-DE" b="1" dirty="0">
              <a:solidFill>
                <a:srgbClr val="FF0000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b="1" dirty="0" smtClean="0">
                <a:solidFill>
                  <a:srgbClr val="FF0000"/>
                </a:solidFill>
              </a:rPr>
              <a:t>Infotag Wasser 2017</a:t>
            </a:r>
            <a:endParaRPr lang="de-DE" b="1" dirty="0">
              <a:solidFill>
                <a:srgbClr val="FF0000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D917C-8239-486E-B97B-8CD4486A88C1}" type="slidenum">
              <a:rPr lang="de-DE" b="1" smtClean="0">
                <a:solidFill>
                  <a:srgbClr val="FF0000"/>
                </a:solidFill>
              </a:rPr>
              <a:pPr/>
              <a:t>13</a:t>
            </a:fld>
            <a:endParaRPr lang="de-DE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8015152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C:\Users\Franz\AppData\Local\Microsoft\Windows\INetCache\IE\46DJK697\MP900402205[1].jpg"/>
          <p:cNvPicPr>
            <a:picLocks noChangeAspect="1" noChangeArrowheads="1"/>
          </p:cNvPicPr>
          <p:nvPr/>
        </p:nvPicPr>
        <p:blipFill>
          <a:blip r:embed="rId2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r>
              <a:rPr lang="de-AT" b="1" dirty="0" smtClean="0">
                <a:solidFill>
                  <a:srgbClr val="FF00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Aktuelles</a:t>
            </a:r>
            <a:endParaRPr lang="de-AT" b="1" dirty="0">
              <a:solidFill>
                <a:srgbClr val="FF0000"/>
              </a:solidFill>
              <a:latin typeface="Arial Black" panose="020B0A04020102020204" pitchFamily="34" charset="0"/>
              <a:cs typeface="Aharoni" panose="02010803020104030203" pitchFamily="2" charset="-79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23528" y="1196752"/>
            <a:ext cx="8496944" cy="5112568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de-AT" sz="1800" b="1" dirty="0" smtClean="0"/>
              <a:t>PNS bei allen WV und großen Versorgern festgelegt</a:t>
            </a:r>
          </a:p>
          <a:p>
            <a:pPr marL="0" indent="0">
              <a:buNone/>
            </a:pPr>
            <a:endParaRPr lang="de-AT" sz="1500" b="1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de-AT" sz="1800" b="1" dirty="0" smtClean="0"/>
              <a:t>Schnittstelle für elektronische Übermittlung von Befunden und Gutachten  im WIS Burgenland eingerichtet</a:t>
            </a:r>
          </a:p>
          <a:p>
            <a:pPr marL="0" indent="0">
              <a:buNone/>
            </a:pPr>
            <a:endParaRPr lang="de-AT" sz="1500" b="1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de-AT" sz="1800" b="1" dirty="0" smtClean="0"/>
              <a:t>Betreiber einer Wasserversorgungsanlage </a:t>
            </a:r>
            <a:r>
              <a:rPr lang="de-AT" sz="1800" b="1" dirty="0"/>
              <a:t>hat seit </a:t>
            </a:r>
            <a:r>
              <a:rPr lang="de-AT" sz="1800" b="1" dirty="0" smtClean="0"/>
              <a:t>1.7.2016 sicherzustellen</a:t>
            </a:r>
            <a:r>
              <a:rPr lang="de-AT" sz="1800" b="1" dirty="0"/>
              <a:t>, dass</a:t>
            </a:r>
            <a:r>
              <a:rPr lang="de-AT" sz="1800" b="1" dirty="0">
                <a:solidFill>
                  <a:srgbClr val="FF0000"/>
                </a:solidFill>
              </a:rPr>
              <a:t> </a:t>
            </a:r>
            <a:r>
              <a:rPr lang="de-AT" sz="1800" b="1" dirty="0" smtClean="0"/>
              <a:t>Ergebnisse aus Befund und </a:t>
            </a:r>
            <a:r>
              <a:rPr lang="de-AT" sz="1800" b="1" dirty="0"/>
              <a:t>Gutachten elektronisch ins Datensystem übermittelt </a:t>
            </a:r>
            <a:r>
              <a:rPr lang="de-AT" sz="1800" b="1" dirty="0" smtClean="0"/>
              <a:t>werden.</a:t>
            </a:r>
          </a:p>
          <a:p>
            <a:pPr marL="0" indent="0">
              <a:buNone/>
            </a:pPr>
            <a:endParaRPr lang="de-AT" sz="1500" b="1" dirty="0" smtClean="0">
              <a:solidFill>
                <a:srgbClr val="FF0000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de-AT" sz="1800" b="1" dirty="0" smtClean="0"/>
              <a:t>Befunde und Gutachten seit 1.1.2015 nur mehr an die Lebensmittelaufsicht </a:t>
            </a:r>
            <a:r>
              <a:rPr lang="de-AT" sz="1800" dirty="0" smtClean="0"/>
              <a:t>(an Gesundheitsämter der BHs nicht mehr nötig) </a:t>
            </a:r>
          </a:p>
          <a:p>
            <a:pPr marL="0" indent="0">
              <a:buNone/>
            </a:pPr>
            <a:endParaRPr lang="de-AT" sz="15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de-AT" sz="1800" b="1" dirty="0" smtClean="0"/>
              <a:t>Fehlende Befunde und unzureichende Untersuchungsumfänge werden urgiert</a:t>
            </a:r>
            <a:r>
              <a:rPr lang="de-AT" sz="1800" dirty="0" smtClean="0"/>
              <a:t> (Infoschreiben oder Maßnahmenschreiben) </a:t>
            </a:r>
          </a:p>
          <a:p>
            <a:pPr marL="0" indent="0">
              <a:buNone/>
            </a:pPr>
            <a:endParaRPr lang="de-AT" sz="15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de-AT" sz="1800" b="1" dirty="0" smtClean="0"/>
              <a:t>Bei Nichtvorlagen drohen Anzeigen bei BH</a:t>
            </a:r>
          </a:p>
          <a:p>
            <a:pPr marL="0" indent="0">
              <a:buNone/>
            </a:pPr>
            <a:endParaRPr lang="de-AT" sz="1500" b="1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de-AT" sz="1800" b="1" dirty="0" smtClean="0"/>
              <a:t>Rechtzeitige Vorlagen notwendig für Erstellung des Trinkwasserberichtes</a:t>
            </a:r>
          </a:p>
          <a:p>
            <a:pPr marL="0" indent="0">
              <a:buNone/>
            </a:pPr>
            <a:endParaRPr lang="de-AT" sz="1500" b="1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de-AT" sz="1800" b="1" dirty="0" err="1" smtClean="0"/>
              <a:t>Dzt</a:t>
            </a:r>
            <a:r>
              <a:rPr lang="de-AT" sz="1800" b="1" dirty="0" smtClean="0"/>
              <a:t>. wird Trinkwasserverordnung novelliert</a:t>
            </a:r>
          </a:p>
          <a:p>
            <a:pPr>
              <a:buFont typeface="Wingdings" panose="05000000000000000000" pitchFamily="2" charset="2"/>
              <a:buChar char="Ø"/>
            </a:pPr>
            <a:endParaRPr lang="de-AT" sz="2700" b="1" dirty="0" smtClean="0"/>
          </a:p>
          <a:p>
            <a:pPr>
              <a:buFont typeface="Wingdings" panose="05000000000000000000" pitchFamily="2" charset="2"/>
              <a:buChar char="Ø"/>
            </a:pP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b="1" dirty="0" smtClean="0">
                <a:solidFill>
                  <a:srgbClr val="FF0000"/>
                </a:solidFill>
              </a:rPr>
              <a:t>16. November 2017</a:t>
            </a:r>
            <a:endParaRPr lang="de-DE" b="1" dirty="0">
              <a:solidFill>
                <a:srgbClr val="FF0000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b="1" dirty="0" smtClean="0">
                <a:solidFill>
                  <a:srgbClr val="FF0000"/>
                </a:solidFill>
              </a:rPr>
              <a:t>Infotag Wasser 2017</a:t>
            </a:r>
            <a:endParaRPr lang="de-DE" b="1" dirty="0">
              <a:solidFill>
                <a:srgbClr val="FF0000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D917C-8239-486E-B97B-8CD4486A88C1}" type="slidenum">
              <a:rPr lang="de-DE" b="1" smtClean="0">
                <a:solidFill>
                  <a:srgbClr val="FF0000"/>
                </a:solidFill>
              </a:rPr>
              <a:pPr/>
              <a:t>14</a:t>
            </a:fld>
            <a:endParaRPr lang="de-DE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286745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C:\Users\Franz\AppData\Local\Microsoft\Windows\INetCache\IE\46DJK697\MP900402205[1].jpg"/>
          <p:cNvPicPr>
            <a:picLocks noChangeAspect="1" noChangeArrowheads="1"/>
          </p:cNvPicPr>
          <p:nvPr/>
        </p:nvPicPr>
        <p:blipFill>
          <a:blip r:embed="rId2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de-DE" dirty="0" smtClean="0">
                <a:solidFill>
                  <a:srgbClr val="FF0000"/>
                </a:solidFill>
                <a:latin typeface="Arial Black" panose="020B0A04020102020204" pitchFamily="34" charset="0"/>
                <a:cs typeface="Aharoni" pitchFamily="2" charset="-79"/>
              </a:rPr>
              <a:t>Untersuchungshäufigkeiten</a:t>
            </a:r>
            <a:endParaRPr lang="de-DE" dirty="0">
              <a:solidFill>
                <a:srgbClr val="FF0000"/>
              </a:solidFill>
              <a:latin typeface="Arial Black" panose="020B0A04020102020204" pitchFamily="34" charset="0"/>
              <a:cs typeface="Aharoni" panose="02010803020104030203" pitchFamily="2" charset="-79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166018"/>
            <a:ext cx="8229600" cy="507129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de-DE" b="1" dirty="0" smtClean="0">
                <a:latin typeface="Arial Black" panose="020B0A04020102020204" pitchFamily="34" charset="0"/>
              </a:rPr>
              <a:t>Codex Kapitel B 1 Anhang 2</a:t>
            </a:r>
          </a:p>
          <a:p>
            <a:pPr>
              <a:buNone/>
            </a:pPr>
            <a:r>
              <a:rPr lang="de-DE" sz="2000" dirty="0" smtClean="0"/>
              <a:t>Anzahl der Probennahmen übers Jahr gleichmäßig verteilen.</a:t>
            </a:r>
          </a:p>
          <a:p>
            <a:pPr>
              <a:buNone/>
            </a:pPr>
            <a:r>
              <a:rPr lang="de-DE" sz="2000" dirty="0" smtClean="0"/>
              <a:t>Folgende Frequenzen können zur Orientierung herangezogen werden: </a:t>
            </a:r>
          </a:p>
          <a:p>
            <a:pPr>
              <a:buNone/>
            </a:pPr>
            <a:endParaRPr lang="de-DE" dirty="0"/>
          </a:p>
          <a:p>
            <a:pPr>
              <a:buNone/>
            </a:pP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b="1" dirty="0" smtClean="0">
                <a:solidFill>
                  <a:srgbClr val="FF0000"/>
                </a:solidFill>
              </a:rPr>
              <a:t>16. November 2016</a:t>
            </a:r>
            <a:endParaRPr lang="de-DE" b="1" dirty="0">
              <a:solidFill>
                <a:srgbClr val="FF0000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b="1" dirty="0" smtClean="0">
                <a:solidFill>
                  <a:srgbClr val="FF0000"/>
                </a:solidFill>
              </a:rPr>
              <a:t>Infotag Wasser 2016</a:t>
            </a:r>
            <a:endParaRPr lang="de-DE" b="1" dirty="0">
              <a:solidFill>
                <a:srgbClr val="FF0000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D917C-8239-486E-B97B-8CD4486A88C1}" type="slidenum">
              <a:rPr lang="de-DE" b="1" smtClean="0">
                <a:solidFill>
                  <a:srgbClr val="FF0000"/>
                </a:solidFill>
              </a:rPr>
              <a:pPr/>
              <a:t>15</a:t>
            </a:fld>
            <a:endParaRPr lang="de-DE" b="1" dirty="0">
              <a:solidFill>
                <a:srgbClr val="FF0000"/>
              </a:solidFill>
            </a:endParaRP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3992788"/>
              </p:ext>
            </p:extLst>
          </p:nvPr>
        </p:nvGraphicFramePr>
        <p:xfrm>
          <a:off x="467544" y="2636912"/>
          <a:ext cx="8072494" cy="3235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71768"/>
                <a:gridCol w="2857520"/>
                <a:gridCol w="264320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Trinkwasserabgabe in m³/d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Versorgte Bevölkerung</a:t>
                      </a:r>
                      <a:endParaRPr lang="de-D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Frequenz der Probenahme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≤ 10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≤ 50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 1 x im Jahr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≤ 100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≤ 500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1 x im Jahr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&gt; 100 ≤ 1.000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&gt; 500 ≤ 5.000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2 x im Jahr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&gt; 1.000 ≤ 2.000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&gt; 5.000</a:t>
                      </a:r>
                      <a:r>
                        <a:rPr lang="de-DE" baseline="0" dirty="0" smtClean="0"/>
                        <a:t> ≤ 10.000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2 x im Jahr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&gt; 2.000 ≤ 10.000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&gt; 10.000 ≤ 50.000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4 x im Jahr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&gt; 10.000 ≤ 30.000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&gt; 50.000 ≤ 150.000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6 x im Jahr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&gt; 30.000 ≤ 60.000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&gt; 150.000 ≤ 300.000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12 x im Jahr</a:t>
                      </a:r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C:\Users\Franz\AppData\Local\Microsoft\Windows\INetCache\IE\46DJK697\MP900402205[1].jpg"/>
          <p:cNvPicPr>
            <a:picLocks noChangeAspect="1" noChangeArrowheads="1"/>
          </p:cNvPicPr>
          <p:nvPr/>
        </p:nvPicPr>
        <p:blipFill>
          <a:blip r:embed="rId2">
            <a:lum bright="20000"/>
          </a:blip>
          <a:srcRect/>
          <a:stretch>
            <a:fillRect/>
          </a:stretch>
        </p:blipFill>
        <p:spPr bwMode="auto">
          <a:xfrm>
            <a:off x="-20081" y="-15145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" y="116632"/>
            <a:ext cx="9123918" cy="1656184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de-DE" sz="4400" dirty="0" smtClean="0">
                <a:solidFill>
                  <a:srgbClr val="FF00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Untersuchungsumfänge</a:t>
            </a:r>
          </a:p>
          <a:p>
            <a:pPr>
              <a:buNone/>
            </a:pPr>
            <a:endParaRPr lang="de-DE" sz="1000" b="1" dirty="0" smtClean="0">
              <a:latin typeface="Arial Black" panose="020B0A04020102020204" pitchFamily="34" charset="0"/>
              <a:cs typeface="Aharoni" panose="02010803020104030203" pitchFamily="2" charset="-79"/>
            </a:endParaRPr>
          </a:p>
          <a:p>
            <a:pPr algn="ctr">
              <a:buNone/>
            </a:pPr>
            <a:r>
              <a:rPr lang="de-DE" b="1" dirty="0" smtClean="0">
                <a:latin typeface="Arial Black" panose="020B0A04020102020204" pitchFamily="34" charset="0"/>
                <a:cs typeface="Aharoni" panose="02010803020104030203" pitchFamily="2" charset="-79"/>
              </a:rPr>
              <a:t>TWV, Anhang II Teil B </a:t>
            </a:r>
            <a:r>
              <a:rPr lang="de-DE" sz="1800" dirty="0" smtClean="0">
                <a:cs typeface="Aharoni" panose="02010803020104030203" pitchFamily="2" charset="-79"/>
              </a:rPr>
              <a:t>(nur auf Verteilungsnetz bezogen)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b="1" dirty="0" smtClean="0">
                <a:solidFill>
                  <a:srgbClr val="FF0000"/>
                </a:solidFill>
              </a:rPr>
              <a:t>16. November 2016</a:t>
            </a:r>
            <a:endParaRPr lang="de-DE" b="1" dirty="0">
              <a:solidFill>
                <a:srgbClr val="FF0000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b="1" dirty="0" smtClean="0">
                <a:solidFill>
                  <a:srgbClr val="FF0000"/>
                </a:solidFill>
              </a:rPr>
              <a:t>Infotag Wasser 2016</a:t>
            </a:r>
            <a:endParaRPr lang="de-DE" b="1" dirty="0">
              <a:solidFill>
                <a:srgbClr val="FF0000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D917C-8239-486E-B97B-8CD4486A88C1}" type="slidenum">
              <a:rPr lang="de-DE" b="1" smtClean="0">
                <a:solidFill>
                  <a:srgbClr val="FF0000"/>
                </a:solidFill>
              </a:rPr>
              <a:pPr/>
              <a:t>16</a:t>
            </a:fld>
            <a:endParaRPr lang="de-DE" b="1" dirty="0">
              <a:solidFill>
                <a:srgbClr val="FF0000"/>
              </a:solidFill>
            </a:endParaRP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6146700"/>
              </p:ext>
            </p:extLst>
          </p:nvPr>
        </p:nvGraphicFramePr>
        <p:xfrm>
          <a:off x="251520" y="1844824"/>
          <a:ext cx="8424936" cy="42488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4256"/>
                <a:gridCol w="3168352"/>
                <a:gridCol w="2952328"/>
              </a:tblGrid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de-DE" sz="1500" dirty="0" smtClean="0"/>
                        <a:t>Trinkwasserabgabe in m³/d</a:t>
                      </a:r>
                      <a:endParaRPr lang="de-DE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500" dirty="0" smtClean="0"/>
                        <a:t>Routinemäßige Kontrolle</a:t>
                      </a:r>
                    </a:p>
                    <a:p>
                      <a:pPr algn="ctr"/>
                      <a:r>
                        <a:rPr lang="de-DE" sz="1500" dirty="0" smtClean="0"/>
                        <a:t> Anzahl der Proben/Jahr</a:t>
                      </a:r>
                      <a:endParaRPr lang="de-DE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500" dirty="0" smtClean="0"/>
                        <a:t>Volluntersuchung </a:t>
                      </a:r>
                    </a:p>
                    <a:p>
                      <a:pPr algn="ctr"/>
                      <a:r>
                        <a:rPr lang="de-DE" sz="1500" dirty="0" smtClean="0"/>
                        <a:t>Anzahl der Proben/Jahr</a:t>
                      </a:r>
                      <a:endParaRPr lang="de-DE" sz="1500" dirty="0"/>
                    </a:p>
                  </a:txBody>
                  <a:tcPr anchor="ctr"/>
                </a:tc>
              </a:tr>
              <a:tr h="966161">
                <a:tc>
                  <a:txBody>
                    <a:bodyPr/>
                    <a:lstStyle/>
                    <a:p>
                      <a:pPr algn="ctr"/>
                      <a:endParaRPr lang="de-DE" sz="1500" kern="1200" dirty="0" smtClean="0"/>
                    </a:p>
                    <a:p>
                      <a:pPr algn="ctr"/>
                      <a:endParaRPr lang="de-DE" sz="1500" kern="1200" dirty="0" smtClean="0"/>
                    </a:p>
                    <a:p>
                      <a:pPr algn="ctr"/>
                      <a:r>
                        <a:rPr lang="de-DE" sz="1500" kern="1200" dirty="0" smtClean="0"/>
                        <a:t>≤ 10</a:t>
                      </a:r>
                      <a:endParaRPr lang="de-DE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1500" dirty="0" smtClean="0"/>
                    </a:p>
                    <a:p>
                      <a:pPr algn="ctr"/>
                      <a:endParaRPr lang="de-DE" sz="1500" dirty="0" smtClean="0"/>
                    </a:p>
                    <a:p>
                      <a:pPr algn="ctr"/>
                      <a:r>
                        <a:rPr lang="de-DE" sz="1500" dirty="0" smtClean="0"/>
                        <a:t>-</a:t>
                      </a:r>
                      <a:endParaRPr lang="de-DE" sz="15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500" dirty="0" smtClean="0"/>
                        <a:t>1</a:t>
                      </a:r>
                    </a:p>
                    <a:p>
                      <a:pPr algn="ctr"/>
                      <a:r>
                        <a:rPr lang="de-DE" sz="1500" dirty="0" smtClean="0"/>
                        <a:t> (reduziert auf MU)</a:t>
                      </a:r>
                    </a:p>
                    <a:p>
                      <a:pPr algn="ctr"/>
                      <a:r>
                        <a:rPr lang="de-DE" sz="1500" dirty="0" smtClean="0"/>
                        <a:t>(&lt; 10 m³  + entsprechender Wasserqualität alle 3 Jahre) </a:t>
                      </a:r>
                      <a:endParaRPr lang="de-DE" sz="1500" dirty="0" smtClean="0">
                        <a:latin typeface="+mn-lt"/>
                      </a:endParaRPr>
                    </a:p>
                  </a:txBody>
                  <a:tcPr/>
                </a:tc>
              </a:tr>
              <a:tr h="526997">
                <a:tc>
                  <a:txBody>
                    <a:bodyPr/>
                    <a:lstStyle/>
                    <a:p>
                      <a:pPr algn="ctr"/>
                      <a:endParaRPr lang="de-DE" sz="1500" kern="1200" dirty="0" smtClean="0"/>
                    </a:p>
                    <a:p>
                      <a:pPr algn="ctr"/>
                      <a:r>
                        <a:rPr lang="de-DE" sz="1500" kern="1200" dirty="0" smtClean="0"/>
                        <a:t>&gt; 10 bis ≤ 100</a:t>
                      </a:r>
                      <a:endParaRPr lang="de-DE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500" dirty="0" smtClean="0"/>
                        <a:t>1</a:t>
                      </a:r>
                    </a:p>
                    <a:p>
                      <a:pPr algn="ctr"/>
                      <a:r>
                        <a:rPr lang="de-DE" sz="1500" dirty="0" smtClean="0"/>
                        <a:t> (kann nicht</a:t>
                      </a:r>
                      <a:r>
                        <a:rPr lang="de-DE" sz="1500" baseline="0" dirty="0" smtClean="0"/>
                        <a:t> verringert werden)</a:t>
                      </a:r>
                      <a:endParaRPr lang="de-DE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500" dirty="0" smtClean="0"/>
                        <a:t>1</a:t>
                      </a:r>
                    </a:p>
                    <a:p>
                      <a:pPr algn="ctr"/>
                      <a:r>
                        <a:rPr lang="de-DE" sz="1500" dirty="0" smtClean="0"/>
                        <a:t> (reduziert auf MU)</a:t>
                      </a:r>
                      <a:endParaRPr lang="de-DE" sz="1500" dirty="0"/>
                    </a:p>
                  </a:txBody>
                  <a:tcPr anchor="ctr"/>
                </a:tc>
              </a:tr>
              <a:tr h="307415">
                <a:tc>
                  <a:txBody>
                    <a:bodyPr/>
                    <a:lstStyle/>
                    <a:p>
                      <a:pPr algn="ctr"/>
                      <a:r>
                        <a:rPr lang="de-DE" sz="1500" kern="1200" dirty="0" smtClean="0"/>
                        <a:t>&gt; 100 bis ≤ 1 000</a:t>
                      </a:r>
                      <a:endParaRPr lang="de-DE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500" dirty="0" smtClean="0"/>
                        <a:t>4</a:t>
                      </a:r>
                      <a:endParaRPr lang="de-DE" sz="15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500" dirty="0" smtClean="0"/>
                        <a:t>1</a:t>
                      </a:r>
                      <a:endParaRPr lang="de-DE" sz="1500" b="1" dirty="0"/>
                    </a:p>
                  </a:txBody>
                  <a:tcPr/>
                </a:tc>
              </a:tr>
              <a:tr h="819873">
                <a:tc>
                  <a:txBody>
                    <a:bodyPr/>
                    <a:lstStyle/>
                    <a:p>
                      <a:pPr algn="ctr"/>
                      <a:endParaRPr lang="de-DE" sz="1500" kern="1200" dirty="0" smtClean="0"/>
                    </a:p>
                    <a:p>
                      <a:pPr algn="ctr"/>
                      <a:r>
                        <a:rPr lang="de-DE" sz="1500" kern="1200" dirty="0" smtClean="0"/>
                        <a:t>&gt; 1 000 bis ≤ 10 000</a:t>
                      </a:r>
                      <a:endParaRPr lang="de-DE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500" kern="1200" dirty="0" smtClean="0"/>
                        <a:t>4</a:t>
                      </a:r>
                      <a:r>
                        <a:rPr lang="de-DE" sz="1500" dirty="0" smtClean="0"/>
                        <a:t/>
                      </a:r>
                      <a:br>
                        <a:rPr lang="de-DE" sz="1500" dirty="0" smtClean="0"/>
                      </a:br>
                      <a:r>
                        <a:rPr lang="de-DE" sz="1500" kern="1200" dirty="0" smtClean="0"/>
                        <a:t>+ 3 pro 1 000 m</a:t>
                      </a:r>
                      <a:r>
                        <a:rPr lang="de-DE" sz="1500" kern="1200" baseline="30000" dirty="0" smtClean="0"/>
                        <a:t>3</a:t>
                      </a:r>
                      <a:r>
                        <a:rPr lang="de-DE" sz="1500" kern="1200" dirty="0" smtClean="0"/>
                        <a:t> pro Tag und Teile davon bezogen auf die Gesamtmenge</a:t>
                      </a:r>
                      <a:endParaRPr lang="de-DE" sz="15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500" kern="1200" dirty="0" smtClean="0"/>
                        <a:t>1</a:t>
                      </a:r>
                      <a:r>
                        <a:rPr lang="de-DE" sz="1500" dirty="0" smtClean="0"/>
                        <a:t/>
                      </a:r>
                      <a:br>
                        <a:rPr lang="de-DE" sz="1500" dirty="0" smtClean="0"/>
                      </a:br>
                      <a:r>
                        <a:rPr lang="de-DE" sz="1500" kern="1200" dirty="0" smtClean="0"/>
                        <a:t>+ 1 pro 3 300 m</a:t>
                      </a:r>
                      <a:r>
                        <a:rPr lang="de-DE" sz="1500" kern="1200" baseline="30000" dirty="0" smtClean="0"/>
                        <a:t>3</a:t>
                      </a:r>
                      <a:r>
                        <a:rPr lang="de-DE" sz="1500" kern="1200" dirty="0" smtClean="0"/>
                        <a:t> pro Tag und Teile davon bezogen auf  Gesamtmenge </a:t>
                      </a:r>
                      <a:endParaRPr lang="de-DE" sz="1500" b="1" dirty="0"/>
                    </a:p>
                  </a:txBody>
                  <a:tcPr anchor="ctr"/>
                </a:tc>
              </a:tr>
              <a:tr h="931159">
                <a:tc>
                  <a:txBody>
                    <a:bodyPr/>
                    <a:lstStyle/>
                    <a:p>
                      <a:pPr algn="ctr"/>
                      <a:endParaRPr lang="de-DE" sz="1500" kern="1200" dirty="0" smtClean="0"/>
                    </a:p>
                    <a:p>
                      <a:pPr algn="ctr"/>
                      <a:r>
                        <a:rPr lang="de-DE" sz="1500" kern="1200" dirty="0" smtClean="0"/>
                        <a:t>&gt; 10 000 bis ≤ 100 000</a:t>
                      </a:r>
                      <a:endParaRPr lang="de-DE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500" kern="1200" dirty="0" smtClean="0"/>
                        <a:t>4</a:t>
                      </a:r>
                      <a:r>
                        <a:rPr lang="de-DE" sz="1500" dirty="0" smtClean="0"/>
                        <a:t/>
                      </a:r>
                      <a:br>
                        <a:rPr lang="de-DE" sz="1500" dirty="0" smtClean="0"/>
                      </a:br>
                      <a:r>
                        <a:rPr lang="de-DE" sz="1500" kern="1200" dirty="0" smtClean="0"/>
                        <a:t>+ 3 pro 1 000 m</a:t>
                      </a:r>
                      <a:r>
                        <a:rPr lang="de-DE" sz="1500" kern="1200" baseline="30000" dirty="0" smtClean="0"/>
                        <a:t>3</a:t>
                      </a:r>
                      <a:r>
                        <a:rPr lang="de-DE" sz="1500" kern="1200" dirty="0" smtClean="0"/>
                        <a:t> pro Tag und Teile davon bezogen auf die Gesamtmenge</a:t>
                      </a:r>
                      <a:endParaRPr lang="de-DE" sz="1500" dirty="0" smtClean="0"/>
                    </a:p>
                    <a:p>
                      <a:pPr algn="ctr"/>
                      <a:endParaRPr lang="de-DE" sz="15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500" kern="1200" dirty="0" smtClean="0"/>
                        <a:t>3</a:t>
                      </a:r>
                      <a:r>
                        <a:rPr lang="de-DE" sz="1500" dirty="0" smtClean="0"/>
                        <a:t/>
                      </a:r>
                      <a:br>
                        <a:rPr lang="de-DE" sz="1500" dirty="0" smtClean="0"/>
                      </a:br>
                      <a:r>
                        <a:rPr lang="de-DE" sz="1500" kern="1200" dirty="0" smtClean="0"/>
                        <a:t>+ 1 pro 10 000 m</a:t>
                      </a:r>
                      <a:r>
                        <a:rPr lang="de-DE" sz="1500" kern="1200" baseline="30000" dirty="0" smtClean="0"/>
                        <a:t>3</a:t>
                      </a:r>
                      <a:r>
                        <a:rPr lang="de-DE" sz="1500" kern="1200" dirty="0" smtClean="0"/>
                        <a:t> pro Tag und Teile davon bezogen auf Gesamtmenge</a:t>
                      </a:r>
                      <a:endParaRPr lang="de-DE" sz="1500" b="1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C:\Users\Franz\AppData\Local\Microsoft\Windows\INetCache\IE\46DJK697\MP900402205[1].jpg"/>
          <p:cNvPicPr>
            <a:picLocks noChangeAspect="1" noChangeArrowheads="1"/>
          </p:cNvPicPr>
          <p:nvPr/>
        </p:nvPicPr>
        <p:blipFill>
          <a:blip r:embed="rId2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sz="3700" b="1" dirty="0" smtClean="0">
                <a:solidFill>
                  <a:srgbClr val="FF00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Danke für Ihre Aufmerksamkeit</a:t>
            </a:r>
            <a:endParaRPr lang="de-AT" sz="3700" b="1" dirty="0">
              <a:solidFill>
                <a:srgbClr val="FF0000"/>
              </a:solidFill>
              <a:latin typeface="Arial Black" panose="020B0A04020102020204" pitchFamily="34" charset="0"/>
              <a:cs typeface="Aharoni" panose="02010803020104030203" pitchFamily="2" charset="-79"/>
            </a:endParaRPr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64137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de-AT" sz="6000" dirty="0" smtClean="0"/>
          </a:p>
          <a:p>
            <a:pPr marL="0" indent="0" algn="ctr">
              <a:buNone/>
            </a:pPr>
            <a:endParaRPr lang="de-AT" sz="6000" dirty="0"/>
          </a:p>
          <a:p>
            <a:pPr marL="0" indent="0" algn="ctr">
              <a:buNone/>
            </a:pPr>
            <a:endParaRPr lang="de-AT" sz="6000" dirty="0" smtClean="0"/>
          </a:p>
          <a:p>
            <a:pPr marL="0" indent="0" algn="ctr">
              <a:buNone/>
            </a:pPr>
            <a:r>
              <a:rPr lang="de-AT" sz="6000" dirty="0" smtClean="0"/>
              <a:t>Fragen</a:t>
            </a:r>
            <a:r>
              <a:rPr lang="de-AT" sz="6000" dirty="0"/>
              <a:t>???</a:t>
            </a:r>
          </a:p>
          <a:p>
            <a:pPr marL="0" indent="0" algn="ctr">
              <a:buNone/>
            </a:pPr>
            <a:endParaRPr lang="de-AT" sz="6000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b="1" dirty="0" smtClean="0">
                <a:solidFill>
                  <a:srgbClr val="FF0000"/>
                </a:solidFill>
              </a:rPr>
              <a:t>16. November 2016</a:t>
            </a:r>
            <a:endParaRPr lang="de-DE" b="1" dirty="0">
              <a:solidFill>
                <a:srgbClr val="FF0000"/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b="1" dirty="0" smtClean="0">
                <a:solidFill>
                  <a:srgbClr val="FF0000"/>
                </a:solidFill>
              </a:rPr>
              <a:t>Infotag Wasser 2016</a:t>
            </a:r>
            <a:endParaRPr lang="de-AT" b="1" dirty="0">
              <a:solidFill>
                <a:srgbClr val="FF0000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77347-ACCD-4209-9F69-C1E76CC8D3C3}" type="slidenum">
              <a:rPr lang="de-AT" b="1" smtClean="0">
                <a:solidFill>
                  <a:srgbClr val="FF0000"/>
                </a:solidFill>
              </a:rPr>
              <a:pPr/>
              <a:t>17</a:t>
            </a:fld>
            <a:endParaRPr lang="de-AT" b="1" dirty="0">
              <a:solidFill>
                <a:srgbClr val="FF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3373" y="2102509"/>
            <a:ext cx="2592288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8919977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C:\Users\Franz\AppData\Local\Microsoft\Windows\INetCache\IE\46DJK697\MP900402205[1].jpg"/>
          <p:cNvPicPr>
            <a:picLocks noChangeAspect="1" noChangeArrowheads="1"/>
          </p:cNvPicPr>
          <p:nvPr/>
        </p:nvPicPr>
        <p:blipFill>
          <a:blip r:embed="rId2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55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Informationspflicht</a:t>
            </a:r>
            <a:endParaRPr lang="de-DE" sz="55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07504" y="1628800"/>
            <a:ext cx="8928992" cy="4497363"/>
          </a:xfrm>
        </p:spPr>
        <p:txBody>
          <a:bodyPr>
            <a:normAutofit fontScale="92500"/>
          </a:bodyPr>
          <a:lstStyle/>
          <a:p>
            <a:pPr marL="400050" lvl="1" indent="0">
              <a:buNone/>
            </a:pPr>
            <a:endParaRPr lang="de-DE" sz="1000" b="1" dirty="0"/>
          </a:p>
          <a:p>
            <a:pPr marL="400050" lvl="1" indent="0" algn="ctr">
              <a:buNone/>
            </a:pPr>
            <a:r>
              <a:rPr lang="de-DE" sz="4900" b="1" u="sng" dirty="0" smtClean="0">
                <a:solidFill>
                  <a:srgbClr val="0070C0"/>
                </a:solidFill>
              </a:rPr>
              <a:t>Relevante rechtliche Grundlagen:</a:t>
            </a:r>
          </a:p>
          <a:p>
            <a:pPr marL="400050" lvl="1" indent="0">
              <a:buNone/>
            </a:pPr>
            <a:endParaRPr lang="de-DE" sz="2700" b="1" u="sng" dirty="0" smtClean="0">
              <a:solidFill>
                <a:srgbClr val="7030A0"/>
              </a:solidFill>
            </a:endParaRPr>
          </a:p>
          <a:p>
            <a:pPr marL="857250" lvl="1" indent="-457200">
              <a:buFont typeface="Wingdings" panose="05000000000000000000" pitchFamily="2" charset="2"/>
              <a:buChar char="Ø"/>
            </a:pPr>
            <a:r>
              <a:rPr lang="de-DE" sz="3300" b="1" dirty="0" smtClean="0"/>
              <a:t>§ 6 Trinkwasserverordnung (TWV)</a:t>
            </a:r>
          </a:p>
          <a:p>
            <a:pPr marL="400050" lvl="1" indent="0">
              <a:buNone/>
            </a:pPr>
            <a:endParaRPr lang="de-DE" sz="2000" b="1" dirty="0" smtClean="0"/>
          </a:p>
          <a:p>
            <a:pPr marL="857250" lvl="1" indent="-457200">
              <a:buFont typeface="Wingdings" panose="05000000000000000000" pitchFamily="2" charset="2"/>
              <a:buChar char="Ø"/>
            </a:pPr>
            <a:r>
              <a:rPr lang="de-DE" sz="3300" b="1" dirty="0" smtClean="0"/>
              <a:t>§ 5 Trinkwasserverordnung (TWV)</a:t>
            </a:r>
          </a:p>
          <a:p>
            <a:pPr marL="400050" lvl="1" indent="0">
              <a:buNone/>
            </a:pPr>
            <a:endParaRPr lang="de-DE" sz="2200" b="1" dirty="0" smtClean="0"/>
          </a:p>
          <a:p>
            <a:pPr marL="857250" lvl="1" indent="-457200">
              <a:buFont typeface="Wingdings" panose="05000000000000000000" pitchFamily="2" charset="2"/>
              <a:buChar char="Ø"/>
            </a:pPr>
            <a:r>
              <a:rPr lang="de-DE" sz="3300" b="1" dirty="0" smtClean="0"/>
              <a:t>§ 44 Abs. 3 LMSVG </a:t>
            </a:r>
            <a:r>
              <a:rPr lang="de-DE" sz="1800" b="1" dirty="0" smtClean="0"/>
              <a:t>(Sicherstellung der Datenübermittlung durch Labor)</a:t>
            </a:r>
          </a:p>
          <a:p>
            <a:pPr marL="400050" lvl="1" indent="0">
              <a:buNone/>
            </a:pPr>
            <a:r>
              <a:rPr lang="de-DE" b="1" dirty="0" smtClean="0"/>
              <a:t>	</a:t>
            </a:r>
          </a:p>
          <a:p>
            <a:pPr marL="400050" lvl="1" indent="0">
              <a:buNone/>
            </a:pPr>
            <a:endParaRPr lang="de-DE" b="1" dirty="0" smtClean="0"/>
          </a:p>
          <a:p>
            <a:pPr marL="400050" lvl="1" indent="0">
              <a:buNone/>
            </a:pPr>
            <a:endParaRPr lang="de-DE" b="1" dirty="0"/>
          </a:p>
          <a:p>
            <a:pPr marL="400050" lvl="1" indent="0">
              <a:buNone/>
            </a:pPr>
            <a:endParaRPr lang="de-DE" sz="1000" b="1" dirty="0" smtClean="0"/>
          </a:p>
          <a:p>
            <a:pPr algn="ctr">
              <a:buNone/>
            </a:pPr>
            <a:endParaRPr lang="de-DE" sz="1500" dirty="0" smtClean="0"/>
          </a:p>
          <a:p>
            <a:pPr>
              <a:buNone/>
            </a:pPr>
            <a:endParaRPr lang="de-DE" sz="2000" dirty="0" smtClean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b="1" dirty="0" smtClean="0">
                <a:solidFill>
                  <a:srgbClr val="FF0000"/>
                </a:solidFill>
              </a:rPr>
              <a:t>16. November 2017</a:t>
            </a:r>
            <a:endParaRPr lang="de-DE" b="1" dirty="0">
              <a:solidFill>
                <a:srgbClr val="FF0000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b="1" dirty="0" smtClean="0">
                <a:solidFill>
                  <a:srgbClr val="FF0000"/>
                </a:solidFill>
              </a:rPr>
              <a:t>Infotag Wasser 2017</a:t>
            </a:r>
            <a:endParaRPr lang="de-DE" b="1" dirty="0">
              <a:solidFill>
                <a:srgbClr val="FF0000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D917C-8239-486E-B97B-8CD4486A88C1}" type="slidenum">
              <a:rPr lang="de-DE" b="1" smtClean="0">
                <a:solidFill>
                  <a:srgbClr val="FF0000"/>
                </a:solidFill>
              </a:rPr>
              <a:pPr/>
              <a:t>2</a:t>
            </a:fld>
            <a:endParaRPr lang="de-DE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236221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C:\Users\Franz\AppData\Local\Microsoft\Windows\INetCache\IE\46DJK697\MP900402205[1].jpg"/>
          <p:cNvPicPr>
            <a:picLocks noChangeAspect="1" noChangeArrowheads="1"/>
          </p:cNvPicPr>
          <p:nvPr/>
        </p:nvPicPr>
        <p:blipFill>
          <a:blip r:embed="rId2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55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Informationspflicht</a:t>
            </a:r>
            <a:endParaRPr lang="de-DE" sz="55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07504" y="1268760"/>
            <a:ext cx="8928992" cy="5112568"/>
          </a:xfrm>
        </p:spPr>
        <p:txBody>
          <a:bodyPr>
            <a:normAutofit fontScale="47500" lnSpcReduction="20000"/>
          </a:bodyPr>
          <a:lstStyle/>
          <a:p>
            <a:pPr marL="400050" lvl="1" indent="0">
              <a:buNone/>
            </a:pPr>
            <a:endParaRPr lang="de-DE" sz="1000" b="1" dirty="0"/>
          </a:p>
          <a:p>
            <a:pPr marL="400050" lvl="1" indent="0">
              <a:buNone/>
            </a:pPr>
            <a:r>
              <a:rPr lang="de-DE" sz="5800" b="1" dirty="0">
                <a:solidFill>
                  <a:srgbClr val="0070C0"/>
                </a:solidFill>
              </a:rPr>
              <a:t>T</a:t>
            </a:r>
            <a:r>
              <a:rPr lang="de-DE" sz="5800" b="1" dirty="0" smtClean="0">
                <a:solidFill>
                  <a:srgbClr val="0070C0"/>
                </a:solidFill>
              </a:rPr>
              <a:t>rifft Betreiber einer Wasserversorgungsanlage!!</a:t>
            </a:r>
          </a:p>
          <a:p>
            <a:pPr marL="400050" lvl="1" indent="0">
              <a:buNone/>
            </a:pPr>
            <a:endParaRPr lang="de-DE" sz="4100" b="1" dirty="0" smtClean="0">
              <a:solidFill>
                <a:srgbClr val="0070C0"/>
              </a:solidFill>
            </a:endParaRPr>
          </a:p>
          <a:p>
            <a:pPr marL="400050" lvl="1" indent="0">
              <a:buNone/>
            </a:pPr>
            <a:r>
              <a:rPr lang="de-DE" sz="4500" b="1" dirty="0" smtClean="0"/>
              <a:t>Eine Wasserversorgungsanlage betreibt, wer zumindest ein      Rohrleitungsnetz (Ortsnetz oder  Transportleitung) instand                            halten muss und Wasser mit Abnehmern abrechnet.</a:t>
            </a:r>
          </a:p>
          <a:p>
            <a:pPr marL="400050" lvl="1" indent="0">
              <a:buNone/>
            </a:pPr>
            <a:endParaRPr lang="de-DE" sz="3600" b="1" dirty="0"/>
          </a:p>
          <a:p>
            <a:pPr marL="400050" lvl="1" indent="0">
              <a:buNone/>
            </a:pPr>
            <a:r>
              <a:rPr lang="de-DE" sz="4500" b="1" u="sng" dirty="0" smtClean="0"/>
              <a:t>Das können sein:</a:t>
            </a:r>
          </a:p>
          <a:p>
            <a:pPr marL="400050" lvl="1" indent="0">
              <a:buNone/>
            </a:pPr>
            <a:endParaRPr lang="de-DE" sz="1400" b="1" u="sng" dirty="0" smtClean="0"/>
          </a:p>
          <a:p>
            <a:pPr marL="400050" lvl="1" indent="0">
              <a:buNone/>
            </a:pPr>
            <a:endParaRPr lang="de-DE" sz="600" b="1" dirty="0"/>
          </a:p>
          <a:p>
            <a:pPr marL="857250" lvl="1" indent="-457200">
              <a:buFont typeface="Wingdings" panose="05000000000000000000" pitchFamily="2" charset="2"/>
              <a:buChar char="Ø"/>
            </a:pPr>
            <a:r>
              <a:rPr lang="de-DE" sz="4200" b="1" dirty="0" smtClean="0"/>
              <a:t>Wasserverbände</a:t>
            </a:r>
            <a:r>
              <a:rPr lang="de-DE" b="1" dirty="0" smtClean="0"/>
              <a:t> </a:t>
            </a:r>
            <a:r>
              <a:rPr lang="de-DE" sz="2700" dirty="0" smtClean="0"/>
              <a:t>(versorgen Gemeinden, Genossenschaften und/oder Endabnehmer)</a:t>
            </a:r>
          </a:p>
          <a:p>
            <a:pPr marL="857250" lvl="1" indent="-457200">
              <a:buFont typeface="Wingdings" panose="05000000000000000000" pitchFamily="2" charset="2"/>
              <a:buChar char="Ø"/>
            </a:pPr>
            <a:endParaRPr lang="de-DE" sz="1400" dirty="0" smtClean="0"/>
          </a:p>
          <a:p>
            <a:pPr marL="857250" lvl="1" indent="-457200">
              <a:buFont typeface="Wingdings" panose="05000000000000000000" pitchFamily="2" charset="2"/>
              <a:buChar char="Ø"/>
            </a:pPr>
            <a:r>
              <a:rPr lang="de-DE" sz="4200" b="1" dirty="0" smtClean="0"/>
              <a:t>Gemeinden</a:t>
            </a:r>
            <a:r>
              <a:rPr lang="de-DE" b="1" dirty="0" smtClean="0"/>
              <a:t> </a:t>
            </a:r>
            <a:r>
              <a:rPr lang="de-DE" sz="2700" dirty="0" smtClean="0"/>
              <a:t>(auch dann, wenn sie ausschließlich Wasser von Verbänden und/oder Genossenschaften an die Endabnehmer verkaufen) </a:t>
            </a:r>
          </a:p>
          <a:p>
            <a:pPr marL="857250" lvl="1" indent="-457200">
              <a:buFont typeface="Wingdings" panose="05000000000000000000" pitchFamily="2" charset="2"/>
              <a:buChar char="Ø"/>
            </a:pPr>
            <a:endParaRPr lang="de-DE" sz="1400" dirty="0" smtClean="0">
              <a:solidFill>
                <a:srgbClr val="FF0000"/>
              </a:solidFill>
            </a:endParaRPr>
          </a:p>
          <a:p>
            <a:pPr marL="857250" lvl="1" indent="-457200">
              <a:buFont typeface="Wingdings" panose="05000000000000000000" pitchFamily="2" charset="2"/>
              <a:buChar char="Ø"/>
            </a:pPr>
            <a:r>
              <a:rPr lang="de-DE" sz="4200" b="1" dirty="0" smtClean="0"/>
              <a:t>Genossenschaften</a:t>
            </a:r>
            <a:r>
              <a:rPr lang="de-DE" b="1" dirty="0" smtClean="0"/>
              <a:t> </a:t>
            </a:r>
            <a:r>
              <a:rPr lang="de-DE" sz="2700" dirty="0" smtClean="0"/>
              <a:t>(</a:t>
            </a:r>
            <a:r>
              <a:rPr lang="de-DE" sz="2700" dirty="0"/>
              <a:t>auch dann, wenn sie ausschließlich Wasser von </a:t>
            </a:r>
            <a:r>
              <a:rPr lang="de-DE" sz="2700" dirty="0" smtClean="0"/>
              <a:t>Verbänden und/oder Gemeinden an </a:t>
            </a:r>
            <a:r>
              <a:rPr lang="de-DE" sz="2700" dirty="0"/>
              <a:t>die Endabnehmer verkaufen) </a:t>
            </a:r>
            <a:endParaRPr lang="de-DE" sz="2700" dirty="0" smtClean="0"/>
          </a:p>
          <a:p>
            <a:pPr marL="400050" lvl="1" indent="0">
              <a:buNone/>
            </a:pPr>
            <a:endParaRPr lang="de-DE" sz="2700" dirty="0" smtClean="0"/>
          </a:p>
          <a:p>
            <a:pPr marL="857250" lvl="1" indent="-457200">
              <a:buFont typeface="Wingdings" panose="05000000000000000000" pitchFamily="2" charset="2"/>
              <a:buChar char="Ø"/>
            </a:pPr>
            <a:r>
              <a:rPr lang="de-DE" sz="4200" b="1" dirty="0" smtClean="0"/>
              <a:t>Beherbergungs- und </a:t>
            </a:r>
            <a:r>
              <a:rPr lang="de-DE" sz="4200" b="1" dirty="0" err="1" smtClean="0"/>
              <a:t>Gastrobetriebe</a:t>
            </a:r>
            <a:r>
              <a:rPr lang="de-DE" sz="4200" b="1" dirty="0" smtClean="0"/>
              <a:t> bei Versorgung vom eigenen Brunnen</a:t>
            </a:r>
          </a:p>
          <a:p>
            <a:pPr marL="400050" lvl="1" indent="0">
              <a:buNone/>
            </a:pPr>
            <a:r>
              <a:rPr lang="de-DE" b="1" dirty="0"/>
              <a:t>	</a:t>
            </a:r>
            <a:r>
              <a:rPr lang="de-DE" b="1" dirty="0" smtClean="0"/>
              <a:t>		</a:t>
            </a:r>
          </a:p>
          <a:p>
            <a:pPr marL="400050" lvl="1" indent="0">
              <a:buNone/>
            </a:pPr>
            <a:endParaRPr lang="de-DE" b="1" dirty="0"/>
          </a:p>
          <a:p>
            <a:pPr marL="400050" lvl="1" indent="0">
              <a:buNone/>
            </a:pPr>
            <a:endParaRPr lang="de-DE" sz="1000" b="1" dirty="0" smtClean="0"/>
          </a:p>
          <a:p>
            <a:pPr algn="ctr">
              <a:buNone/>
            </a:pPr>
            <a:endParaRPr lang="de-DE" sz="1500" dirty="0" smtClean="0"/>
          </a:p>
          <a:p>
            <a:pPr>
              <a:buNone/>
            </a:pPr>
            <a:endParaRPr lang="de-DE" sz="2000" dirty="0" smtClean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b="1" dirty="0" smtClean="0">
                <a:solidFill>
                  <a:srgbClr val="FF0000"/>
                </a:solidFill>
              </a:rPr>
              <a:t>16. November 2017</a:t>
            </a:r>
            <a:endParaRPr lang="de-DE" b="1" dirty="0">
              <a:solidFill>
                <a:srgbClr val="FF0000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b="1" dirty="0" smtClean="0">
                <a:solidFill>
                  <a:srgbClr val="FF0000"/>
                </a:solidFill>
              </a:rPr>
              <a:t>Infotag Wasser 2017</a:t>
            </a:r>
            <a:endParaRPr lang="de-DE" b="1" dirty="0">
              <a:solidFill>
                <a:srgbClr val="FF0000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D917C-8239-486E-B97B-8CD4486A88C1}" type="slidenum">
              <a:rPr lang="de-DE" b="1" smtClean="0">
                <a:solidFill>
                  <a:srgbClr val="FF0000"/>
                </a:solidFill>
              </a:rPr>
              <a:pPr/>
              <a:t>3</a:t>
            </a:fld>
            <a:endParaRPr lang="de-DE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8655812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C:\Users\Franz\AppData\Local\Microsoft\Windows\INetCache\IE\46DJK697\MP900402205[1].jpg"/>
          <p:cNvPicPr>
            <a:picLocks noChangeAspect="1" noChangeArrowheads="1"/>
          </p:cNvPicPr>
          <p:nvPr/>
        </p:nvPicPr>
        <p:blipFill>
          <a:blip r:embed="rId2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55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Informationspflicht</a:t>
            </a:r>
            <a:endParaRPr lang="de-DE" sz="55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07504" y="1628800"/>
            <a:ext cx="8928992" cy="4497363"/>
          </a:xfrm>
        </p:spPr>
        <p:txBody>
          <a:bodyPr>
            <a:normAutofit/>
          </a:bodyPr>
          <a:lstStyle/>
          <a:p>
            <a:pPr marL="400050" lvl="1" indent="0">
              <a:buNone/>
            </a:pPr>
            <a:endParaRPr lang="de-DE" sz="1000" b="1" dirty="0"/>
          </a:p>
          <a:p>
            <a:pPr marL="400050" lvl="1" indent="0">
              <a:buNone/>
            </a:pPr>
            <a:endParaRPr lang="de-DE" b="1" dirty="0" smtClean="0"/>
          </a:p>
          <a:p>
            <a:pPr marL="400050" lvl="1" indent="0">
              <a:buNone/>
            </a:pPr>
            <a:r>
              <a:rPr lang="de-DE" sz="4500" b="1" dirty="0" smtClean="0">
                <a:solidFill>
                  <a:srgbClr val="0070C0"/>
                </a:solidFill>
              </a:rPr>
              <a:t>Wasserversorger informiert:</a:t>
            </a:r>
          </a:p>
          <a:p>
            <a:pPr marL="400050" lvl="1" indent="0">
              <a:buNone/>
            </a:pPr>
            <a:endParaRPr lang="de-DE" sz="2000" b="1" dirty="0" smtClean="0"/>
          </a:p>
          <a:p>
            <a:pPr marL="914400" lvl="1" indent="-514350">
              <a:buFont typeface="+mj-lt"/>
              <a:buAutoNum type="arabicPeriod"/>
            </a:pPr>
            <a:r>
              <a:rPr lang="de-DE" sz="4300" b="1" dirty="0" smtClean="0"/>
              <a:t>Abnehmer </a:t>
            </a:r>
            <a:r>
              <a:rPr lang="de-DE" sz="2000" dirty="0" smtClean="0"/>
              <a:t>und/oder</a:t>
            </a:r>
          </a:p>
          <a:p>
            <a:pPr marL="400050" lvl="1" indent="0">
              <a:buNone/>
            </a:pPr>
            <a:endParaRPr lang="de-DE" b="1" dirty="0" smtClean="0"/>
          </a:p>
          <a:p>
            <a:pPr marL="400050" lvl="1" indent="0">
              <a:buNone/>
            </a:pPr>
            <a:r>
              <a:rPr lang="de-DE" sz="4300" b="1" dirty="0" smtClean="0"/>
              <a:t>2. Behörde (= Landeshauptmann) </a:t>
            </a:r>
            <a:endParaRPr lang="de-DE" sz="4300" b="1" dirty="0"/>
          </a:p>
          <a:p>
            <a:pPr marL="400050" lvl="1" indent="0">
              <a:buNone/>
            </a:pPr>
            <a:endParaRPr lang="de-DE" b="1" dirty="0"/>
          </a:p>
          <a:p>
            <a:pPr marL="400050" lvl="1" indent="0">
              <a:buNone/>
            </a:pPr>
            <a:endParaRPr lang="de-DE" sz="1000" b="1" dirty="0" smtClean="0"/>
          </a:p>
          <a:p>
            <a:pPr algn="ctr">
              <a:buNone/>
            </a:pPr>
            <a:endParaRPr lang="de-DE" sz="1500" dirty="0" smtClean="0"/>
          </a:p>
          <a:p>
            <a:pPr>
              <a:buNone/>
            </a:pPr>
            <a:endParaRPr lang="de-DE" sz="2000" dirty="0" smtClean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b="1" dirty="0" smtClean="0">
                <a:solidFill>
                  <a:srgbClr val="FF0000"/>
                </a:solidFill>
              </a:rPr>
              <a:t>16. November 2017</a:t>
            </a:r>
            <a:endParaRPr lang="de-DE" b="1" dirty="0">
              <a:solidFill>
                <a:srgbClr val="FF0000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b="1" dirty="0" smtClean="0">
                <a:solidFill>
                  <a:srgbClr val="FF0000"/>
                </a:solidFill>
              </a:rPr>
              <a:t>Infotag Wasser 2017</a:t>
            </a:r>
            <a:endParaRPr lang="de-DE" b="1" dirty="0">
              <a:solidFill>
                <a:srgbClr val="FF0000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D917C-8239-486E-B97B-8CD4486A88C1}" type="slidenum">
              <a:rPr lang="de-DE" b="1" smtClean="0">
                <a:solidFill>
                  <a:srgbClr val="FF0000"/>
                </a:solidFill>
              </a:rPr>
              <a:pPr/>
              <a:t>4</a:t>
            </a:fld>
            <a:endParaRPr lang="de-DE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C:\Users\Franz\AppData\Local\Microsoft\Windows\INetCache\IE\46DJK697\MP900402205[1].jpg"/>
          <p:cNvPicPr>
            <a:picLocks noChangeAspect="1" noChangeArrowheads="1"/>
          </p:cNvPicPr>
          <p:nvPr/>
        </p:nvPicPr>
        <p:blipFill>
          <a:blip r:embed="rId2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55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Informationspflicht</a:t>
            </a:r>
            <a:endParaRPr lang="de-DE" sz="55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0" y="2348880"/>
            <a:ext cx="9108504" cy="3777283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de-DE" sz="1000" b="1" dirty="0" smtClean="0"/>
          </a:p>
          <a:p>
            <a:pPr lvl="1" indent="-342900">
              <a:buFont typeface="Wingdings" panose="05000000000000000000" pitchFamily="2" charset="2"/>
              <a:buChar char="Ø"/>
            </a:pPr>
            <a:r>
              <a:rPr lang="de-DE" sz="2300" b="1" dirty="0" smtClean="0"/>
              <a:t>1 x jährlich  über aktuelle Qualität des Wassers  (§ 6 Abs. 2 TWV)</a:t>
            </a:r>
          </a:p>
          <a:p>
            <a:pPr marL="400050" lvl="1" indent="0">
              <a:buNone/>
            </a:pPr>
            <a:endParaRPr lang="de-DE" sz="1000" b="1" dirty="0" smtClean="0"/>
          </a:p>
          <a:p>
            <a:pPr lvl="1" indent="-342900">
              <a:buFont typeface="Wingdings" panose="05000000000000000000" pitchFamily="2" charset="2"/>
              <a:buChar char="Ø"/>
            </a:pPr>
            <a:r>
              <a:rPr lang="de-DE" sz="2300" b="1" dirty="0" smtClean="0"/>
              <a:t>unverzüglich</a:t>
            </a:r>
            <a:r>
              <a:rPr lang="de-DE" sz="2300" b="1" dirty="0" smtClean="0">
                <a:solidFill>
                  <a:srgbClr val="FF0000"/>
                </a:solidFill>
              </a:rPr>
              <a:t>  </a:t>
            </a:r>
            <a:r>
              <a:rPr lang="de-DE" sz="2300" b="1" dirty="0" smtClean="0"/>
              <a:t>bei Parameterwertüberschreitungen (§ 5  Z </a:t>
            </a:r>
            <a:r>
              <a:rPr lang="de-DE" sz="2000" b="1" dirty="0" smtClean="0"/>
              <a:t>5 TWV)</a:t>
            </a:r>
          </a:p>
          <a:p>
            <a:pPr marL="400050" lvl="1" indent="0">
              <a:buNone/>
            </a:pPr>
            <a:endParaRPr lang="de-DE" sz="1000" b="1" dirty="0" smtClean="0"/>
          </a:p>
          <a:p>
            <a:pPr lvl="1" indent="-342900">
              <a:buFont typeface="Wingdings" panose="05000000000000000000" pitchFamily="2" charset="2"/>
              <a:buChar char="Ø"/>
            </a:pPr>
            <a:r>
              <a:rPr lang="de-DE" sz="2300" b="1" dirty="0" smtClean="0"/>
              <a:t>unverzüglich</a:t>
            </a:r>
            <a:r>
              <a:rPr lang="de-DE" sz="2300" b="1" dirty="0" smtClean="0">
                <a:solidFill>
                  <a:srgbClr val="FF0000"/>
                </a:solidFill>
              </a:rPr>
              <a:t>  </a:t>
            </a:r>
            <a:r>
              <a:rPr lang="de-DE" sz="2300" b="1" dirty="0" smtClean="0"/>
              <a:t>bei zehnfacher Überschreitung eines Indikatorparameters für Radioaktivität (§ 5 Z 6 TWV)</a:t>
            </a:r>
          </a:p>
          <a:p>
            <a:pPr marL="400050" lvl="1" indent="0">
              <a:buNone/>
            </a:pPr>
            <a:endParaRPr lang="de-DE" sz="1000" b="1" dirty="0" smtClean="0"/>
          </a:p>
          <a:p>
            <a:pPr lvl="1" indent="-342900">
              <a:buFont typeface="Wingdings" panose="05000000000000000000" pitchFamily="2" charset="2"/>
              <a:buChar char="Ø"/>
            </a:pPr>
            <a:r>
              <a:rPr lang="de-DE" sz="2300" b="1" dirty="0" smtClean="0"/>
              <a:t>unverzüglich + 1x jährlich wenn aufgrund eines Bescheides höher belastetes Trinkwasser abgegeben wird (§ 6 Abs. 5 TWV)</a:t>
            </a:r>
          </a:p>
          <a:p>
            <a:pPr marL="400050" lvl="1" indent="0">
              <a:buNone/>
            </a:pPr>
            <a:endParaRPr lang="de-DE" b="1" dirty="0"/>
          </a:p>
          <a:p>
            <a:pPr marL="400050" lvl="1" indent="0">
              <a:buNone/>
            </a:pPr>
            <a:endParaRPr lang="de-DE" sz="1000" b="1" dirty="0" smtClean="0"/>
          </a:p>
          <a:p>
            <a:pPr algn="ctr">
              <a:buNone/>
            </a:pPr>
            <a:endParaRPr lang="de-DE" sz="1500" dirty="0" smtClean="0"/>
          </a:p>
          <a:p>
            <a:pPr>
              <a:buNone/>
            </a:pPr>
            <a:endParaRPr lang="de-DE" sz="2000" dirty="0" smtClean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b="1" dirty="0" smtClean="0">
                <a:solidFill>
                  <a:srgbClr val="FF0000"/>
                </a:solidFill>
              </a:rPr>
              <a:t>16. November 2017</a:t>
            </a:r>
            <a:endParaRPr lang="de-DE" b="1" dirty="0">
              <a:solidFill>
                <a:srgbClr val="FF0000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b="1" dirty="0" smtClean="0">
                <a:solidFill>
                  <a:srgbClr val="FF0000"/>
                </a:solidFill>
              </a:rPr>
              <a:t>Infotag Wasser 2017</a:t>
            </a:r>
            <a:endParaRPr lang="de-DE" b="1" dirty="0">
              <a:solidFill>
                <a:srgbClr val="FF0000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D917C-8239-486E-B97B-8CD4486A88C1}" type="slidenum">
              <a:rPr lang="de-DE" b="1" smtClean="0">
                <a:solidFill>
                  <a:srgbClr val="FF0000"/>
                </a:solidFill>
              </a:rPr>
              <a:pPr/>
              <a:t>5</a:t>
            </a:fld>
            <a:endParaRPr lang="de-DE" b="1" dirty="0">
              <a:solidFill>
                <a:srgbClr val="FF0000"/>
              </a:solidFill>
            </a:endParaRPr>
          </a:p>
        </p:txBody>
      </p:sp>
      <p:sp>
        <p:nvSpPr>
          <p:cNvPr id="8" name="Titel 1"/>
          <p:cNvSpPr txBox="1">
            <a:spLocks/>
          </p:cNvSpPr>
          <p:nvPr/>
        </p:nvSpPr>
        <p:spPr>
          <a:xfrm>
            <a:off x="457200" y="134076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de-DE" sz="3000" dirty="0" smtClean="0">
                <a:solidFill>
                  <a:srgbClr val="00B050"/>
                </a:solidFill>
                <a:latin typeface="Arial Black" panose="020B0A04020102020204" pitchFamily="34" charset="0"/>
              </a:rPr>
              <a:t>1. Gegenüber dem Abnehmer</a:t>
            </a:r>
            <a:endParaRPr lang="de-DE" sz="3000" dirty="0"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8723426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C:\Users\Franz\AppData\Local\Microsoft\Windows\INetCache\IE\46DJK697\MP900402205[1].jpg"/>
          <p:cNvPicPr>
            <a:picLocks noChangeAspect="1" noChangeArrowheads="1"/>
          </p:cNvPicPr>
          <p:nvPr/>
        </p:nvPicPr>
        <p:blipFill>
          <a:blip r:embed="rId2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55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Informationspflicht</a:t>
            </a:r>
            <a:endParaRPr lang="de-DE" sz="55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0" y="1340768"/>
            <a:ext cx="9144000" cy="49685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de-DE" sz="1000" b="1" dirty="0"/>
              <a:t> </a:t>
            </a:r>
            <a:r>
              <a:rPr lang="de-DE" sz="1000" b="1" dirty="0" smtClean="0"/>
              <a:t>     </a:t>
            </a:r>
          </a:p>
          <a:p>
            <a:pPr>
              <a:buNone/>
            </a:pPr>
            <a:r>
              <a:rPr lang="de-DE" b="1" dirty="0" smtClean="0">
                <a:solidFill>
                  <a:srgbClr val="FF0000"/>
                </a:solidFill>
              </a:rPr>
              <a:t>    </a:t>
            </a:r>
            <a:r>
              <a:rPr lang="de-DE" b="1" u="sng" dirty="0" smtClean="0">
                <a:solidFill>
                  <a:srgbClr val="00B050"/>
                </a:solidFill>
              </a:rPr>
              <a:t>Einmal jährlich </a:t>
            </a:r>
            <a:r>
              <a:rPr lang="de-DE" b="1" dirty="0" smtClean="0">
                <a:solidFill>
                  <a:srgbClr val="00B050"/>
                </a:solidFill>
              </a:rPr>
              <a:t>über aktuelle Qualität des Wassers</a:t>
            </a:r>
          </a:p>
          <a:p>
            <a:pPr marL="400050" lvl="1" indent="0">
              <a:buNone/>
            </a:pPr>
            <a:endParaRPr lang="de-DE" sz="1000" b="1" dirty="0" smtClean="0">
              <a:solidFill>
                <a:srgbClr val="FF0000"/>
              </a:solidFill>
            </a:endParaRPr>
          </a:p>
          <a:p>
            <a:pPr marL="301943" lvl="1" indent="0">
              <a:buNone/>
            </a:pPr>
            <a:r>
              <a:rPr lang="de-DE" sz="2000" b="1" dirty="0"/>
              <a:t>	</a:t>
            </a:r>
            <a:r>
              <a:rPr lang="de-AT" sz="2700" u="sng" dirty="0" smtClean="0"/>
              <a:t>Mindestinhalt der Information:</a:t>
            </a:r>
            <a:endParaRPr lang="de-AT" sz="2700" u="sng" dirty="0"/>
          </a:p>
          <a:p>
            <a:pPr lvl="2">
              <a:buFont typeface="Wingdings" panose="05000000000000000000" pitchFamily="2" charset="2"/>
              <a:buChar char="Ø"/>
            </a:pPr>
            <a:r>
              <a:rPr lang="de-AT" sz="2200" b="1" dirty="0"/>
              <a:t>Nitrat</a:t>
            </a:r>
            <a:r>
              <a:rPr lang="de-AT" sz="2000" dirty="0"/>
              <a:t> in mg NO</a:t>
            </a:r>
            <a:r>
              <a:rPr lang="de-AT" sz="2000" baseline="-25000" dirty="0"/>
              <a:t>3</a:t>
            </a:r>
            <a:r>
              <a:rPr lang="de-AT" sz="2000" dirty="0"/>
              <a:t>/l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de-AT" sz="2200" b="1" dirty="0"/>
              <a:t>Pestizide</a:t>
            </a:r>
            <a:r>
              <a:rPr lang="de-AT" sz="2000" dirty="0"/>
              <a:t> in µg/l  - wenn gefunden (sonst Verweis auf „nicht bestimmbar“ od. nicht erforderlich bei &lt;100 m³/d)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de-AT" sz="2200" b="1" dirty="0"/>
              <a:t>pH-Wert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de-AT" sz="2200" b="1" dirty="0"/>
              <a:t>Gesamthärte</a:t>
            </a:r>
            <a:r>
              <a:rPr lang="de-AT" sz="2000" dirty="0"/>
              <a:t> in °</a:t>
            </a:r>
            <a:r>
              <a:rPr lang="de-AT" sz="2000" dirty="0" err="1"/>
              <a:t>dH</a:t>
            </a:r>
            <a:endParaRPr lang="de-AT" sz="2000" dirty="0"/>
          </a:p>
          <a:p>
            <a:pPr lvl="2">
              <a:buFont typeface="Wingdings" panose="05000000000000000000" pitchFamily="2" charset="2"/>
              <a:buChar char="Ø"/>
            </a:pPr>
            <a:r>
              <a:rPr lang="de-AT" sz="2200" b="1" dirty="0" err="1"/>
              <a:t>Carbonathärte</a:t>
            </a:r>
            <a:r>
              <a:rPr lang="de-AT" sz="2000" b="1" dirty="0"/>
              <a:t> </a:t>
            </a:r>
            <a:r>
              <a:rPr lang="de-AT" sz="2000" dirty="0"/>
              <a:t>in °</a:t>
            </a:r>
            <a:r>
              <a:rPr lang="de-AT" sz="2000" dirty="0" err="1"/>
              <a:t>dH</a:t>
            </a:r>
            <a:endParaRPr lang="de-AT" sz="2000" dirty="0"/>
          </a:p>
          <a:p>
            <a:pPr lvl="2">
              <a:buFont typeface="Wingdings" panose="05000000000000000000" pitchFamily="2" charset="2"/>
              <a:buChar char="Ø"/>
            </a:pPr>
            <a:r>
              <a:rPr lang="de-AT" sz="2200" b="1" dirty="0"/>
              <a:t>Kalium, Kalzium, Magnesium, Natrium, Chlorid, Sulfat </a:t>
            </a:r>
            <a:r>
              <a:rPr lang="de-AT" sz="2000" dirty="0"/>
              <a:t>in mg/l                  </a:t>
            </a:r>
          </a:p>
          <a:p>
            <a:pPr marL="0" lvl="0" indent="0">
              <a:buClr>
                <a:srgbClr val="31B6FD"/>
              </a:buClr>
              <a:buNone/>
            </a:pPr>
            <a:endParaRPr lang="de-AT" sz="500" dirty="0" smtClean="0"/>
          </a:p>
          <a:p>
            <a:pPr marL="0" lvl="0" indent="0" algn="ctr">
              <a:buClr>
                <a:srgbClr val="31B6FD"/>
              </a:buClr>
              <a:buNone/>
            </a:pPr>
            <a:r>
              <a:rPr lang="de-AT" sz="1800" dirty="0" smtClean="0"/>
              <a:t>Weitere </a:t>
            </a:r>
            <a:r>
              <a:rPr lang="de-AT" sz="1800" dirty="0"/>
              <a:t>Parameter auf schriftliche Anfrage eines Abnehmers (Beantwortung schriftlich)</a:t>
            </a:r>
            <a:endParaRPr lang="de-DE" sz="1800" dirty="0"/>
          </a:p>
          <a:p>
            <a:pPr marL="400050" lvl="1" indent="0">
              <a:buNone/>
            </a:pPr>
            <a:endParaRPr lang="de-DE" sz="1800" b="1" dirty="0" smtClean="0"/>
          </a:p>
          <a:p>
            <a:pPr algn="ctr">
              <a:buNone/>
            </a:pPr>
            <a:endParaRPr lang="de-DE" sz="1800" dirty="0" smtClean="0"/>
          </a:p>
          <a:p>
            <a:pPr>
              <a:buNone/>
            </a:pPr>
            <a:endParaRPr lang="de-DE" sz="2000" dirty="0" smtClean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b="1" dirty="0" smtClean="0">
                <a:solidFill>
                  <a:srgbClr val="FF0000"/>
                </a:solidFill>
              </a:rPr>
              <a:t>16. November 2017</a:t>
            </a:r>
            <a:endParaRPr lang="de-DE" b="1" dirty="0">
              <a:solidFill>
                <a:srgbClr val="FF0000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b="1" dirty="0" smtClean="0">
                <a:solidFill>
                  <a:srgbClr val="FF0000"/>
                </a:solidFill>
              </a:rPr>
              <a:t>Infotag Wasser 2017</a:t>
            </a:r>
            <a:endParaRPr lang="de-DE" b="1" dirty="0">
              <a:solidFill>
                <a:srgbClr val="FF0000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D917C-8239-486E-B97B-8CD4486A88C1}" type="slidenum">
              <a:rPr lang="de-DE" b="1" smtClean="0">
                <a:solidFill>
                  <a:srgbClr val="FF0000"/>
                </a:solidFill>
              </a:rPr>
              <a:pPr/>
              <a:t>6</a:t>
            </a:fld>
            <a:endParaRPr lang="de-DE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4952042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C:\Users\Franz\AppData\Local\Microsoft\Windows\INetCache\IE\46DJK697\MP900402205[1].jpg"/>
          <p:cNvPicPr>
            <a:picLocks noChangeAspect="1" noChangeArrowheads="1"/>
          </p:cNvPicPr>
          <p:nvPr/>
        </p:nvPicPr>
        <p:blipFill>
          <a:blip r:embed="rId2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55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Informationspflicht</a:t>
            </a:r>
            <a:endParaRPr lang="de-DE" sz="55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0" y="1340768"/>
            <a:ext cx="9144000" cy="4785395"/>
          </a:xfrm>
        </p:spPr>
        <p:txBody>
          <a:bodyPr>
            <a:normAutofit/>
          </a:bodyPr>
          <a:lstStyle/>
          <a:p>
            <a:pPr>
              <a:buNone/>
            </a:pPr>
            <a:endParaRPr lang="de-DE" sz="1000" b="1" dirty="0"/>
          </a:p>
          <a:p>
            <a:pPr>
              <a:buNone/>
            </a:pPr>
            <a:endParaRPr lang="de-DE" sz="10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de-DE" b="1" dirty="0" smtClean="0"/>
              <a:t>     </a:t>
            </a:r>
            <a:r>
              <a:rPr lang="de-DE" sz="3300" b="1" u="sng" dirty="0" smtClean="0">
                <a:solidFill>
                  <a:srgbClr val="00B050"/>
                </a:solidFill>
              </a:rPr>
              <a:t>Unverzüglich</a:t>
            </a:r>
            <a:r>
              <a:rPr lang="de-DE" sz="3300" b="1" dirty="0" smtClean="0">
                <a:solidFill>
                  <a:srgbClr val="00B050"/>
                </a:solidFill>
              </a:rPr>
              <a:t> bei Parameterwertüberschreitung</a:t>
            </a:r>
          </a:p>
          <a:p>
            <a:pPr marL="400050" lvl="1" indent="0">
              <a:buNone/>
            </a:pPr>
            <a:endParaRPr lang="de-DE" sz="1000" b="1" dirty="0" smtClean="0">
              <a:solidFill>
                <a:srgbClr val="FF0000"/>
              </a:solidFill>
            </a:endParaRPr>
          </a:p>
          <a:p>
            <a:pPr marL="301943" lvl="1" indent="0">
              <a:buNone/>
            </a:pPr>
            <a:r>
              <a:rPr lang="de-DE" sz="2000" b="1" dirty="0"/>
              <a:t>	</a:t>
            </a:r>
            <a:r>
              <a:rPr lang="de-AT" u="sng" dirty="0" smtClean="0"/>
              <a:t>Mindestinhalt der Information:</a:t>
            </a:r>
          </a:p>
          <a:p>
            <a:pPr marL="301943" lvl="1" indent="0">
              <a:buNone/>
            </a:pPr>
            <a:endParaRPr lang="de-AT" sz="1500" u="sng" dirty="0"/>
          </a:p>
          <a:p>
            <a:pPr lvl="2">
              <a:buFont typeface="Wingdings" panose="05000000000000000000" pitchFamily="2" charset="2"/>
              <a:buChar char="Ø"/>
            </a:pPr>
            <a:r>
              <a:rPr lang="de-AT" sz="2200" b="1" dirty="0" smtClean="0"/>
              <a:t>Parameter der überschritten wurde </a:t>
            </a:r>
            <a:r>
              <a:rPr lang="de-AT" sz="2200" dirty="0" smtClean="0"/>
              <a:t>(MIBI und/oder Chemie)</a:t>
            </a:r>
          </a:p>
          <a:p>
            <a:pPr marL="914400" lvl="2" indent="0">
              <a:buNone/>
            </a:pPr>
            <a:endParaRPr lang="de-AT" sz="1500" dirty="0"/>
          </a:p>
          <a:p>
            <a:pPr lvl="2">
              <a:buFont typeface="Wingdings" panose="05000000000000000000" pitchFamily="2" charset="2"/>
              <a:buChar char="Ø"/>
            </a:pPr>
            <a:r>
              <a:rPr lang="de-AT" sz="2200" b="1" dirty="0" smtClean="0"/>
              <a:t>Parameterwert </a:t>
            </a:r>
            <a:r>
              <a:rPr lang="de-AT" sz="2200" dirty="0" smtClean="0"/>
              <a:t>(</a:t>
            </a:r>
            <a:r>
              <a:rPr lang="de-AT" sz="2200" dirty="0" err="1" smtClean="0"/>
              <a:t>z.B</a:t>
            </a:r>
            <a:r>
              <a:rPr lang="de-AT" sz="2200" dirty="0" smtClean="0"/>
              <a:t> 53 mg/l oder 1 in 100 ml) </a:t>
            </a:r>
          </a:p>
          <a:p>
            <a:pPr marL="914400" lvl="2" indent="0">
              <a:buNone/>
            </a:pPr>
            <a:endParaRPr lang="de-AT" sz="1500" dirty="0" smtClean="0"/>
          </a:p>
          <a:p>
            <a:pPr lvl="2">
              <a:buFont typeface="Wingdings" panose="05000000000000000000" pitchFamily="2" charset="2"/>
              <a:buChar char="Ø"/>
            </a:pPr>
            <a:r>
              <a:rPr lang="de-AT" sz="2200" b="1" dirty="0" smtClean="0"/>
              <a:t>Etwaige </a:t>
            </a:r>
            <a:r>
              <a:rPr lang="de-AT" sz="2200" b="1" dirty="0" err="1" smtClean="0"/>
              <a:t>Nutzungsbeschänkungen</a:t>
            </a:r>
            <a:r>
              <a:rPr lang="de-AT" sz="2200" b="1" dirty="0" smtClean="0"/>
              <a:t> </a:t>
            </a:r>
            <a:r>
              <a:rPr lang="de-AT" sz="2200" dirty="0" smtClean="0"/>
              <a:t>(z.B. 3 Min. abkochen)</a:t>
            </a:r>
            <a:endParaRPr lang="de-AT" sz="2000" dirty="0"/>
          </a:p>
          <a:p>
            <a:pPr marL="400050" lvl="1" indent="0">
              <a:buNone/>
            </a:pPr>
            <a:endParaRPr lang="de-DE" sz="1000" b="1" dirty="0" smtClean="0"/>
          </a:p>
          <a:p>
            <a:pPr algn="ctr">
              <a:buNone/>
            </a:pPr>
            <a:endParaRPr lang="de-DE" sz="1500" dirty="0" smtClean="0"/>
          </a:p>
          <a:p>
            <a:pPr>
              <a:buNone/>
            </a:pPr>
            <a:endParaRPr lang="de-DE" sz="2000" dirty="0" smtClean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b="1" dirty="0" smtClean="0">
                <a:solidFill>
                  <a:srgbClr val="FF0000"/>
                </a:solidFill>
              </a:rPr>
              <a:t>16. November 2017</a:t>
            </a:r>
            <a:endParaRPr lang="de-DE" b="1" dirty="0">
              <a:solidFill>
                <a:srgbClr val="FF0000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b="1" dirty="0" smtClean="0">
                <a:solidFill>
                  <a:srgbClr val="FF0000"/>
                </a:solidFill>
              </a:rPr>
              <a:t>Infotag Wasser 2017</a:t>
            </a:r>
            <a:endParaRPr lang="de-DE" b="1" dirty="0">
              <a:solidFill>
                <a:srgbClr val="FF0000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D917C-8239-486E-B97B-8CD4486A88C1}" type="slidenum">
              <a:rPr lang="de-DE" b="1" smtClean="0">
                <a:solidFill>
                  <a:srgbClr val="FF0000"/>
                </a:solidFill>
              </a:rPr>
              <a:pPr/>
              <a:t>7</a:t>
            </a:fld>
            <a:endParaRPr lang="de-DE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1985728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C:\Users\Franz\AppData\Local\Microsoft\Windows\INetCache\IE\46DJK697\MP900402205[1].jpg"/>
          <p:cNvPicPr>
            <a:picLocks noChangeAspect="1" noChangeArrowheads="1"/>
          </p:cNvPicPr>
          <p:nvPr/>
        </p:nvPicPr>
        <p:blipFill>
          <a:blip r:embed="rId2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55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Informationspflicht</a:t>
            </a:r>
            <a:endParaRPr lang="de-DE" sz="55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0" y="1340768"/>
            <a:ext cx="9144000" cy="4785395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de-DE" sz="1000" b="1" dirty="0" smtClean="0"/>
          </a:p>
          <a:p>
            <a:pPr>
              <a:buNone/>
            </a:pPr>
            <a:endParaRPr lang="de-DE" sz="1000" b="1" dirty="0" smtClean="0">
              <a:solidFill>
                <a:srgbClr val="FF0000"/>
              </a:solidFill>
            </a:endParaRPr>
          </a:p>
          <a:p>
            <a:pPr marL="400050" lvl="1" indent="0">
              <a:buNone/>
            </a:pPr>
            <a:r>
              <a:rPr lang="de-DE" sz="3300" b="1" u="sng" dirty="0" smtClean="0">
                <a:solidFill>
                  <a:srgbClr val="00B050"/>
                </a:solidFill>
              </a:rPr>
              <a:t>Unverzüglich</a:t>
            </a:r>
            <a:r>
              <a:rPr lang="de-DE" sz="3300" b="1" dirty="0" smtClean="0">
                <a:solidFill>
                  <a:srgbClr val="00B050"/>
                </a:solidFill>
              </a:rPr>
              <a:t> bei zehnfacher </a:t>
            </a:r>
            <a:r>
              <a:rPr lang="de-DE" sz="3300" b="1" dirty="0">
                <a:solidFill>
                  <a:srgbClr val="00B050"/>
                </a:solidFill>
              </a:rPr>
              <a:t>Überschreitung </a:t>
            </a:r>
            <a:r>
              <a:rPr lang="de-DE" sz="3300" b="1" dirty="0" smtClean="0">
                <a:solidFill>
                  <a:srgbClr val="00B050"/>
                </a:solidFill>
              </a:rPr>
              <a:t>eines  Indikatorparameters für </a:t>
            </a:r>
            <a:r>
              <a:rPr lang="de-DE" sz="3300" b="1" dirty="0">
                <a:solidFill>
                  <a:srgbClr val="00B050"/>
                </a:solidFill>
              </a:rPr>
              <a:t>Radioaktivität </a:t>
            </a:r>
            <a:endParaRPr lang="de-DE" sz="3300" b="1" dirty="0" smtClean="0">
              <a:solidFill>
                <a:srgbClr val="00B050"/>
              </a:solidFill>
            </a:endParaRPr>
          </a:p>
          <a:p>
            <a:pPr marL="400050" lvl="1" indent="0">
              <a:buNone/>
            </a:pPr>
            <a:endParaRPr lang="de-DE" sz="1000" b="1" dirty="0" smtClean="0">
              <a:solidFill>
                <a:srgbClr val="FF0000"/>
              </a:solidFill>
            </a:endParaRPr>
          </a:p>
          <a:p>
            <a:pPr marL="400050" lvl="1" indent="0">
              <a:buNone/>
            </a:pPr>
            <a:endParaRPr lang="de-DE" sz="1000" b="1" dirty="0" smtClean="0">
              <a:solidFill>
                <a:srgbClr val="FF0000"/>
              </a:solidFill>
            </a:endParaRPr>
          </a:p>
          <a:p>
            <a:pPr marL="301943" lvl="1" indent="0">
              <a:buNone/>
            </a:pPr>
            <a:r>
              <a:rPr lang="de-DE" sz="2000" b="1" dirty="0"/>
              <a:t>	</a:t>
            </a:r>
            <a:r>
              <a:rPr lang="de-AT" u="sng" dirty="0" smtClean="0"/>
              <a:t>Mindestinhalt der Information:</a:t>
            </a:r>
          </a:p>
          <a:p>
            <a:pPr marL="301943" lvl="1" indent="0">
              <a:buNone/>
            </a:pPr>
            <a:endParaRPr lang="de-AT" sz="1500" u="sng" dirty="0"/>
          </a:p>
          <a:p>
            <a:pPr lvl="2">
              <a:buFont typeface="Wingdings" panose="05000000000000000000" pitchFamily="2" charset="2"/>
              <a:buChar char="Ø"/>
            </a:pPr>
            <a:r>
              <a:rPr lang="de-AT" sz="2200" b="1" dirty="0" smtClean="0"/>
              <a:t>Indikatorparameter  der  überschritten  wurde </a:t>
            </a:r>
            <a:r>
              <a:rPr lang="de-AT" sz="2200" dirty="0" smtClean="0"/>
              <a:t>(z.B. Radon)</a:t>
            </a:r>
          </a:p>
          <a:p>
            <a:pPr marL="914400" lvl="2" indent="0">
              <a:buNone/>
            </a:pPr>
            <a:endParaRPr lang="de-AT" sz="1500" dirty="0"/>
          </a:p>
          <a:p>
            <a:pPr lvl="2">
              <a:buFont typeface="Wingdings" panose="05000000000000000000" pitchFamily="2" charset="2"/>
              <a:buChar char="Ø"/>
            </a:pPr>
            <a:r>
              <a:rPr lang="de-AT" sz="2200" b="1" dirty="0" smtClean="0"/>
              <a:t>Hinweis auf etwaige </a:t>
            </a:r>
            <a:r>
              <a:rPr lang="de-AT" sz="2200" b="1" dirty="0"/>
              <a:t>V</a:t>
            </a:r>
            <a:r>
              <a:rPr lang="de-AT" sz="2200" b="1" dirty="0" smtClean="0"/>
              <a:t>orsichtsmaßnahmen</a:t>
            </a:r>
            <a:endParaRPr lang="de-DE" sz="1000" b="1" dirty="0" smtClean="0"/>
          </a:p>
          <a:p>
            <a:pPr algn="ctr">
              <a:buNone/>
            </a:pPr>
            <a:endParaRPr lang="de-DE" sz="1500" dirty="0" smtClean="0"/>
          </a:p>
          <a:p>
            <a:pPr>
              <a:buNone/>
            </a:pPr>
            <a:endParaRPr lang="de-DE" sz="2000" dirty="0" smtClean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b="1" dirty="0" smtClean="0">
                <a:solidFill>
                  <a:srgbClr val="FF0000"/>
                </a:solidFill>
              </a:rPr>
              <a:t>16. November 2017</a:t>
            </a:r>
            <a:endParaRPr lang="de-DE" b="1" dirty="0">
              <a:solidFill>
                <a:srgbClr val="FF0000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b="1" dirty="0" smtClean="0">
                <a:solidFill>
                  <a:srgbClr val="FF0000"/>
                </a:solidFill>
              </a:rPr>
              <a:t>Infotag Wasser 2017</a:t>
            </a:r>
            <a:endParaRPr lang="de-DE" b="1" dirty="0">
              <a:solidFill>
                <a:srgbClr val="FF0000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D917C-8239-486E-B97B-8CD4486A88C1}" type="slidenum">
              <a:rPr lang="de-DE" b="1" smtClean="0">
                <a:solidFill>
                  <a:srgbClr val="FF0000"/>
                </a:solidFill>
              </a:rPr>
              <a:pPr/>
              <a:t>8</a:t>
            </a:fld>
            <a:endParaRPr lang="de-DE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9285032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C:\Users\Franz\AppData\Local\Microsoft\Windows\INetCache\IE\46DJK697\MP900402205[1].jpg"/>
          <p:cNvPicPr>
            <a:picLocks noChangeAspect="1" noChangeArrowheads="1"/>
          </p:cNvPicPr>
          <p:nvPr/>
        </p:nvPicPr>
        <p:blipFill>
          <a:blip r:embed="rId2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55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Informationspflicht</a:t>
            </a:r>
            <a:endParaRPr lang="de-DE" sz="55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0" y="1340768"/>
            <a:ext cx="9144000" cy="5040560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de-DE" sz="1000" b="1" dirty="0" smtClean="0"/>
          </a:p>
          <a:p>
            <a:pPr marL="400050" lvl="1" indent="0">
              <a:buNone/>
            </a:pPr>
            <a:r>
              <a:rPr lang="de-DE" sz="2500" b="1" u="sng" dirty="0" smtClean="0">
                <a:solidFill>
                  <a:srgbClr val="00B050"/>
                </a:solidFill>
              </a:rPr>
              <a:t>Unverzüglich + 1 x jährlich </a:t>
            </a:r>
            <a:r>
              <a:rPr lang="de-DE" sz="2500" b="1" dirty="0" smtClean="0">
                <a:solidFill>
                  <a:srgbClr val="00B050"/>
                </a:solidFill>
              </a:rPr>
              <a:t>wenn </a:t>
            </a:r>
            <a:r>
              <a:rPr lang="de-DE" sz="2500" b="1" dirty="0">
                <a:solidFill>
                  <a:srgbClr val="00B050"/>
                </a:solidFill>
              </a:rPr>
              <a:t>aufgrund </a:t>
            </a:r>
            <a:r>
              <a:rPr lang="de-DE" sz="2500" b="1" dirty="0" smtClean="0">
                <a:solidFill>
                  <a:srgbClr val="00B050"/>
                </a:solidFill>
              </a:rPr>
              <a:t> eines Bescheides    der Behörde höher belastetes Trinkwasser abgegeben wird</a:t>
            </a:r>
            <a:endParaRPr lang="de-DE" sz="2500" b="1" dirty="0">
              <a:solidFill>
                <a:srgbClr val="00B050"/>
              </a:solidFill>
            </a:endParaRPr>
          </a:p>
          <a:p>
            <a:pPr marL="400050" lvl="1" indent="0">
              <a:buNone/>
            </a:pPr>
            <a:endParaRPr lang="de-AT" sz="1500" u="sng" dirty="0" smtClean="0">
              <a:solidFill>
                <a:srgbClr val="00B050"/>
              </a:solidFill>
            </a:endParaRPr>
          </a:p>
          <a:p>
            <a:pPr marL="400050" lvl="1" indent="0">
              <a:buNone/>
            </a:pPr>
            <a:r>
              <a:rPr lang="de-AT" u="sng" dirty="0" smtClean="0"/>
              <a:t>Mindestinhalt der Information:</a:t>
            </a:r>
          </a:p>
          <a:p>
            <a:pPr marL="400050" lvl="1" indent="0">
              <a:buNone/>
            </a:pPr>
            <a:endParaRPr lang="de-AT" sz="500" u="sng" dirty="0"/>
          </a:p>
          <a:p>
            <a:pPr marL="685800" lvl="1">
              <a:buFont typeface="Wingdings" panose="05000000000000000000" pitchFamily="2" charset="2"/>
              <a:buChar char="Ø"/>
            </a:pPr>
            <a:r>
              <a:rPr lang="de-AT" sz="2000" b="1" dirty="0" smtClean="0"/>
              <a:t>Parameter  </a:t>
            </a:r>
            <a:r>
              <a:rPr lang="de-AT" sz="2000" dirty="0" smtClean="0"/>
              <a:t>(z.B. </a:t>
            </a:r>
            <a:r>
              <a:rPr lang="de-AT" sz="2000" dirty="0" err="1" smtClean="0"/>
              <a:t>Terbuthylazin</a:t>
            </a:r>
            <a:r>
              <a:rPr lang="de-AT" sz="2000" dirty="0" smtClean="0"/>
              <a:t>)</a:t>
            </a:r>
          </a:p>
          <a:p>
            <a:pPr marL="400050" lvl="1" indent="0">
              <a:buNone/>
            </a:pPr>
            <a:endParaRPr lang="de-AT" sz="500" dirty="0" smtClean="0"/>
          </a:p>
          <a:p>
            <a:pPr marL="685800" lvl="1">
              <a:buFont typeface="Wingdings" panose="05000000000000000000" pitchFamily="2" charset="2"/>
              <a:buChar char="Ø"/>
            </a:pPr>
            <a:r>
              <a:rPr lang="de-AT" sz="2000" b="1" dirty="0" smtClean="0"/>
              <a:t>Parameterwert</a:t>
            </a:r>
          </a:p>
          <a:p>
            <a:pPr marL="685800" lvl="1">
              <a:buFont typeface="Wingdings" panose="05000000000000000000" pitchFamily="2" charset="2"/>
              <a:buChar char="Ø"/>
            </a:pPr>
            <a:endParaRPr lang="de-AT" sz="500" b="1" dirty="0"/>
          </a:p>
          <a:p>
            <a:pPr marL="685800" lvl="1">
              <a:buFont typeface="Wingdings" panose="05000000000000000000" pitchFamily="2" charset="2"/>
              <a:buChar char="Ø"/>
            </a:pPr>
            <a:r>
              <a:rPr lang="de-AT" sz="2000" b="1" dirty="0" smtClean="0"/>
              <a:t>Höchst </a:t>
            </a:r>
            <a:r>
              <a:rPr lang="de-AT" sz="2000" b="1" dirty="0"/>
              <a:t>zulässigen Wert für Abweichung lt. </a:t>
            </a:r>
            <a:r>
              <a:rPr lang="de-AT" sz="2000" b="1" dirty="0" smtClean="0"/>
              <a:t>Bescheid</a:t>
            </a:r>
          </a:p>
          <a:p>
            <a:pPr marL="685800" lvl="1">
              <a:buFont typeface="Wingdings" panose="05000000000000000000" pitchFamily="2" charset="2"/>
              <a:buChar char="Ø"/>
            </a:pPr>
            <a:endParaRPr lang="de-AT" sz="500" b="1" dirty="0" smtClean="0"/>
          </a:p>
          <a:p>
            <a:pPr marL="685800" lvl="1">
              <a:buFont typeface="Wingdings" panose="05000000000000000000" pitchFamily="2" charset="2"/>
              <a:buChar char="Ø"/>
            </a:pPr>
            <a:r>
              <a:rPr lang="de-AT" sz="2000" b="1" dirty="0" smtClean="0"/>
              <a:t>Dauer </a:t>
            </a:r>
            <a:r>
              <a:rPr lang="de-AT" sz="2000" b="1" dirty="0"/>
              <a:t>der </a:t>
            </a:r>
            <a:r>
              <a:rPr lang="de-AT" sz="2000" b="1" dirty="0" smtClean="0"/>
              <a:t>Abweichung</a:t>
            </a:r>
          </a:p>
          <a:p>
            <a:pPr marL="685800" lvl="1">
              <a:buFont typeface="Wingdings" panose="05000000000000000000" pitchFamily="2" charset="2"/>
              <a:buChar char="Ø"/>
            </a:pPr>
            <a:endParaRPr lang="de-AT" sz="500" b="1" dirty="0" smtClean="0"/>
          </a:p>
          <a:p>
            <a:pPr marL="685800" lvl="1">
              <a:buFont typeface="Wingdings" panose="05000000000000000000" pitchFamily="2" charset="2"/>
              <a:buChar char="Ø"/>
            </a:pPr>
            <a:r>
              <a:rPr lang="de-AT" sz="2000" b="1" dirty="0" smtClean="0"/>
              <a:t>Hinweise für besondere Risikogruppen </a:t>
            </a:r>
            <a:r>
              <a:rPr lang="de-AT" sz="2000" dirty="0" smtClean="0"/>
              <a:t>(z.B. Kranke, Kinder)</a:t>
            </a:r>
          </a:p>
          <a:p>
            <a:pPr marL="685800" lvl="1">
              <a:buFont typeface="Wingdings" panose="05000000000000000000" pitchFamily="2" charset="2"/>
              <a:buChar char="Ø"/>
            </a:pPr>
            <a:endParaRPr lang="de-AT" sz="500" dirty="0" smtClean="0"/>
          </a:p>
          <a:p>
            <a:pPr marL="685800" lvl="1">
              <a:buFont typeface="Wingdings" panose="05000000000000000000" pitchFamily="2" charset="2"/>
              <a:buChar char="Ø"/>
            </a:pPr>
            <a:r>
              <a:rPr lang="de-AT" sz="2000" b="1" dirty="0" smtClean="0"/>
              <a:t>Eventuell Empfehlung von Maßnahmen zur Reduzierung des Risikos</a:t>
            </a:r>
          </a:p>
          <a:p>
            <a:pPr lvl="4">
              <a:buFont typeface="Courier New" panose="02070309020205020404" pitchFamily="49" charset="0"/>
              <a:buChar char="o"/>
            </a:pPr>
            <a:endParaRPr lang="de-DE" sz="1100" dirty="0" smtClean="0"/>
          </a:p>
          <a:p>
            <a:pPr>
              <a:buNone/>
            </a:pPr>
            <a:endParaRPr lang="de-DE" sz="2000" dirty="0" smtClean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b="1" dirty="0" smtClean="0">
                <a:solidFill>
                  <a:srgbClr val="FF0000"/>
                </a:solidFill>
              </a:rPr>
              <a:t>16. November 2017</a:t>
            </a:r>
            <a:endParaRPr lang="de-DE" b="1" dirty="0">
              <a:solidFill>
                <a:srgbClr val="FF0000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b="1" dirty="0" smtClean="0">
                <a:solidFill>
                  <a:srgbClr val="FF0000"/>
                </a:solidFill>
              </a:rPr>
              <a:t>Infotag Wasser 2017</a:t>
            </a:r>
            <a:endParaRPr lang="de-DE" b="1" dirty="0">
              <a:solidFill>
                <a:srgbClr val="FF0000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D917C-8239-486E-B97B-8CD4486A88C1}" type="slidenum">
              <a:rPr lang="de-DE" b="1" smtClean="0">
                <a:solidFill>
                  <a:srgbClr val="FF0000"/>
                </a:solidFill>
              </a:rPr>
              <a:pPr/>
              <a:t>9</a:t>
            </a:fld>
            <a:endParaRPr lang="de-DE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4139484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0</TotalTime>
  <Words>1012</Words>
  <Application>Microsoft Office PowerPoint</Application>
  <PresentationFormat>Bildschirmpräsentation (4:3)</PresentationFormat>
  <Paragraphs>318</Paragraphs>
  <Slides>17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17</vt:i4>
      </vt:variant>
    </vt:vector>
  </HeadingPairs>
  <TitlesOfParts>
    <vt:vector size="24" baseType="lpstr">
      <vt:lpstr>Aharoni</vt:lpstr>
      <vt:lpstr>Arial</vt:lpstr>
      <vt:lpstr>Arial Black</vt:lpstr>
      <vt:lpstr>Calibri</vt:lpstr>
      <vt:lpstr>Courier New</vt:lpstr>
      <vt:lpstr>Wingdings</vt:lpstr>
      <vt:lpstr>Larissa-Design</vt:lpstr>
      <vt:lpstr>  „Information und Kommunikation“  </vt:lpstr>
      <vt:lpstr>Informationspflicht</vt:lpstr>
      <vt:lpstr>Informationspflicht</vt:lpstr>
      <vt:lpstr>Informationspflicht</vt:lpstr>
      <vt:lpstr>Informationspflicht</vt:lpstr>
      <vt:lpstr>Informationspflicht</vt:lpstr>
      <vt:lpstr>Informationspflicht</vt:lpstr>
      <vt:lpstr>Informationspflicht</vt:lpstr>
      <vt:lpstr>Informationspflicht</vt:lpstr>
      <vt:lpstr>Informationspflicht</vt:lpstr>
      <vt:lpstr>Informationspflicht</vt:lpstr>
      <vt:lpstr>Informationspflicht</vt:lpstr>
      <vt:lpstr>Kommunikation</vt:lpstr>
      <vt:lpstr>Aktuelles</vt:lpstr>
      <vt:lpstr>Untersuchungshäufigkeiten</vt:lpstr>
      <vt:lpstr>PowerPoint-Präsentation</vt:lpstr>
      <vt:lpstr>Danke für Ihre Aufmerksamkeit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Amtliche Trinkwasserkontrolle</dc:title>
  <dc:creator>Franz</dc:creator>
  <cp:lastModifiedBy>Vanessa Hirschhofer</cp:lastModifiedBy>
  <cp:revision>168</cp:revision>
  <cp:lastPrinted>2017-11-09T07:37:23Z</cp:lastPrinted>
  <dcterms:created xsi:type="dcterms:W3CDTF">2014-10-05T08:15:22Z</dcterms:created>
  <dcterms:modified xsi:type="dcterms:W3CDTF">2017-11-09T07:38:19Z</dcterms:modified>
</cp:coreProperties>
</file>