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41"/>
  </p:notesMasterIdLst>
  <p:handoutMasterIdLst>
    <p:handoutMasterId r:id="rId42"/>
  </p:handoutMasterIdLst>
  <p:sldIdLst>
    <p:sldId id="315" r:id="rId2"/>
    <p:sldId id="317" r:id="rId3"/>
    <p:sldId id="403" r:id="rId4"/>
    <p:sldId id="610" r:id="rId5"/>
    <p:sldId id="600" r:id="rId6"/>
    <p:sldId id="598" r:id="rId7"/>
    <p:sldId id="531" r:id="rId8"/>
    <p:sldId id="522" r:id="rId9"/>
    <p:sldId id="543" r:id="rId10"/>
    <p:sldId id="428" r:id="rId11"/>
    <p:sldId id="548" r:id="rId12"/>
    <p:sldId id="554" r:id="rId13"/>
    <p:sldId id="561" r:id="rId14"/>
    <p:sldId id="597" r:id="rId15"/>
    <p:sldId id="593" r:id="rId16"/>
    <p:sldId id="594" r:id="rId17"/>
    <p:sldId id="601" r:id="rId18"/>
    <p:sldId id="602" r:id="rId19"/>
    <p:sldId id="563" r:id="rId20"/>
    <p:sldId id="603" r:id="rId21"/>
    <p:sldId id="604" r:id="rId22"/>
    <p:sldId id="605" r:id="rId23"/>
    <p:sldId id="568" r:id="rId24"/>
    <p:sldId id="581" r:id="rId25"/>
    <p:sldId id="569" r:id="rId26"/>
    <p:sldId id="606" r:id="rId27"/>
    <p:sldId id="583" r:id="rId28"/>
    <p:sldId id="584" r:id="rId29"/>
    <p:sldId id="571" r:id="rId30"/>
    <p:sldId id="607" r:id="rId31"/>
    <p:sldId id="432" r:id="rId32"/>
    <p:sldId id="608" r:id="rId33"/>
    <p:sldId id="578" r:id="rId34"/>
    <p:sldId id="609" r:id="rId35"/>
    <p:sldId id="444" r:id="rId36"/>
    <p:sldId id="446" r:id="rId37"/>
    <p:sldId id="448" r:id="rId38"/>
    <p:sldId id="535" r:id="rId39"/>
    <p:sldId id="477" r:id="rId40"/>
  </p:sldIdLst>
  <p:sldSz cx="9144000" cy="6858000" type="screen4x3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orient="horz" pos="482">
          <p15:clr>
            <a:srgbClr val="A4A3A4"/>
          </p15:clr>
        </p15:guide>
        <p15:guide id="3" orient="horz" pos="391">
          <p15:clr>
            <a:srgbClr val="A4A3A4"/>
          </p15:clr>
        </p15:guide>
        <p15:guide id="4" orient="horz" pos="754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4319">
          <p15:clr>
            <a:srgbClr val="A4A3A4"/>
          </p15:clr>
        </p15:guide>
        <p15:guide id="7" orient="horz" pos="3929">
          <p15:clr>
            <a:srgbClr val="A4A3A4"/>
          </p15:clr>
        </p15:guide>
        <p15:guide id="8" pos="2880">
          <p15:clr>
            <a:srgbClr val="A4A3A4"/>
          </p15:clr>
        </p15:guide>
        <p15:guide id="9" pos="5329">
          <p15:clr>
            <a:srgbClr val="A4A3A4"/>
          </p15:clr>
        </p15:guide>
        <p15:guide id="10" pos="5103">
          <p15:clr>
            <a:srgbClr val="A4A3A4"/>
          </p15:clr>
        </p15:guide>
        <p15:guide id="11" pos="431">
          <p15:clr>
            <a:srgbClr val="A4A3A4"/>
          </p15:clr>
        </p15:guide>
        <p15:guide id="12" pos="5692">
          <p15:clr>
            <a:srgbClr val="A4A3A4"/>
          </p15:clr>
        </p15:guide>
        <p15:guide id="13" pos="68">
          <p15:clr>
            <a:srgbClr val="A4A3A4"/>
          </p15:clr>
        </p15:guide>
        <p15:guide id="14" pos="657">
          <p15:clr>
            <a:srgbClr val="A4A3A4"/>
          </p15:clr>
        </p15:guide>
        <p15:guide id="15" pos="61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100"/>
    <a:srgbClr val="FFCC00"/>
    <a:srgbClr val="335885"/>
    <a:srgbClr val="DC8C00"/>
    <a:srgbClr val="E68C00"/>
    <a:srgbClr val="D69E00"/>
    <a:srgbClr val="E7AA00"/>
    <a:srgbClr val="E7B400"/>
    <a:srgbClr val="E79600"/>
    <a:srgbClr val="AD8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014" autoAdjust="0"/>
    <p:restoredTop sz="94660" autoAdjust="0"/>
  </p:normalViewPr>
  <p:slideViewPr>
    <p:cSldViewPr showGuides="1">
      <p:cViewPr>
        <p:scale>
          <a:sx n="80" d="100"/>
          <a:sy n="80" d="100"/>
        </p:scale>
        <p:origin x="-1794" y="-798"/>
      </p:cViewPr>
      <p:guideLst>
        <p:guide orient="horz" pos="2115"/>
        <p:guide orient="horz" pos="482"/>
        <p:guide orient="horz" pos="391"/>
        <p:guide orient="horz" pos="754"/>
        <p:guide orient="horz" pos="4156"/>
        <p:guide orient="horz" pos="4319"/>
        <p:guide orient="horz" pos="3929"/>
        <p:guide pos="2880"/>
        <p:guide pos="5329"/>
        <p:guide pos="5103"/>
        <p:guide pos="431"/>
        <p:guide pos="5692"/>
        <p:guide pos="68"/>
        <p:guide pos="657"/>
        <p:guide pos="6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3024"/>
    </p:cViewPr>
  </p:sorterViewPr>
  <p:notesViewPr>
    <p:cSldViewPr showGuides="1">
      <p:cViewPr>
        <p:scale>
          <a:sx n="100" d="100"/>
          <a:sy n="100" d="100"/>
        </p:scale>
        <p:origin x="-1764" y="52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40E24-9C97-4894-983E-536EB868B261}" type="datetimeFigureOut">
              <a:rPr lang="de-AT" smtClean="0"/>
              <a:pPr/>
              <a:t>09.11.2016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CA42B-C96B-41DD-9691-85311366B876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3566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7D75E-6B7C-4E57-A5B3-3D233D50E268}" type="datetimeFigureOut">
              <a:rPr lang="de-DE" smtClean="0"/>
              <a:pPr/>
              <a:t>09.11.2016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3B99-4FF9-4BCF-B382-CBDC5E33B517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79114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8267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2749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38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39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AT" altLang="de-DE" smtClean="0"/>
          </a:p>
        </p:txBody>
      </p:sp>
      <p:sp>
        <p:nvSpPr>
          <p:cNvPr id="7066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359FC8-4F8C-4F5F-89DC-916A9A70F759}" type="slidenum">
              <a:rPr lang="de-AT" altLang="de-DE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e-AT" altLang="de-DE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04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1042988" y="0"/>
            <a:ext cx="7058026" cy="62372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42988" y="2011363"/>
            <a:ext cx="7058025" cy="1470025"/>
          </a:xfrm>
        </p:spPr>
        <p:txBody>
          <a:bodyPr tIns="36000" rIns="144000" bIns="36000" anchor="b" anchorCtr="0">
            <a:normAutofit/>
          </a:bodyPr>
          <a:lstStyle>
            <a:lvl1pPr>
              <a:defRPr sz="2600"/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046163" y="6451550"/>
            <a:ext cx="714380" cy="216000"/>
          </a:xfrm>
        </p:spPr>
        <p:txBody>
          <a:bodyPr/>
          <a:lstStyle/>
          <a:p>
            <a:fld id="{BF8BFF3D-2EC4-478F-8F8E-E75E6F4A3E3C}" type="datetime1">
              <a:rPr lang="de-DE" smtClean="0"/>
              <a:pPr/>
              <a:t>09.11.2016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01311" y="6451550"/>
            <a:ext cx="4129119" cy="217538"/>
          </a:xfrm>
        </p:spPr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8" name="Rechteck 7"/>
          <p:cNvSpPr/>
          <p:nvPr userDrawn="1"/>
        </p:nvSpPr>
        <p:spPr>
          <a:xfrm>
            <a:off x="0" y="2500306"/>
            <a:ext cx="971550" cy="10001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1038200" y="3749189"/>
            <a:ext cx="706281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15206" y="6430225"/>
            <a:ext cx="958830" cy="326506"/>
          </a:xfrm>
          <a:prstGeom prst="rect">
            <a:avLst/>
          </a:prstGeom>
        </p:spPr>
      </p:pic>
      <p:cxnSp>
        <p:nvCxnSpPr>
          <p:cNvPr id="11" name="Gerade Verbindung 10"/>
          <p:cNvCxnSpPr/>
          <p:nvPr userDrawn="1"/>
        </p:nvCxnSpPr>
        <p:spPr>
          <a:xfrm>
            <a:off x="1042988" y="6357958"/>
            <a:ext cx="70580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1042988" y="2500306"/>
            <a:ext cx="8101012" cy="1000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988" y="2533650"/>
            <a:ext cx="7993062" cy="928688"/>
          </a:xfrm>
        </p:spPr>
        <p:txBody>
          <a:bodyPr tIns="36000" bIns="36000" anchor="b" anchorCtr="0"/>
          <a:lstStyle/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1038734" y="6451550"/>
            <a:ext cx="714380" cy="216000"/>
          </a:xfrm>
        </p:spPr>
        <p:txBody>
          <a:bodyPr/>
          <a:lstStyle/>
          <a:p>
            <a:fld id="{D606C124-FE13-445D-82B0-9437F4FF2874}" type="datetime1">
              <a:rPr lang="de-DE" smtClean="0"/>
              <a:pPr/>
              <a:t>09.11.2016</a:t>
            </a:fld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793882" y="6451550"/>
            <a:ext cx="4320000" cy="216000"/>
          </a:xfrm>
        </p:spPr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9" name="Rechteck 8"/>
          <p:cNvSpPr/>
          <p:nvPr userDrawn="1"/>
        </p:nvSpPr>
        <p:spPr>
          <a:xfrm>
            <a:off x="0" y="2500306"/>
            <a:ext cx="971550" cy="10001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cxnSp>
        <p:nvCxnSpPr>
          <p:cNvPr id="11" name="Gerade Verbindung 10"/>
          <p:cNvCxnSpPr/>
          <p:nvPr userDrawn="1"/>
        </p:nvCxnSpPr>
        <p:spPr>
          <a:xfrm>
            <a:off x="1038200" y="3749189"/>
            <a:ext cx="7062813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15206" y="6430225"/>
            <a:ext cx="958830" cy="326506"/>
          </a:xfrm>
          <a:prstGeom prst="rect">
            <a:avLst/>
          </a:prstGeom>
        </p:spPr>
      </p:pic>
      <p:cxnSp>
        <p:nvCxnSpPr>
          <p:cNvPr id="13" name="Gerade Verbindung 12"/>
          <p:cNvCxnSpPr/>
          <p:nvPr userDrawn="1"/>
        </p:nvCxnSpPr>
        <p:spPr>
          <a:xfrm>
            <a:off x="1042988" y="6357958"/>
            <a:ext cx="70580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33328"/>
            <a:ext cx="633285" cy="6429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8" name="Rechteck 7"/>
          <p:cNvSpPr/>
          <p:nvPr userDrawn="1"/>
        </p:nvSpPr>
        <p:spPr>
          <a:xfrm>
            <a:off x="676475" y="133328"/>
            <a:ext cx="8486775" cy="6429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196974"/>
            <a:ext cx="7888316" cy="5040313"/>
          </a:xfrm>
          <a:prstGeom prst="rect">
            <a:avLst/>
          </a:prstGeom>
        </p:spPr>
        <p:txBody>
          <a:bodyPr/>
          <a:lstStyle>
            <a:lvl1pPr>
              <a:buClr>
                <a:schemeClr val="tx2">
                  <a:lumMod val="60000"/>
                  <a:lumOff val="40000"/>
                </a:schemeClr>
              </a:buClr>
              <a:defRPr/>
            </a:lvl1pPr>
            <a:lvl2pPr>
              <a:buClr>
                <a:schemeClr val="tx2">
                  <a:lumMod val="60000"/>
                  <a:lumOff val="40000"/>
                </a:schemeClr>
              </a:buClr>
              <a:defRPr/>
            </a:lvl2pPr>
            <a:lvl3pPr>
              <a:buClr>
                <a:schemeClr val="tx2">
                  <a:lumMod val="60000"/>
                  <a:lumOff val="40000"/>
                </a:schemeClr>
              </a:buClr>
              <a:defRPr/>
            </a:lvl3pPr>
            <a:lvl4pPr>
              <a:buClr>
                <a:schemeClr val="tx2">
                  <a:lumMod val="60000"/>
                  <a:lumOff val="40000"/>
                </a:schemeClr>
              </a:buClr>
              <a:defRPr/>
            </a:lvl4pPr>
            <a:lvl5pPr>
              <a:buClr>
                <a:schemeClr val="tx2">
                  <a:lumMod val="60000"/>
                  <a:lumOff val="40000"/>
                </a:schemeClr>
              </a:buClr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84213" y="6457970"/>
            <a:ext cx="714380" cy="216000"/>
          </a:xfrm>
        </p:spPr>
        <p:txBody>
          <a:bodyPr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96BBAA5-0E4A-4697-9AD7-E0ADE2F108BB}" type="datetime1">
              <a:rPr lang="de-DE" smtClean="0"/>
              <a:pPr/>
              <a:t>09.11.2016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439361" y="6457970"/>
            <a:ext cx="4673606" cy="21600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944688-5556-4823-A294-E155E89CB24B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9" name="Grafik 8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51785" y="6430225"/>
            <a:ext cx="958830" cy="326506"/>
          </a:xfrm>
          <a:prstGeom prst="rect">
            <a:avLst/>
          </a:prstGeom>
        </p:spPr>
      </p:pic>
      <p:cxnSp>
        <p:nvCxnSpPr>
          <p:cNvPr id="10" name="Gerade Verbindung 9"/>
          <p:cNvCxnSpPr/>
          <p:nvPr userDrawn="1"/>
        </p:nvCxnSpPr>
        <p:spPr>
          <a:xfrm>
            <a:off x="684213" y="6357958"/>
            <a:ext cx="77755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84213" y="6451550"/>
            <a:ext cx="714380" cy="2160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8F1FEF-692B-49F3-9F71-41FB4CBCCA86}" type="datetime1">
              <a:rPr lang="de-DE" smtClean="0"/>
              <a:pPr/>
              <a:t>09.11.2016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28728" y="6451550"/>
            <a:ext cx="4673606" cy="2160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  <a:prstGeom prst="rect">
            <a:avLst/>
          </a:prstGeom>
        </p:spPr>
        <p:txBody>
          <a:bodyPr vert="horz" lIns="144000" tIns="45720" rIns="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idx="1"/>
          </p:nvPr>
        </p:nvSpPr>
        <p:spPr>
          <a:xfrm>
            <a:off x="684213" y="1196976"/>
            <a:ext cx="7888316" cy="430372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8425" y="392094"/>
            <a:ext cx="461976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3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marR="0" indent="-216000" algn="l" defTabSz="914400" rtl="0" eaLnBrk="1" fontAlgn="auto" latinLnBrk="0" hangingPunct="1">
        <a:lnSpc>
          <a:spcPct val="90000"/>
        </a:lnSpc>
        <a:spcBef>
          <a:spcPts val="8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marR="0" indent="-21600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marR="0" indent="-216000" algn="l" defTabSz="914400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000" indent="-216000" algn="l" defTabSz="914400" rtl="0" eaLnBrk="1" latinLnBrk="0" hangingPunct="1">
        <a:lnSpc>
          <a:spcPct val="90000"/>
        </a:lnSpc>
        <a:spcBef>
          <a:spcPts val="4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12000" indent="-216000" algn="l" defTabSz="914400" rtl="0" eaLnBrk="1" latinLnBrk="0" hangingPunct="1">
        <a:lnSpc>
          <a:spcPct val="90000"/>
        </a:lnSpc>
        <a:spcBef>
          <a:spcPts val="200"/>
        </a:spcBef>
        <a:buClr>
          <a:schemeClr val="tx2">
            <a:lumMod val="60000"/>
            <a:lumOff val="40000"/>
          </a:schemeClr>
        </a:buClr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11" Type="http://schemas.microsoft.com/office/2007/relationships/hdphoto" Target="../media/hdphoto3.wdp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INFOTAG WASSER</a:t>
            </a:r>
            <a:endParaRPr lang="de-AT" dirty="0"/>
          </a:p>
        </p:txBody>
      </p:sp>
      <p:sp>
        <p:nvSpPr>
          <p:cNvPr id="10" name="Untertitel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10.11.2016</a:t>
            </a:r>
            <a:r>
              <a:rPr lang="it-IT" dirty="0"/>
              <a:t/>
            </a:r>
            <a:br>
              <a:rPr lang="it-IT" dirty="0"/>
            </a:br>
            <a:r>
              <a:rPr lang="it-IT" dirty="0" err="1" smtClean="0"/>
              <a:t>Güssing</a:t>
            </a:r>
            <a:endParaRPr lang="it-IT" dirty="0"/>
          </a:p>
        </p:txBody>
      </p:sp>
      <p:grpSp>
        <p:nvGrpSpPr>
          <p:cNvPr id="11" name="Gruppieren 10"/>
          <p:cNvGrpSpPr/>
          <p:nvPr/>
        </p:nvGrpSpPr>
        <p:grpSpPr>
          <a:xfrm>
            <a:off x="5991839" y="0"/>
            <a:ext cx="2104436" cy="1018975"/>
            <a:chOff x="5991839" y="0"/>
            <a:chExt cx="2104436" cy="1018975"/>
          </a:xfrm>
        </p:grpSpPr>
        <p:sp>
          <p:nvSpPr>
            <p:cNvPr id="12" name="Rechteck 11"/>
            <p:cNvSpPr/>
            <p:nvPr/>
          </p:nvSpPr>
          <p:spPr>
            <a:xfrm rot="16200000">
              <a:off x="760115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Rechteck 12"/>
            <p:cNvSpPr/>
            <p:nvPr/>
          </p:nvSpPr>
          <p:spPr>
            <a:xfrm rot="16200000">
              <a:off x="706471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Rechteck 13"/>
            <p:cNvSpPr/>
            <p:nvPr/>
          </p:nvSpPr>
          <p:spPr>
            <a:xfrm rot="16200000">
              <a:off x="6528277" y="1"/>
              <a:ext cx="495119" cy="49511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 14"/>
            <p:cNvSpPr/>
            <p:nvPr/>
          </p:nvSpPr>
          <p:spPr>
            <a:xfrm rot="16200000">
              <a:off x="5991838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3B57-A778-4533-8D3A-00476835F9CD}" type="slidenum">
              <a:rPr lang="de-AT" smtClean="0"/>
              <a:pPr/>
              <a:t>1</a:t>
            </a:fld>
            <a:endParaRPr lang="de-AT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1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ÖVGW-Richtlinie W 85, Nutzen für den Anwender</a:t>
            </a:r>
          </a:p>
        </p:txBody>
      </p:sp>
      <p:sp>
        <p:nvSpPr>
          <p:cNvPr id="32771" name="Inhaltsplatzhalter 2"/>
          <p:cNvSpPr>
            <a:spLocks noGrp="1"/>
          </p:cNvSpPr>
          <p:nvPr>
            <p:ph idx="1"/>
          </p:nvPr>
        </p:nvSpPr>
        <p:spPr>
          <a:xfrm>
            <a:off x="429144" y="1268760"/>
            <a:ext cx="9039400" cy="5328592"/>
          </a:xfrm>
        </p:spPr>
        <p:txBody>
          <a:bodyPr>
            <a:noAutofit/>
          </a:bodyPr>
          <a:lstStyle/>
          <a:p>
            <a:pPr eaLnBrk="1" hangingPunct="1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EDV-unterstützte systematische Dokumentation:</a:t>
            </a:r>
          </a:p>
          <a:p>
            <a:pPr eaLnBrk="1" hangingPunct="1">
              <a:buClr>
                <a:srgbClr val="558ED5"/>
              </a:buClr>
              <a:buNone/>
              <a:defRPr/>
            </a:pPr>
            <a:r>
              <a:rPr lang="de-AT" altLang="de-DE" sz="2200" b="1" dirty="0" smtClean="0">
                <a:solidFill>
                  <a:srgbClr val="558ED5"/>
                </a:solidFill>
              </a:rPr>
              <a:t>→ Überblick, rascher Zugriff</a:t>
            </a:r>
          </a:p>
          <a:p>
            <a:pPr>
              <a:buClr>
                <a:srgbClr val="558ED5"/>
              </a:buClr>
              <a:buNone/>
              <a:defRPr/>
            </a:pPr>
            <a:r>
              <a:rPr lang="de-AT" altLang="de-DE" sz="2200" b="1" dirty="0" smtClean="0">
                <a:solidFill>
                  <a:srgbClr val="558ED5"/>
                </a:solidFill>
              </a:rPr>
              <a:t>→ Absicherung, Erfüllung der Sorgfaltspflicht</a:t>
            </a:r>
            <a:endParaRPr lang="de-AT" altLang="de-DE" dirty="0" smtClean="0">
              <a:solidFill>
                <a:srgbClr val="558ED5"/>
              </a:solidFill>
            </a:endParaRPr>
          </a:p>
          <a:p>
            <a:pPr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→ Aufwertung hinsichtlich Rechtssicherheit</a:t>
            </a:r>
            <a:endParaRPr lang="de-AT" altLang="de-DE" dirty="0" smtClean="0"/>
          </a:p>
          <a:p>
            <a:pPr eaLnBrk="1" hangingPunct="1">
              <a:buClr>
                <a:srgbClr val="558ED5"/>
              </a:buClr>
              <a:buNone/>
              <a:defRPr/>
            </a:pPr>
            <a:endParaRPr lang="de-AT" altLang="de-DE" dirty="0" smtClean="0">
              <a:solidFill>
                <a:srgbClr val="558ED5"/>
              </a:solidFill>
            </a:endParaRP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Wirtschaftlichkeit:</a:t>
            </a:r>
          </a:p>
          <a:p>
            <a:pPr marL="323850" lvl="1"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sz="2200" b="1" dirty="0" smtClean="0">
                <a:solidFill>
                  <a:srgbClr val="558ED5"/>
                </a:solidFill>
              </a:rPr>
              <a:t>- Basis für Fremdüberwachung</a:t>
            </a:r>
          </a:p>
          <a:p>
            <a:pPr marL="323850" lvl="1"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sz="2200" b="1" dirty="0" smtClean="0">
                <a:solidFill>
                  <a:srgbClr val="558ED5"/>
                </a:solidFill>
              </a:rPr>
              <a:t>- Basis für Instandhaltung</a:t>
            </a:r>
          </a:p>
          <a:p>
            <a:pPr eaLnBrk="1" hangingPunct="1">
              <a:buClr>
                <a:srgbClr val="558ED5"/>
              </a:buClr>
              <a:buNone/>
              <a:defRPr/>
            </a:pPr>
            <a:endParaRPr lang="de-AT" altLang="de-DE" dirty="0" smtClean="0">
              <a:solidFill>
                <a:srgbClr val="558ED5"/>
              </a:solidFill>
            </a:endParaRP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Anwendungsumfang und Form in Verantwortung des Betreibers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lang="de-AT" altLang="de-DE" dirty="0" smtClean="0">
              <a:solidFill>
                <a:srgbClr val="558ED5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10</a:t>
            </a:fld>
            <a:endParaRPr lang="de-AT" dirty="0"/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Grundsätzlicher Aufbau W 85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576" y="1412776"/>
            <a:ext cx="9433048" cy="5400600"/>
          </a:xfrm>
        </p:spPr>
        <p:txBody>
          <a:bodyPr rtlCol="0">
            <a:normAutofit/>
          </a:bodyPr>
          <a:lstStyle/>
          <a:p>
            <a:pPr marL="0" lvl="1" indent="0">
              <a:spcBef>
                <a:spcPts val="800"/>
              </a:spcBef>
              <a:buNone/>
              <a:defRPr/>
            </a:pPr>
            <a:r>
              <a:rPr lang="de-AT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Anlagenbeschreibung </a:t>
            </a:r>
          </a:p>
          <a:p>
            <a:pPr marL="342900" lvl="1" indent="-342900">
              <a:spcBef>
                <a:spcPts val="800"/>
              </a:spcBef>
              <a:defRPr/>
            </a:pPr>
            <a:endParaRPr lang="de-AT" sz="5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>
              <a:buNone/>
              <a:defRPr/>
            </a:pPr>
            <a:endParaRPr lang="de-AT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>
              <a:buNone/>
              <a:defRPr/>
            </a:pPr>
            <a:r>
              <a:rPr lang="de-AT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Betriebsorganisation</a:t>
            </a: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endParaRPr lang="de-AT" sz="5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endParaRPr lang="de-AT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r>
              <a:rPr lang="de-AT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Betriebsdaten </a:t>
            </a:r>
            <a:r>
              <a:rPr lang="de-AT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(statistische Daten)</a:t>
            </a: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endParaRPr lang="de-AT" sz="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endParaRPr lang="de-AT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 eaLnBrk="1" fontAlgn="auto" hangingPunct="1">
              <a:spcAft>
                <a:spcPts val="0"/>
              </a:spcAft>
              <a:buNone/>
              <a:defRPr/>
            </a:pPr>
            <a:r>
              <a:rPr lang="de-AT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Beispiele für Überwachungsplan und Wartungsplan</a:t>
            </a:r>
            <a:endParaRPr lang="de-AT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de-AT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11</a:t>
            </a:fld>
            <a:endParaRPr lang="de-AT" dirty="0"/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defRPr/>
            </a:pPr>
            <a:r>
              <a:rPr lang="de-AT" dirty="0" smtClean="0"/>
              <a:t>Aufbau Betriebsbericht</a:t>
            </a:r>
            <a:r>
              <a:rPr lang="de-AT" altLang="de-DE" dirty="0" smtClean="0"/>
              <a:t> W 85</a:t>
            </a:r>
            <a:endParaRPr lang="de-AT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12</a:t>
            </a:fld>
            <a:endParaRPr lang="de-AT" dirty="0"/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107504" y="1332408"/>
            <a:ext cx="10441159" cy="526494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457200" lvl="0" indent="-4572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Betriebsbericht:</a:t>
            </a:r>
          </a:p>
          <a:p>
            <a:pPr marL="457200" lvl="0" indent="-4572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endParaRPr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0" indent="-4572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Maßgeblichen betrieblichen Ereignisse sowie Änderungen im Berichtsjahr</a:t>
            </a:r>
          </a:p>
          <a:p>
            <a:pPr marL="457200" lvl="0" indent="-4572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(</a:t>
            </a:r>
            <a:r>
              <a:rPr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nhalte der </a:t>
            </a:r>
            <a:r>
              <a:rPr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atenblätter, siehe Anhang J bis O)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+mj-lt"/>
              <a:buAutoNum type="arabicPeriod"/>
              <a:tabLst/>
              <a:defRPr/>
            </a:pPr>
            <a:endParaRPr lang="de-AT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endParaRPr lang="de-AT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de-AT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Ableitung von langjährigen Tendenzen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+mj-lt"/>
              <a:buAutoNum type="arabicPeriod"/>
              <a:tabLst/>
              <a:defRPr/>
            </a:pPr>
            <a:endParaRPr kumimoji="0" lang="de-AT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de-AT" sz="2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57331"/>
            <a:ext cx="5400600" cy="405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13</a:t>
            </a:fld>
            <a:endParaRPr lang="de-AT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7560" y="1052736"/>
            <a:ext cx="9525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/>
            <a:r>
              <a:rPr kumimoji="1" lang="de-AT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Probenahmestellen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(Anhang A.4):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Daten der vorgeschriebenen </a:t>
            </a:r>
            <a:r>
              <a:rPr kumimoji="1" lang="de-DE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Probenahmestellen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erfassen</a:t>
            </a:r>
          </a:p>
          <a:p>
            <a:pPr marL="457200" indent="-457200"/>
            <a:endParaRPr kumimoji="1" lang="de-AT" altLang="de-DE" sz="2200" b="1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9216" y="980728"/>
            <a:ext cx="866388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Wassergewinnungsgebiet, Wassergewinnungsstellen (Anhang B_/_):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Prüfungen jährlich: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Begehungen Schutzgebiet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Baulicher Zustand,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unktionsfähigkeit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Feinteilablagerungen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Visuelle Prüfungen monatlich: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Schutz- und Sicherheitseinrichtungen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Unter besonderen Umständen:</a:t>
            </a: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DE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Kamerabefahrung</a:t>
            </a:r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DE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Flowmetermessung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14</a:t>
            </a:fld>
            <a:endParaRPr lang="de-AT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12292" name="Picture 4" descr="F:\Vorträge_inArbeit_ 20160910\Bilder für Folien\Auswahl Sonstige\IMG_99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98580"/>
            <a:ext cx="4008645" cy="300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F:\Vorträge_inArbeit_ 20160910\Bilder für Folien\Auswahl Sonstige\IMG_11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998981"/>
            <a:ext cx="3158968" cy="421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F:\Vorträge_inArbeit_ 20160910\Bilder für Folien\Auswahl Sonstige\IMG_11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715" y="2501822"/>
            <a:ext cx="2666805" cy="355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F:\Vorträge_inArbeit_ 20160910\Bilder für Folien\Auswahl Sonstige\IMG_10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3619158" cy="271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272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de-DE" dirty="0"/>
              <a:t>Anlagenbeschreibung W 85</a:t>
            </a:r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15</a:t>
            </a:fld>
            <a:endParaRPr lang="de-AT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168300"/>
            <a:ext cx="3505200" cy="485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294" y="1230213"/>
            <a:ext cx="3295650" cy="469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2999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wald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65" y="1414752"/>
            <a:ext cx="4536759" cy="274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F:\Vorträge_inArbeit_ 20160910\Bilder für Folien\Auswahl\P7290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079" y="2492896"/>
            <a:ext cx="3864386" cy="289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_pro450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65" y="2863504"/>
            <a:ext cx="18250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98121"/>
              </p:ext>
            </p:extLst>
          </p:nvPr>
        </p:nvGraphicFramePr>
        <p:xfrm>
          <a:off x="2123728" y="4365104"/>
          <a:ext cx="2376264" cy="1829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Photo Editor Photo" r:id="rId7" imgW="6373115" imgH="4904762" progId="">
                  <p:embed/>
                </p:oleObj>
              </mc:Choice>
              <mc:Fallback>
                <p:oleObj name="Photo Editor Photo" r:id="rId7" imgW="6373115" imgH="4904762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365104"/>
                        <a:ext cx="2376264" cy="18290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16</a:t>
            </a:fld>
            <a:endParaRPr lang="de-AT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9216" y="980728"/>
            <a:ext cx="86638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Lenkung der Landnutzungen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6096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75592" y="1196747"/>
            <a:ext cx="95250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Wassergewinnungsstelle Brunnen (Anhang B_/_):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Messungen monatlich (jährlich)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Wasserstand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	Wassermenge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	Temperatur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+ 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elektrische Leitfähigkeit</a:t>
            </a: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+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maßgebliche Witterungseinflüsse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17</a:t>
            </a:fld>
            <a:endParaRPr lang="de-AT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3075" name="Picture 3" descr="F:\Vorträge_inArbeit_ 20160910\Bilder für Folien\Auswahl\P1010069 Gschöder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2" y="943689"/>
            <a:ext cx="5996608" cy="449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Vorträge_inArbeit_ 20160910\Bilder für Folien\FB04\DSC000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30778"/>
            <a:ext cx="6216688" cy="466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4746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67544" y="1268760"/>
            <a:ext cx="9525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Wassergewinnungsstelle Quellfassungsanlage (Anhang B_/_):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514350" indent="-514350"/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Messungen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monatlich (jährlich)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Schüttung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Temperatur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+ </a:t>
            </a:r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elektrische Leitfähigkeit</a:t>
            </a: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	+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maßgebliche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Witterungseinflüsse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18</a:t>
            </a:fld>
            <a:endParaRPr lang="de-AT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5125" name="Picture 5" descr="F:\Vorträge_inArbeit_ 20160910\Bilder für Folien\Auswahl\CH_H2314Ausschnit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7" y="1196752"/>
            <a:ext cx="597419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1377"/>
            <a:ext cx="5850537" cy="438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F:\Vorträge_inArbeit_ 20160910\Bilder für Folien\Auswahl Sonstige\20130809_HW_Naßwald 1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4"/>
            <a:ext cx="5760640" cy="432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Vorträge_inArbeit_ 20160910\Bilder für Folien\Auswahl Sonstige\20130809_HW_Naßwald 1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850" y="1916834"/>
            <a:ext cx="5760637" cy="432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74364"/>
            <a:ext cx="3600400" cy="53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F:\Vorträge_inArbeit_ 20160910\Bilder für Folien\Auswahl\Auswahl Sonstige\P317000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88" y="3584363"/>
            <a:ext cx="3177864" cy="23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F:\Vorträge_inArbeit_ 20160910\Bilder für Folien\Auswahl\Auswahl Sonstige\P31700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641" y="3584362"/>
            <a:ext cx="3177863" cy="23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Vorträge_inArbeit_ 20160910\Bilder für Folien\Auswahl\Auswahl Sonstige\P317000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573016"/>
            <a:ext cx="3226491" cy="242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2977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:\Kromp\Vorträge\ÖVGW Werkleitertagung 2014\Fotos\600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82807"/>
            <a:ext cx="4536504" cy="340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19</a:t>
            </a:fld>
            <a:endParaRPr lang="de-AT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1520" y="1295400"/>
            <a:ext cx="952500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Wasserabgabestellen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ins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Rohrnetz (Anhang C):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Messung monatlich: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 Wassermenge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Visuelle Prüfung jährlich: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Messeinrichtungen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Überprüfungsintervalle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gemäß Herstellerangaben: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Messeinrichtungen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12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Betriebs- und Wartungshandbuch für</a:t>
            </a:r>
            <a:br>
              <a:rPr lang="de-AT" dirty="0" smtClean="0"/>
            </a:br>
            <a:r>
              <a:rPr lang="de-AT" dirty="0" smtClean="0"/>
              <a:t>die </a:t>
            </a:r>
            <a:r>
              <a:rPr lang="de-AT" dirty="0"/>
              <a:t>T</a:t>
            </a:r>
            <a:r>
              <a:rPr lang="de-AT" dirty="0" smtClean="0"/>
              <a:t>rinkwasserversorgung</a:t>
            </a:r>
            <a:endParaRPr lang="de-AT" dirty="0"/>
          </a:p>
        </p:txBody>
      </p:sp>
      <p:sp>
        <p:nvSpPr>
          <p:cNvPr id="10" name="Untertitel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 smtClean="0"/>
              <a:t>Grundsätze</a:t>
            </a:r>
            <a:r>
              <a:rPr lang="it-IT" dirty="0" smtClean="0"/>
              <a:t> für die </a:t>
            </a:r>
            <a:r>
              <a:rPr lang="it-IT" dirty="0" err="1"/>
              <a:t>E</a:t>
            </a:r>
            <a:r>
              <a:rPr lang="it-IT" dirty="0" err="1" smtClean="0"/>
              <a:t>rstellung</a:t>
            </a:r>
            <a:r>
              <a:rPr lang="it-IT" dirty="0" smtClean="0"/>
              <a:t> und </a:t>
            </a:r>
            <a:r>
              <a:rPr lang="it-IT" dirty="0" err="1" smtClean="0"/>
              <a:t>Führung</a:t>
            </a:r>
            <a:r>
              <a:rPr lang="it-IT" dirty="0" smtClean="0"/>
              <a:t> </a:t>
            </a:r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Betriebs</a:t>
            </a:r>
            <a:r>
              <a:rPr lang="it-IT" dirty="0" smtClean="0"/>
              <a:t>- und </a:t>
            </a:r>
            <a:r>
              <a:rPr lang="it-IT" dirty="0" err="1" smtClean="0"/>
              <a:t>Wartungshandbuches</a:t>
            </a:r>
            <a:r>
              <a:rPr lang="it-IT" dirty="0" smtClean="0"/>
              <a:t> in der </a:t>
            </a:r>
            <a:r>
              <a:rPr lang="it-IT" dirty="0" err="1" smtClean="0"/>
              <a:t>Trinkwasserversorgung</a:t>
            </a:r>
            <a:endParaRPr lang="it-IT" dirty="0" smtClean="0"/>
          </a:p>
          <a:p>
            <a:endParaRPr lang="it-IT" dirty="0"/>
          </a:p>
          <a:p>
            <a:r>
              <a:rPr lang="it-IT" dirty="0" err="1" smtClean="0"/>
              <a:t>Ausgabe</a:t>
            </a:r>
            <a:r>
              <a:rPr lang="it-IT" dirty="0" smtClean="0"/>
              <a:t>: 2016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3B57-A778-4533-8D3A-00476835F9CD}" type="slidenum">
              <a:rPr lang="de-AT" smtClean="0"/>
              <a:pPr/>
              <a:t>2</a:t>
            </a:fld>
            <a:endParaRPr lang="de-AT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5991839" y="0"/>
            <a:ext cx="2104436" cy="1018975"/>
            <a:chOff x="5991839" y="0"/>
            <a:chExt cx="2104436" cy="1018975"/>
          </a:xfrm>
        </p:grpSpPr>
        <p:sp>
          <p:nvSpPr>
            <p:cNvPr id="15" name="Rechteck 14"/>
            <p:cNvSpPr/>
            <p:nvPr/>
          </p:nvSpPr>
          <p:spPr>
            <a:xfrm rot="16200000">
              <a:off x="760115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/>
            <p:cNvSpPr/>
            <p:nvPr/>
          </p:nvSpPr>
          <p:spPr>
            <a:xfrm rot="16200000">
              <a:off x="706471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/>
            <p:cNvSpPr/>
            <p:nvPr/>
          </p:nvSpPr>
          <p:spPr>
            <a:xfrm rot="16200000">
              <a:off x="6528277" y="1"/>
              <a:ext cx="495119" cy="49511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 17"/>
            <p:cNvSpPr/>
            <p:nvPr/>
          </p:nvSpPr>
          <p:spPr>
            <a:xfrm rot="16200000">
              <a:off x="5991838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27"/>
          <p:cNvSpPr>
            <a:spLocks noChangeArrowheads="1"/>
          </p:cNvSpPr>
          <p:nvPr/>
        </p:nvSpPr>
        <p:spPr bwMode="auto">
          <a:xfrm>
            <a:off x="36512" y="892183"/>
            <a:ext cx="9144000" cy="523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Speicherbauwerk (Anhang D):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Visuelle Prüfungen monatlich (statt bisher jährlich)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 Schutz- und Sicherheitseinrichtungen, Zustand,….</a:t>
            </a: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Prüfungen 5-jährlich (statt bisher jährlich)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 Dichtheit, innere Beschaffenheit, Funktionstüchtigkeit,….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Verlängerung der Intervalle möglich, siehe auch ÖVGW-Richtlinie W 55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Reinigung - wegen möglicher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chädigung des </a:t>
            </a:r>
            <a:r>
              <a:rPr kumimoji="1" lang="de-AT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Biofilms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	kein Desinfektionsmittel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kein Hochdruck</a:t>
            </a: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Siehe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auch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ÖVGW-Richtlinien W 55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914400" lvl="1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20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4" y="1012998"/>
            <a:ext cx="5472608" cy="410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F:\Vorträge_inArbeit_ 20160910\Bilder für Folien\Auswahl Sonstige\CIMG2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:\Kromp\Vorträge 20140224\Vortrag_MA49\Bilder für Folien\FB05\05_Errichtung B+SK05 Blick vom Kra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848"/>
            <a:ext cx="6230454" cy="413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2663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21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9218" name="Picture 2" descr="F:\Vorträge_inArbeit_ 20160910\Bilder für Folien\Auswahl\korrelator_IMG_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3078"/>
            <a:ext cx="4572000" cy="324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850812"/>
            <a:ext cx="1944216" cy="1458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39700" sx="1000" sy="1000" algn="tl" rotWithShape="0">
              <a:srgbClr val="333333"/>
            </a:outerShdw>
          </a:effectLst>
        </p:spPr>
      </p:pic>
      <p:pic>
        <p:nvPicPr>
          <p:cNvPr id="10" name="Grafik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9841" y="4869159"/>
            <a:ext cx="1920685" cy="1439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-36512" y="1065042"/>
            <a:ext cx="9289032" cy="49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Zubringer-, Versorgungs-, Anschlussleitungen und Armaturen (Anhang E, F, K):</a:t>
            </a:r>
          </a:p>
          <a:p>
            <a:pPr marL="514350" indent="-514350"/>
            <a:endParaRPr kumimoji="1" lang="de-DE" altLang="de-DE" sz="1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514350" indent="-514350"/>
            <a:endParaRPr kumimoji="1" lang="de-DE" altLang="de-DE" sz="1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 auf Dichtheit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jährlich:</a:t>
            </a: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akustischen Geräten</a:t>
            </a: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Mindestverbrauchsmessung</a:t>
            </a: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Wassermengenbilanz</a:t>
            </a: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defRPr/>
            </a:pPr>
            <a:endParaRPr kumimoji="1" lang="de-AT" altLang="de-DE" sz="5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DE" altLang="de-DE" sz="5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Trassenbegehung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5-jährlich: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Z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ugänglichkeit, </a:t>
            </a:r>
            <a:r>
              <a:rPr kumimoji="1" lang="de-AT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Betätigungsmögl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.,….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endParaRPr lang="de-AT" altLang="de-DE" sz="5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Siehe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auch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ÖVGW-Richtlinien</a:t>
            </a:r>
          </a:p>
          <a:p>
            <a:pPr marL="0" lvl="1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 100 und W 63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9292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7"/>
          <p:cNvSpPr>
            <a:spLocks noChangeArrowheads="1"/>
          </p:cNvSpPr>
          <p:nvPr/>
        </p:nvSpPr>
        <p:spPr bwMode="auto">
          <a:xfrm>
            <a:off x="108520" y="764704"/>
            <a:ext cx="9144000" cy="479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Hydranten und Ventilbrunnen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(Anhang E.1):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Adresse</a:t>
            </a: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DE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Hydrantentyp</a:t>
            </a:r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2" indent="-216000">
              <a:lnSpc>
                <a:spcPct val="9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defRPr/>
            </a:pP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Leistungskennzahlen auf Anfrage</a:t>
            </a: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2-jährlich (statt bisher jährlich):</a:t>
            </a:r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Visuelle Prüfungen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Prüfungen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Dichtheit, </a:t>
            </a:r>
            <a:r>
              <a:rPr kumimoji="1" lang="de-AT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Gängigkeit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Funktionsfähigkeit</a:t>
            </a:r>
          </a:p>
          <a:p>
            <a:pPr marL="457200" indent="-457200"/>
            <a:endParaRPr kumimoji="1" lang="de-AT" sz="2800" dirty="0">
              <a:solidFill>
                <a:schemeClr val="tx2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22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8197" name="Picture 5" descr="F:\Vorträge_inArbeit_ 20160910\Bilder für Folien\Auswahl\IMG_2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457573"/>
            <a:ext cx="3802716" cy="285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F:\Vorträge_inArbeit_ 20160910\Bilder für Folien\Auswahl\IMG_40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81116"/>
            <a:ext cx="2970778" cy="222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Vorträge_inArbeit_ 20160910\Bilder für Folien\Auswahl\IMG_06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81" y="3506104"/>
            <a:ext cx="3734119" cy="280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:\Kromp\Vorträge 20140224\Vortrag_MA49\Bilder für Folien\FB06\CH_H00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5739402" cy="393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Vorträge_inArbeit_ 20160910\Bilder für Folien\Auswahl\wasserflascheDSC_987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94241"/>
            <a:ext cx="3619747" cy="542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890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Vorträge_inArbeit_ 20160910\Bilder für Folien\FH_Bilder\FH_gold_Klosterneuburg\IMG_0958Ausschnit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36712"/>
            <a:ext cx="2520280" cy="54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23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8" name="Rectangle 1027"/>
          <p:cNvSpPr>
            <a:spLocks noChangeArrowheads="1"/>
          </p:cNvSpPr>
          <p:nvPr/>
        </p:nvSpPr>
        <p:spPr bwMode="auto">
          <a:xfrm>
            <a:off x="-36512" y="1362248"/>
            <a:ext cx="95050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2200" b="1" dirty="0" smtClean="0"/>
              <a:t>Hydranten und Ventilbrunnen</a:t>
            </a:r>
            <a:endParaRPr kumimoji="1" lang="de-DE" altLang="de-DE" sz="2200" b="1" dirty="0"/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2-jährlich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(statt bisher jährlich)</a:t>
            </a:r>
            <a:endParaRPr kumimoji="1" lang="de-AT" altLang="de-DE" sz="2200" b="1" dirty="0"/>
          </a:p>
          <a:p>
            <a:pPr marL="457200" indent="-457200"/>
            <a:endParaRPr kumimoji="1" lang="de-AT" altLang="de-DE" sz="2200" b="1" dirty="0" smtClean="0"/>
          </a:p>
          <a:p>
            <a:pPr marL="457200" indent="-457200"/>
            <a:endParaRPr kumimoji="1" lang="de-AT" altLang="de-DE" sz="2200" b="1" dirty="0" smtClean="0"/>
          </a:p>
          <a:p>
            <a:pPr marL="457200" indent="-457200"/>
            <a:endParaRPr kumimoji="1" lang="de-AT" altLang="de-DE" sz="2200" b="1" dirty="0" smtClean="0"/>
          </a:p>
          <a:p>
            <a:pPr marL="457200" indent="-457200"/>
            <a:r>
              <a:rPr kumimoji="1" lang="de-AT" altLang="de-DE" sz="2200" b="1" dirty="0" smtClean="0"/>
              <a:t>Auswertung von &gt;23.000 Prüfberichten :</a:t>
            </a:r>
          </a:p>
          <a:p>
            <a:pPr marL="457200" indent="-457200"/>
            <a:r>
              <a:rPr kumimoji="1" lang="de-AT" altLang="de-DE" sz="2200" b="1" dirty="0">
                <a:sym typeface="Wingdings" panose="05000000000000000000" pitchFamily="2" charset="2"/>
              </a:rPr>
              <a:t>	</a:t>
            </a:r>
            <a:r>
              <a:rPr kumimoji="1" lang="de-AT" altLang="de-DE" sz="2200" b="1" dirty="0" smtClean="0">
                <a:sym typeface="Wingdings" panose="05000000000000000000" pitchFamily="2" charset="2"/>
              </a:rPr>
              <a:t></a:t>
            </a:r>
            <a:r>
              <a:rPr kumimoji="1" lang="de-AT" altLang="de-DE" sz="2200" b="1" dirty="0" smtClean="0"/>
              <a:t> 1 </a:t>
            </a:r>
            <a:r>
              <a:rPr kumimoji="1" lang="de-AT" altLang="de-DE" sz="2200" b="1" dirty="0"/>
              <a:t>von </a:t>
            </a:r>
            <a:r>
              <a:rPr kumimoji="1" lang="de-AT" altLang="de-DE" sz="2200" b="1" dirty="0" smtClean="0"/>
              <a:t>200 </a:t>
            </a:r>
            <a:r>
              <a:rPr kumimoji="1" lang="de-AT" altLang="de-DE" sz="2200" b="1" dirty="0"/>
              <a:t>nicht </a:t>
            </a:r>
            <a:r>
              <a:rPr kumimoji="1" lang="de-AT" altLang="de-DE" sz="2200" b="1" dirty="0" smtClean="0"/>
              <a:t>betriebsbereit</a:t>
            </a:r>
          </a:p>
          <a:p>
            <a:pPr marL="457200" indent="-457200"/>
            <a:r>
              <a:rPr kumimoji="1" lang="de-AT" altLang="de-DE" sz="2200" b="1" dirty="0"/>
              <a:t>	</a:t>
            </a:r>
            <a:r>
              <a:rPr kumimoji="1" lang="de-AT" altLang="de-DE" sz="2200" b="1" dirty="0" smtClean="0"/>
              <a:t>	bei 2-jährlicher </a:t>
            </a:r>
            <a:r>
              <a:rPr kumimoji="1" lang="de-AT" altLang="de-DE" sz="2200" b="1" dirty="0" err="1" smtClean="0"/>
              <a:t>Prfg</a:t>
            </a:r>
            <a:r>
              <a:rPr kumimoji="1" lang="de-AT" altLang="de-DE" sz="2200" b="1" dirty="0" smtClean="0"/>
              <a:t>. </a:t>
            </a:r>
          </a:p>
          <a:p>
            <a:pPr marL="457200" indent="-457200"/>
            <a:endParaRPr kumimoji="1" lang="de-AT" altLang="de-DE" sz="2200" b="1" dirty="0" smtClean="0">
              <a:sym typeface="Wingdings" panose="05000000000000000000" pitchFamily="2" charset="2"/>
            </a:endParaRPr>
          </a:p>
          <a:p>
            <a:pPr marL="457200" indent="-457200"/>
            <a:r>
              <a:rPr kumimoji="1" lang="de-AT" altLang="de-DE" sz="2200" b="1" dirty="0" smtClean="0">
                <a:sym typeface="Wingdings" panose="05000000000000000000" pitchFamily="2" charset="2"/>
              </a:rPr>
              <a:t>	</a:t>
            </a:r>
            <a:r>
              <a:rPr kumimoji="1" lang="de-AT" altLang="de-DE" sz="2200" b="1" dirty="0" smtClean="0"/>
              <a:t> 1 </a:t>
            </a:r>
            <a:r>
              <a:rPr kumimoji="1" lang="de-AT" altLang="de-DE" sz="2200" b="1" dirty="0"/>
              <a:t>von </a:t>
            </a:r>
            <a:r>
              <a:rPr kumimoji="1" lang="de-AT" altLang="de-DE" sz="2200" b="1" dirty="0" smtClean="0"/>
              <a:t>300 </a:t>
            </a:r>
            <a:r>
              <a:rPr kumimoji="1" lang="de-AT" altLang="de-DE" sz="2200" b="1" dirty="0"/>
              <a:t>nicht </a:t>
            </a:r>
            <a:r>
              <a:rPr kumimoji="1" lang="de-AT" altLang="de-DE" sz="2200" b="1" dirty="0" smtClean="0"/>
              <a:t>betriebsbereit</a:t>
            </a:r>
          </a:p>
          <a:p>
            <a:pPr marL="457200" indent="-457200"/>
            <a:r>
              <a:rPr kumimoji="1" lang="de-AT" altLang="de-DE" sz="2200" b="1" dirty="0"/>
              <a:t>	</a:t>
            </a:r>
            <a:r>
              <a:rPr kumimoji="1" lang="de-AT" altLang="de-DE" sz="2200" b="1" dirty="0" smtClean="0"/>
              <a:t>	bei jährlicher </a:t>
            </a:r>
            <a:r>
              <a:rPr kumimoji="1" lang="de-AT" altLang="de-DE" sz="2200" b="1" dirty="0" err="1" smtClean="0"/>
              <a:t>Prfg</a:t>
            </a:r>
            <a:r>
              <a:rPr kumimoji="1" lang="de-AT" altLang="de-DE" sz="2200" b="1" dirty="0" smtClean="0"/>
              <a:t>.</a:t>
            </a:r>
          </a:p>
          <a:p>
            <a:pPr marL="457200" indent="-457200"/>
            <a:r>
              <a:rPr kumimoji="1" lang="de-AT" altLang="de-DE" sz="2200" b="1" dirty="0"/>
              <a:t>	</a:t>
            </a:r>
          </a:p>
        </p:txBody>
      </p:sp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24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8" name="Rectangle 1027"/>
          <p:cNvSpPr>
            <a:spLocks noChangeArrowheads="1"/>
          </p:cNvSpPr>
          <p:nvPr/>
        </p:nvSpPr>
        <p:spPr bwMode="auto">
          <a:xfrm>
            <a:off x="179512" y="1657831"/>
            <a:ext cx="950505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2200" b="1" dirty="0" smtClean="0"/>
              <a:t>Löschwasserbereitstellung</a:t>
            </a:r>
          </a:p>
          <a:p>
            <a:pPr marL="457200" indent="-457200"/>
            <a:r>
              <a:rPr kumimoji="1" lang="de-AT" altLang="de-DE" sz="2200" b="1" dirty="0" smtClean="0"/>
              <a:t>Verantwortlich: Gemeinde</a:t>
            </a:r>
          </a:p>
          <a:p>
            <a:pPr marL="457200" indent="-457200"/>
            <a:endParaRPr kumimoji="1" lang="de-AT" altLang="de-DE" sz="2200" b="1" dirty="0"/>
          </a:p>
          <a:p>
            <a:pPr marL="457200" indent="-457200"/>
            <a:r>
              <a:rPr kumimoji="1" lang="de-AT" altLang="de-DE" sz="2200" b="1" dirty="0" smtClean="0"/>
              <a:t>Zusagen betreffend Löschwasser?</a:t>
            </a:r>
          </a:p>
          <a:p>
            <a:pPr marL="457200" indent="-457200"/>
            <a:r>
              <a:rPr kumimoji="1" lang="de-AT" altLang="de-DE" sz="2200" b="1" dirty="0" smtClean="0"/>
              <a:t>	Nur rohrnetzbezogen (gegenseitige Beeinflussung von Feuerhydranten)</a:t>
            </a:r>
          </a:p>
          <a:p>
            <a:pPr marL="457200" indent="-457200"/>
            <a:endParaRPr kumimoji="1" lang="de-AT" altLang="de-DE" sz="2200" b="1" dirty="0" smtClean="0"/>
          </a:p>
          <a:p>
            <a:pPr marL="457200" indent="-457200"/>
            <a:r>
              <a:rPr kumimoji="1" lang="de-AT" altLang="de-DE" sz="2200" b="1" dirty="0" smtClean="0"/>
              <a:t>Vorgaben zu Löschwasser:</a:t>
            </a:r>
          </a:p>
          <a:p>
            <a:pPr marL="457200" indent="-457200"/>
            <a:r>
              <a:rPr kumimoji="1" lang="de-AT" altLang="de-DE" sz="2200" b="1" dirty="0" smtClean="0"/>
              <a:t>TRVB</a:t>
            </a:r>
          </a:p>
          <a:p>
            <a:pPr marL="457200" indent="-457200"/>
            <a:r>
              <a:rPr kumimoji="1" lang="de-AT" altLang="de-DE" sz="2200" b="1" dirty="0" smtClean="0"/>
              <a:t>ÖVGW-Richtlinie </a:t>
            </a:r>
            <a:r>
              <a:rPr kumimoji="1" lang="de-AT" altLang="de-DE" sz="2200" b="1" dirty="0"/>
              <a:t>W </a:t>
            </a:r>
            <a:r>
              <a:rPr kumimoji="1" lang="de-AT" altLang="de-DE" sz="2200" b="1" dirty="0" smtClean="0"/>
              <a:t>77</a:t>
            </a:r>
            <a:endParaRPr kumimoji="1" lang="de-AT" altLang="de-DE" sz="2200" b="1" dirty="0"/>
          </a:p>
        </p:txBody>
      </p:sp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:\Kromp\Vorträge\ÖVGW Werkleitertagung 2014\Fotos\WZ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04" y="3122966"/>
            <a:ext cx="4211960" cy="31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25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496" y="1340763"/>
            <a:ext cx="916793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Wasserzähler, Wasserzähleranlage  (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Übergabestelle):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Wasserzählerdateien bzw. –</a:t>
            </a:r>
            <a:r>
              <a:rPr kumimoji="1" lang="de-DE" altLang="de-DE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karteien</a:t>
            </a:r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Jährliche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Messung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der abgegebenen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Wassermenge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Prüfungen der Wasserzähleranlage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5-jährlich oder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bei Wasserzählertausch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oder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bei Änderung Verbrauch</a:t>
            </a:r>
          </a:p>
        </p:txBody>
      </p:sp>
      <p:sp>
        <p:nvSpPr>
          <p:cNvPr id="11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467544" y="1643896"/>
            <a:ext cx="56886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Schacht- und Sonderbauwerke (Anhang G):</a:t>
            </a:r>
            <a:endParaRPr kumimoji="1" lang="de-DE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Prüfungen 5-jährlich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Allgemeinzustand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Zugänglichkeit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Funktionsfähigkeit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268760"/>
            <a:ext cx="5112568" cy="383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26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pic>
        <p:nvPicPr>
          <p:cNvPr id="4107" name="Picture 11" descr="F:\Vorträge_inArbeit_ 20160910\Bilder für Folien\Auswahl Sonstige\Aqu.Speising Eiszapfe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02" y="9253"/>
            <a:ext cx="6358786" cy="423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935656" y="4273762"/>
            <a:ext cx="10430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1400" b="1" dirty="0" smtClean="0">
                <a:solidFill>
                  <a:srgbClr val="FFFF00"/>
                </a:solidFill>
              </a:rPr>
              <a:t>Spontane Wartung</a:t>
            </a:r>
          </a:p>
          <a:p>
            <a:pPr marL="457200" indent="-457200"/>
            <a:r>
              <a:rPr kumimoji="1" lang="de-AT" altLang="de-DE" sz="1400" b="1" dirty="0" smtClean="0">
                <a:solidFill>
                  <a:srgbClr val="FFFF00"/>
                </a:solidFill>
              </a:rPr>
              <a:t>Denkmalbrunnen</a:t>
            </a: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833836" y="3841303"/>
            <a:ext cx="4762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1400" b="1" dirty="0" smtClean="0">
                <a:solidFill>
                  <a:srgbClr val="FFFF00"/>
                </a:solidFill>
              </a:rPr>
              <a:t>Instandhaltung Aquädukte</a:t>
            </a:r>
          </a:p>
        </p:txBody>
      </p:sp>
      <p:pic>
        <p:nvPicPr>
          <p:cNvPr id="4105" name="Picture 9" descr="F:\Vorträge_inArbeit_ 20160910\Bilder für Folien\Auswahl Sonstige\Mödling 19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220" y="9253"/>
            <a:ext cx="2529361" cy="382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Aquädukt Speising-sanier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1859" y="441663"/>
            <a:ext cx="5906419" cy="442981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4104" name="Picture 8" descr="F:\Vorträge_inArbeit_ 20160910\Bilder für Folien\Auswahl Sonstige\DSC_01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529" y="2636912"/>
            <a:ext cx="3340975" cy="223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picture-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41663"/>
            <a:ext cx="4004981" cy="303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picture-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212976"/>
            <a:ext cx="4004980" cy="266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019633" y="3284984"/>
            <a:ext cx="70722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1400" b="1" dirty="0" smtClean="0">
                <a:solidFill>
                  <a:srgbClr val="FFFF00"/>
                </a:solidFill>
              </a:rPr>
              <a:t>Instandhaltung</a:t>
            </a:r>
          </a:p>
          <a:p>
            <a:pPr marL="457200" indent="-457200"/>
            <a:r>
              <a:rPr kumimoji="1" lang="de-AT" altLang="de-DE" sz="1400" b="1" dirty="0" smtClean="0">
                <a:solidFill>
                  <a:srgbClr val="FFFF00"/>
                </a:solidFill>
              </a:rPr>
              <a:t>Stollen</a:t>
            </a:r>
            <a:endParaRPr kumimoji="1" lang="de-AT" altLang="de-DE" sz="1400" b="1" dirty="0">
              <a:solidFill>
                <a:srgbClr val="FFFF00"/>
              </a:solidFill>
            </a:endParaRPr>
          </a:p>
        </p:txBody>
      </p:sp>
      <p:pic>
        <p:nvPicPr>
          <p:cNvPr id="39" name="Picture 5" descr="F:\Vorträge_inArbeit_ 20160910\Bilder für Folien\Auswahl\08_Spacheln_0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18817"/>
            <a:ext cx="3311898" cy="24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F:\Vorträge_inArbeit_ 20160910\Bilder für Folien\Auswahl\Abb. 2 Blick auf die Bewehrun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787" y="2618816"/>
            <a:ext cx="3725323" cy="24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294953" y="4273932"/>
            <a:ext cx="5861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altLang="de-DE" sz="1400" b="1" dirty="0">
                <a:solidFill>
                  <a:srgbClr val="FFFF00"/>
                </a:solidFill>
              </a:rPr>
              <a:t>Instandhaltung</a:t>
            </a:r>
          </a:p>
          <a:p>
            <a:pPr marL="457200" indent="-457200"/>
            <a:r>
              <a:rPr kumimoji="1" lang="de-AT" altLang="de-DE" sz="1400" b="1" dirty="0">
                <a:solidFill>
                  <a:srgbClr val="FFFF00"/>
                </a:solidFill>
              </a:rPr>
              <a:t>Leitungsstrecke</a:t>
            </a:r>
          </a:p>
        </p:txBody>
      </p:sp>
      <p:pic>
        <p:nvPicPr>
          <p:cNvPr id="42" name="Picture 7" descr="F:\Vorträge_inArbeit_ 20160910\Bilder für Folien\Auswahl\2012_10_Spritzbeton (16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32" y="2601041"/>
            <a:ext cx="3312388" cy="24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28370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5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:\Kromp\Vorträge 20140224\Vortrag_MA49\Bilder für Folien\FB04\DSC001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27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3528" y="1809398"/>
            <a:ext cx="9525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Pumpe(n) (Anhang G):</a:t>
            </a:r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Bestandsdokumentation:</a:t>
            </a:r>
          </a:p>
          <a:p>
            <a:pPr marL="457200" indent="-45720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Prüfungen lt. Betriebsvorschrift</a:t>
            </a: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G:\M31TOB\Seminar_Schulungs_Skripten\20121106_2012_Gym_NK\FOTO\WQM\P101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67502"/>
            <a:ext cx="4032448" cy="3341818"/>
          </a:xfrm>
          <a:prstGeom prst="rect">
            <a:avLst/>
          </a:prstGeom>
          <a:noFill/>
        </p:spPr>
      </p:pic>
      <p:pic>
        <p:nvPicPr>
          <p:cNvPr id="10" name="Picture 2" descr="H:\Kromp\Vorträge 20140224\Vortrag_MA49\Bilder für Folien\Moosbrunn-Fotos-f-Präs\OzonGenerator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103" y="476672"/>
            <a:ext cx="2430084" cy="324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28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51520" y="1124744"/>
            <a:ext cx="9525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Desinfektions- und Aufbereitungsanlagen (Anhang H):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Bestandsdokumentation</a:t>
            </a:r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Prüfungen lt. Betriebsvorschrift</a:t>
            </a:r>
          </a:p>
        </p:txBody>
      </p:sp>
      <p:pic>
        <p:nvPicPr>
          <p:cNvPr id="12" name="Picture 6" descr="Wasserstoffperoxiddosieru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22" y="3797895"/>
            <a:ext cx="334803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916013" y="3265239"/>
            <a:ext cx="8640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1" lang="de-AT" altLang="de-DE" sz="1400" b="1" dirty="0">
                <a:solidFill>
                  <a:srgbClr val="FFFF00"/>
                </a:solidFill>
                <a:latin typeface="+mn-lt"/>
                <a:cs typeface="+mn-cs"/>
              </a:rPr>
              <a:t>Ozongenerator</a:t>
            </a:r>
            <a:endParaRPr kumimoji="1" lang="de-DE" altLang="de-DE" sz="14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988022" y="5807670"/>
            <a:ext cx="86407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1" lang="de-AT" altLang="de-DE" sz="1400" b="1" dirty="0" err="1">
                <a:solidFill>
                  <a:srgbClr val="FFFF00"/>
                </a:solidFill>
                <a:latin typeface="+mn-lt"/>
                <a:cs typeface="+mn-cs"/>
              </a:rPr>
              <a:t>Wasserstoffperoxiddosierung</a:t>
            </a:r>
            <a:endParaRPr kumimoji="1" lang="de-DE" altLang="de-DE" sz="14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-972616" y="5821486"/>
            <a:ext cx="8640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1" lang="de-DE" altLang="de-DE" sz="1400" b="1" dirty="0">
                <a:solidFill>
                  <a:srgbClr val="FFFF00"/>
                </a:solidFill>
                <a:latin typeface="+mn-lt"/>
                <a:cs typeface="+mn-cs"/>
              </a:rPr>
              <a:t>UV-Anlage</a:t>
            </a:r>
          </a:p>
        </p:txBody>
      </p:sp>
      <p:sp>
        <p:nvSpPr>
          <p:cNvPr id="13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Vorträge_inArbeit_ 20160910\Bilder für Folien\Auswahl\DonauinselBrunnenSchränk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496" y="3189312"/>
            <a:ext cx="406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F:\Vorträge_inArbeit_ 20160910\Bilder für Folien\FB04\11KW Naßwald 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09227"/>
            <a:ext cx="3663687" cy="274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29</a:t>
            </a:fld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>
            <a:normAutofit/>
          </a:bodyPr>
          <a:lstStyle/>
          <a:p>
            <a:r>
              <a:rPr lang="de-AT" altLang="de-DE" dirty="0" smtClean="0"/>
              <a:t>Anlagenbeschreibung W 85</a:t>
            </a:r>
            <a:endParaRPr lang="de-AT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87560" y="764704"/>
            <a:ext cx="9525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kumimoji="1" lang="de-DE" sz="1000" b="1" dirty="0">
              <a:solidFill>
                <a:srgbClr val="003399"/>
              </a:solidFill>
              <a:latin typeface="Arial" charset="0"/>
            </a:endParaRP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Maschinelle und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elektronische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Einrichtungen:</a:t>
            </a:r>
          </a:p>
          <a:p>
            <a:pPr marL="514350" indent="-514350"/>
            <a:endParaRPr kumimoji="1" lang="de-DE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Dokumentationen verfügbar halten</a:t>
            </a:r>
          </a:p>
          <a:p>
            <a:pPr marL="457200" indent="-457200"/>
            <a:endParaRPr kumimoji="1" lang="de-AT" altLang="de-DE" sz="2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 </a:t>
            </a:r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Prüfung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lt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Betriebsvorschrift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inkl. Überwachungs-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und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Fernwirkanlagen,</a:t>
            </a: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Steuer- und Regelarmaturen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Notwasserversorgung:</a:t>
            </a:r>
          </a:p>
          <a:p>
            <a:pPr marL="457200" indent="-457200"/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→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Prüfung 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wie gleichartige Anlagen,</a:t>
            </a:r>
          </a:p>
          <a:p>
            <a:pPr marL="457200" indent="-457200"/>
            <a:r>
              <a:rPr kumimoji="1" lang="de-DE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lt. Betriebsvorschrift</a:t>
            </a:r>
            <a:endParaRPr kumimoji="1" lang="de-AT" altLang="de-DE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/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</a:t>
            </a:r>
            <a:r>
              <a:rPr kumimoji="1"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iehe auch ÖVGW-Richtlinie </a:t>
            </a:r>
            <a:r>
              <a:rPr kumimoji="1" lang="de-AT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 74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786164" y="1268760"/>
            <a:ext cx="4762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de-AT" altLang="de-DE" sz="1400" b="1" dirty="0" smtClean="0">
                <a:solidFill>
                  <a:srgbClr val="FFFF00"/>
                </a:solidFill>
              </a:rPr>
              <a:t>Trinkwasserkraftwerk</a:t>
            </a:r>
          </a:p>
        </p:txBody>
      </p:sp>
      <p:sp>
        <p:nvSpPr>
          <p:cNvPr id="12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Vortragsinhalte: Überblick</a:t>
            </a:r>
            <a:endParaRPr lang="de-AT" altLang="de-DE" dirty="0" smtClean="0"/>
          </a:p>
        </p:txBody>
      </p:sp>
      <p:sp>
        <p:nvSpPr>
          <p:cNvPr id="7171" name="Inhaltsplatzhalter 2"/>
          <p:cNvSpPr>
            <a:spLocks noGrp="1"/>
          </p:cNvSpPr>
          <p:nvPr>
            <p:ph idx="1"/>
          </p:nvPr>
        </p:nvSpPr>
        <p:spPr>
          <a:xfrm>
            <a:off x="684213" y="1196975"/>
            <a:ext cx="7888287" cy="5040313"/>
          </a:xfrm>
        </p:spPr>
        <p:txBody>
          <a:bodyPr>
            <a:normAutofit/>
          </a:bodyPr>
          <a:lstStyle/>
          <a:p>
            <a:pPr eaLnBrk="1" hangingPunct="1">
              <a:buClr>
                <a:srgbClr val="558ED5"/>
              </a:buClr>
            </a:pPr>
            <a:r>
              <a:rPr kumimoji="1" lang="de-AT" altLang="de-DE" dirty="0" smtClean="0"/>
              <a:t>Rahmenbedingungen, Rechtliche Grundlagen</a:t>
            </a:r>
            <a:endParaRPr kumimoji="1" lang="de-AT" altLang="de-DE" strike="sngStrike" dirty="0" smtClean="0"/>
          </a:p>
          <a:p>
            <a:pPr indent="0" eaLnBrk="1" hangingPunct="1">
              <a:buClr>
                <a:srgbClr val="558ED5"/>
              </a:buClr>
              <a:buNone/>
            </a:pPr>
            <a:endParaRPr kumimoji="1" lang="de-AT" altLang="de-DE" dirty="0" smtClean="0"/>
          </a:p>
          <a:p>
            <a:pPr indent="0" eaLnBrk="1" hangingPunct="1">
              <a:buClr>
                <a:srgbClr val="558ED5"/>
              </a:buClr>
              <a:buNone/>
            </a:pPr>
            <a:endParaRPr kumimoji="1" lang="de-AT" altLang="de-DE" dirty="0" smtClean="0"/>
          </a:p>
          <a:p>
            <a:pPr>
              <a:lnSpc>
                <a:spcPct val="80000"/>
              </a:lnSpc>
              <a:buClr>
                <a:srgbClr val="558ED5"/>
              </a:buClr>
            </a:pPr>
            <a:r>
              <a:rPr kumimoji="1" lang="de-AT" altLang="de-DE" dirty="0" smtClean="0"/>
              <a:t>Inhaltliche Abgrenzung:</a:t>
            </a:r>
          </a:p>
          <a:p>
            <a:pPr lvl="1">
              <a:lnSpc>
                <a:spcPct val="80000"/>
              </a:lnSpc>
              <a:buClr>
                <a:srgbClr val="558ED5"/>
              </a:buClr>
              <a:buNone/>
            </a:pPr>
            <a:r>
              <a:rPr kumimoji="1" lang="de-AT" altLang="de-DE" sz="2200" b="1" dirty="0" smtClean="0"/>
              <a:t>Technische/Hygienische Überwachung</a:t>
            </a:r>
          </a:p>
          <a:p>
            <a:pPr lvl="1">
              <a:lnSpc>
                <a:spcPct val="80000"/>
              </a:lnSpc>
              <a:buClr>
                <a:srgbClr val="558ED5"/>
              </a:buClr>
              <a:buNone/>
            </a:pPr>
            <a:r>
              <a:rPr kumimoji="1" lang="de-AT" altLang="de-DE" sz="2200" b="1" dirty="0" smtClean="0"/>
              <a:t>zwischen ÖVGW-Richtlinie W 59, W 85 und W 60</a:t>
            </a:r>
          </a:p>
          <a:p>
            <a:pPr indent="0">
              <a:lnSpc>
                <a:spcPct val="80000"/>
              </a:lnSpc>
              <a:buClr>
                <a:srgbClr val="558ED5"/>
              </a:buClr>
              <a:buNone/>
            </a:pPr>
            <a:endParaRPr kumimoji="1" lang="de-AT" altLang="de-DE" dirty="0" smtClean="0"/>
          </a:p>
          <a:p>
            <a:pPr indent="0">
              <a:lnSpc>
                <a:spcPct val="80000"/>
              </a:lnSpc>
              <a:buClr>
                <a:srgbClr val="558ED5"/>
              </a:buClr>
              <a:buNone/>
            </a:pPr>
            <a:endParaRPr kumimoji="1" lang="de-AT" altLang="de-DE" dirty="0"/>
          </a:p>
          <a:p>
            <a:pPr>
              <a:lnSpc>
                <a:spcPct val="80000"/>
              </a:lnSpc>
              <a:buClr>
                <a:srgbClr val="558ED5"/>
              </a:buClr>
            </a:pPr>
            <a:r>
              <a:rPr kumimoji="1" lang="de-AT" altLang="de-DE" dirty="0"/>
              <a:t>Inhalte der ÖVGW-Richtlinie W 85</a:t>
            </a:r>
          </a:p>
          <a:p>
            <a:pPr>
              <a:lnSpc>
                <a:spcPct val="80000"/>
              </a:lnSpc>
              <a:buClr>
                <a:srgbClr val="558ED5"/>
              </a:buClr>
              <a:buNone/>
            </a:pPr>
            <a:r>
              <a:rPr kumimoji="1" lang="de-AT" altLang="de-DE" dirty="0" smtClean="0"/>
              <a:t>	(</a:t>
            </a:r>
            <a:r>
              <a:rPr kumimoji="1" lang="de-AT" altLang="de-DE" dirty="0"/>
              <a:t>Februar 2008</a:t>
            </a:r>
            <a:r>
              <a:rPr kumimoji="1" lang="de-DE" altLang="de-DE" dirty="0"/>
              <a:t> → </a:t>
            </a:r>
            <a:r>
              <a:rPr kumimoji="1" lang="de-DE" altLang="de-DE" dirty="0" smtClean="0"/>
              <a:t>Oktober </a:t>
            </a:r>
            <a:r>
              <a:rPr kumimoji="1" lang="de-DE" altLang="de-DE" dirty="0"/>
              <a:t>2016</a:t>
            </a:r>
            <a:r>
              <a:rPr kumimoji="1" lang="de-AT" altLang="de-DE" dirty="0" smtClean="0"/>
              <a:t>)</a:t>
            </a:r>
            <a:endParaRPr kumimoji="1" lang="de-AT" altLang="de-DE" dirty="0"/>
          </a:p>
          <a:p>
            <a:pPr indent="0">
              <a:lnSpc>
                <a:spcPct val="80000"/>
              </a:lnSpc>
              <a:buClr>
                <a:srgbClr val="558ED5"/>
              </a:buClr>
              <a:buNone/>
            </a:pPr>
            <a:endParaRPr kumimoji="1" lang="de-AT" altLang="de-DE" dirty="0">
              <a:solidFill>
                <a:schemeClr val="accent1"/>
              </a:solidFill>
            </a:endParaRPr>
          </a:p>
          <a:p>
            <a:pPr eaLnBrk="1" hangingPunct="1">
              <a:buClr>
                <a:srgbClr val="558ED5"/>
              </a:buClr>
            </a:pPr>
            <a:endParaRPr lang="de-AT" alt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</a:t>
            </a:fld>
            <a:endParaRPr lang="de-AT" dirty="0"/>
          </a:p>
        </p:txBody>
      </p:sp>
      <p:sp>
        <p:nvSpPr>
          <p:cNvPr id="7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107504" y="1412776"/>
            <a:ext cx="9001000" cy="5040312"/>
          </a:xfrm>
        </p:spPr>
        <p:txBody>
          <a:bodyPr/>
          <a:lstStyle/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Grafische Darstellung sämtlicher </a:t>
            </a:r>
            <a:r>
              <a:rPr lang="de-AT" altLang="de-DE" dirty="0">
                <a:solidFill>
                  <a:srgbClr val="558ED5"/>
                </a:solidFill>
              </a:rPr>
              <a:t>Anlagenteile bis inkl. </a:t>
            </a:r>
            <a:r>
              <a:rPr lang="de-AT" altLang="de-DE" dirty="0" smtClean="0">
                <a:solidFill>
                  <a:srgbClr val="558ED5"/>
                </a:solidFill>
              </a:rPr>
              <a:t>Übergabestelle:</a:t>
            </a: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lang="de-AT" altLang="de-DE" sz="2200" b="1" dirty="0" smtClean="0">
              <a:solidFill>
                <a:srgbClr val="558ED5"/>
              </a:solidFill>
            </a:endParaRP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sz="2200" b="1" dirty="0" smtClean="0">
                <a:solidFill>
                  <a:srgbClr val="558ED5"/>
                </a:solidFill>
              </a:rPr>
              <a:t>	Bestandspläne </a:t>
            </a:r>
            <a:r>
              <a:rPr lang="de-AT" altLang="de-DE" sz="2200" b="1" dirty="0">
                <a:solidFill>
                  <a:srgbClr val="558ED5"/>
                </a:solidFill>
              </a:rPr>
              <a:t>im geeigneten </a:t>
            </a:r>
            <a:r>
              <a:rPr lang="de-AT" altLang="de-DE" sz="2200" b="1" dirty="0" smtClean="0">
                <a:solidFill>
                  <a:srgbClr val="558ED5"/>
                </a:solidFill>
              </a:rPr>
              <a:t>Maßstab</a:t>
            </a: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	l</a:t>
            </a:r>
            <a:r>
              <a:rPr lang="de-AT" altLang="de-DE" sz="2200" b="1" dirty="0" smtClean="0">
                <a:solidFill>
                  <a:srgbClr val="558ED5"/>
                </a:solidFill>
              </a:rPr>
              <a:t>aufende </a:t>
            </a:r>
            <a:r>
              <a:rPr lang="de-AT" altLang="de-DE" sz="2200" b="1" dirty="0">
                <a:solidFill>
                  <a:srgbClr val="558ED5"/>
                </a:solidFill>
              </a:rPr>
              <a:t>Aktualisierung</a:t>
            </a:r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	GIS vorteilhaft</a:t>
            </a:r>
            <a:endParaRPr lang="de-AT" altLang="de-DE" dirty="0">
              <a:solidFill>
                <a:srgbClr val="558ED5"/>
              </a:solidFill>
            </a:endParaRPr>
          </a:p>
          <a:p>
            <a:pPr indent="0" eaLnBrk="1" hangingPunct="1">
              <a:buClr>
                <a:srgbClr val="558ED5"/>
              </a:buClr>
              <a:buNone/>
              <a:defRPr/>
            </a:pPr>
            <a:endParaRPr lang="de-AT" altLang="de-DE" dirty="0">
              <a:solidFill>
                <a:srgbClr val="558ED5"/>
              </a:solidFill>
            </a:endParaRPr>
          </a:p>
        </p:txBody>
      </p:sp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Anlagenbeschreibung W 85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30</a:t>
            </a:fld>
            <a:endParaRPr lang="de-AT" dirty="0"/>
          </a:p>
        </p:txBody>
      </p:sp>
      <p:pic>
        <p:nvPicPr>
          <p:cNvPr id="9" name="Picture 3" descr="nis_netz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041" y="804492"/>
            <a:ext cx="6774335" cy="550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259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de-AT" altLang="de-DE" dirty="0" smtClean="0"/>
              <a:t>Anhang I Abb. 1+3 Übersichts-Lageplan, Anlagenschema (Beispiele)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pic>
        <p:nvPicPr>
          <p:cNvPr id="3686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917" t="1743" r="37744" b="6404"/>
          <a:stretch>
            <a:fillRect/>
          </a:stretch>
        </p:blipFill>
        <p:spPr>
          <a:xfrm>
            <a:off x="35496" y="692150"/>
            <a:ext cx="4032250" cy="5764213"/>
          </a:xfrm>
        </p:spPr>
      </p:pic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31</a:t>
            </a:fld>
            <a:endParaRPr lang="de-AT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7504" y="2577678"/>
            <a:ext cx="29002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endParaRPr kumimoji="1" lang="de-DE" sz="1000" b="1" dirty="0">
              <a:solidFill>
                <a:srgbClr val="003399"/>
              </a:solidFill>
              <a:latin typeface="Arial" charset="0"/>
            </a:endParaRPr>
          </a:p>
          <a:p>
            <a:pPr marL="457200" indent="-457200"/>
            <a:r>
              <a:rPr kumimoji="1" lang="de-AT" altLang="de-DE" sz="2200" b="1" dirty="0" smtClean="0">
                <a:solidFill>
                  <a:srgbClr val="FF0000"/>
                </a:solidFill>
              </a:rPr>
              <a:t>Übersichts-</a:t>
            </a:r>
          </a:p>
          <a:p>
            <a:pPr marL="457200" indent="-457200"/>
            <a:r>
              <a:rPr kumimoji="1" lang="de-AT" altLang="de-DE" sz="2200" b="1" dirty="0" smtClean="0">
                <a:solidFill>
                  <a:srgbClr val="FF0000"/>
                </a:solidFill>
              </a:rPr>
              <a:t>Lageplan</a:t>
            </a:r>
            <a:endParaRPr kumimoji="1" lang="de-AT" altLang="de-DE" sz="2200" b="1" dirty="0">
              <a:solidFill>
                <a:srgbClr val="FF0000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328592" y="1269921"/>
            <a:ext cx="46440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kumimoji="1" lang="de-AT" sz="2200" b="1" dirty="0" smtClean="0">
                <a:solidFill>
                  <a:srgbClr val="FF0000"/>
                </a:solidFill>
              </a:rPr>
              <a:t>Hydraulisches Anlagenschema</a:t>
            </a:r>
            <a:endParaRPr kumimoji="1" lang="de-DE" sz="1000" b="1" dirty="0">
              <a:solidFill>
                <a:srgbClr val="003399"/>
              </a:solidFill>
              <a:latin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 l="3584" t="14801" r="4033" b="12442"/>
          <a:stretch>
            <a:fillRect/>
          </a:stretch>
        </p:blipFill>
        <p:spPr>
          <a:xfrm>
            <a:off x="2915815" y="1628800"/>
            <a:ext cx="6056477" cy="3816424"/>
          </a:xfrm>
          <a:prstGeom prst="rect">
            <a:avLst/>
          </a:prstGeom>
        </p:spPr>
      </p:pic>
      <p:sp>
        <p:nvSpPr>
          <p:cNvPr id="12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Anhang I Abb. 2  Bestandsplan Rohrnetz (Beispiel)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32</a:t>
            </a:fld>
            <a:endParaRPr lang="de-AT" dirty="0"/>
          </a:p>
        </p:txBody>
      </p:sp>
      <p:pic>
        <p:nvPicPr>
          <p:cNvPr id="10" name="Grafik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64704"/>
            <a:ext cx="4899296" cy="555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0" name="Picture 6" descr="F:\Vorträge_inArbeit_ 20160910\Bilder für Folien\Auswahl\IMG_03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400600" cy="405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7104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856339" cy="490537"/>
          </a:xfrm>
        </p:spPr>
        <p:txBody>
          <a:bodyPr>
            <a:normAutofit fontScale="90000"/>
          </a:bodyPr>
          <a:lstStyle/>
          <a:p>
            <a:r>
              <a:rPr lang="de-AT" dirty="0" smtClean="0"/>
              <a:t>Betriebsdaten W 85 - Anhang L, M, N  Datenblatt Statistische Daten,Abb.4</a:t>
            </a:r>
            <a:endParaRPr lang="de-AT" alt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pic>
        <p:nvPicPr>
          <p:cNvPr id="4608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857250"/>
            <a:ext cx="7058025" cy="5472113"/>
          </a:xfrm>
        </p:spPr>
      </p:pic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33</a:t>
            </a:fld>
            <a:endParaRPr lang="de-AT" dirty="0"/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428129" y="1124744"/>
            <a:ext cx="7888287" cy="5328592"/>
          </a:xfrm>
        </p:spPr>
        <p:txBody>
          <a:bodyPr>
            <a:normAutofit/>
          </a:bodyPr>
          <a:lstStyle/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</a:pPr>
            <a:r>
              <a:rPr lang="de-AT" altLang="de-DE" dirty="0" smtClean="0">
                <a:solidFill>
                  <a:srgbClr val="558ED5"/>
                </a:solidFill>
              </a:rPr>
              <a:t>Kennzahlen für die Rehabilitationsplanung</a:t>
            </a: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</a:pPr>
            <a:endParaRPr lang="de-AT" altLang="de-DE" dirty="0" smtClean="0">
              <a:solidFill>
                <a:srgbClr val="558ED5"/>
              </a:solidFill>
            </a:endParaRP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</a:pPr>
            <a:r>
              <a:rPr lang="de-AT" altLang="de-DE" dirty="0" smtClean="0">
                <a:solidFill>
                  <a:srgbClr val="558ED5"/>
                </a:solidFill>
              </a:rPr>
              <a:t>Schäden  differenziert nach Anlagenteilen pro Jahr</a:t>
            </a:r>
            <a:endParaRPr lang="de-AT" altLang="de-DE" dirty="0">
              <a:solidFill>
                <a:srgbClr val="558ED5"/>
              </a:solidFill>
            </a:endParaRPr>
          </a:p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</a:pPr>
            <a:endParaRPr lang="de-AT" altLang="de-DE" sz="2200" b="1" dirty="0">
              <a:solidFill>
                <a:srgbClr val="558ED5"/>
              </a:solidFill>
            </a:endParaRPr>
          </a:p>
          <a:p>
            <a:pPr marL="0" lvl="1" indent="0">
              <a:spcBef>
                <a:spcPts val="800"/>
              </a:spcBef>
              <a:buClr>
                <a:srgbClr val="558ED5"/>
              </a:buClr>
              <a:buNone/>
            </a:pPr>
            <a:r>
              <a:rPr lang="de-AT" altLang="de-DE" sz="2200" b="1" dirty="0">
                <a:solidFill>
                  <a:srgbClr val="558ED5"/>
                </a:solidFill>
              </a:rPr>
              <a:t>Weitere Differenzierung:</a:t>
            </a:r>
          </a:p>
          <a:p>
            <a:pPr lvl="1">
              <a:buClr>
                <a:srgbClr val="558ED5"/>
              </a:buClr>
            </a:pPr>
            <a:r>
              <a:rPr lang="de-AT" altLang="de-DE" sz="2200" b="1" dirty="0" smtClean="0">
                <a:solidFill>
                  <a:srgbClr val="558ED5"/>
                </a:solidFill>
              </a:rPr>
              <a:t>Funktionsunfähigkeit</a:t>
            </a:r>
            <a:r>
              <a:rPr lang="de-AT" altLang="de-DE" sz="2200" b="1" dirty="0">
                <a:solidFill>
                  <a:srgbClr val="558ED5"/>
                </a:solidFill>
              </a:rPr>
              <a:t>, Leckage, </a:t>
            </a:r>
            <a:r>
              <a:rPr lang="de-AT" altLang="de-DE" sz="2200" b="1" dirty="0" smtClean="0">
                <a:solidFill>
                  <a:srgbClr val="558ED5"/>
                </a:solidFill>
              </a:rPr>
              <a:t>Bruch</a:t>
            </a:r>
          </a:p>
          <a:p>
            <a:pPr lvl="1">
              <a:buClr>
                <a:srgbClr val="558ED5"/>
              </a:buClr>
            </a:pPr>
            <a:endParaRPr lang="de-AT" altLang="de-DE" sz="2200" b="1" dirty="0" smtClean="0">
              <a:solidFill>
                <a:srgbClr val="558ED5"/>
              </a:solidFill>
            </a:endParaRPr>
          </a:p>
          <a:p>
            <a:pPr marL="342900" indent="-342900" eaLnBrk="1" hangingPunct="1">
              <a:buClr>
                <a:srgbClr val="558ED5"/>
              </a:buClr>
              <a:buFont typeface="Wingdings"/>
              <a:buChar char="à"/>
            </a:pPr>
            <a:r>
              <a:rPr lang="de-AT" altLang="de-DE" dirty="0" smtClean="0">
                <a:solidFill>
                  <a:srgbClr val="558ED5"/>
                </a:solidFill>
                <a:sym typeface="Wingdings" pitchFamily="2" charset="2"/>
              </a:rPr>
              <a:t>Schadensrate Rohrnetz</a:t>
            </a:r>
          </a:p>
          <a:p>
            <a:pPr marL="342900" indent="-342900" eaLnBrk="1" hangingPunct="1">
              <a:buClr>
                <a:srgbClr val="558ED5"/>
              </a:buClr>
              <a:buFont typeface="Wingdings"/>
              <a:buChar char="à"/>
            </a:pPr>
            <a:r>
              <a:rPr lang="de-AT" altLang="de-DE" dirty="0" smtClean="0">
                <a:solidFill>
                  <a:srgbClr val="558ED5"/>
                </a:solidFill>
                <a:sym typeface="Wingdings" pitchFamily="2" charset="2"/>
              </a:rPr>
              <a:t>Schadensrate Anschlussleitungen</a:t>
            </a:r>
            <a:endParaRPr lang="de-AT" altLang="de-DE" dirty="0" smtClean="0">
              <a:solidFill>
                <a:srgbClr val="558ED5"/>
              </a:solidFill>
            </a:endParaRPr>
          </a:p>
        </p:txBody>
      </p:sp>
      <p:sp>
        <p:nvSpPr>
          <p:cNvPr id="4198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de-AT" altLang="de-DE" dirty="0" smtClean="0"/>
              <a:t>Betriebsdaten W 85 - Anhang P  Datenblatt  Schadensstatistik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34</a:t>
            </a:fld>
            <a:endParaRPr lang="de-AT" dirty="0"/>
          </a:p>
        </p:txBody>
      </p:sp>
      <p:pic>
        <p:nvPicPr>
          <p:cNvPr id="11" name="Picture 7" descr="F:\Vorträge_inArbeit_ 20160910\Bilder für Folien\Auswahl\IMG_0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337274" cy="412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:\VORTRAGE_WEYRER\OVGWSymposiumWV_Weyrer_28012016\3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2" y="1666907"/>
            <a:ext cx="7337275" cy="431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F:\Vorträge_inArbeit_ 20160910\Bilder für Folien\Auswahl\Am_Spitz_Freitag_morge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2" y="2502132"/>
            <a:ext cx="7319570" cy="412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F:\Vorträge_inArbeit_ 20160910\Bilder für Folien\Auswahl\P1010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074" y="1142511"/>
            <a:ext cx="6192310" cy="464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7077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altLang="de-DE" dirty="0"/>
              <a:t>Überwachungs-, </a:t>
            </a:r>
            <a:r>
              <a:rPr lang="de-AT" altLang="de-DE" dirty="0" smtClean="0"/>
              <a:t>Wartungsplan Anhang W 85 - Muster Anhang K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35</a:t>
            </a:fld>
            <a:endParaRPr lang="de-A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00710"/>
            <a:ext cx="5988142" cy="543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78908"/>
            <a:ext cx="8424936" cy="29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de-DE" dirty="0" smtClean="0"/>
              <a:t>Zusammenfassung ÖVGW-Richtlinie W 85</a:t>
            </a:r>
          </a:p>
        </p:txBody>
      </p:sp>
      <p:sp>
        <p:nvSpPr>
          <p:cNvPr id="51203" name="Inhaltsplatzhalter 2"/>
          <p:cNvSpPr>
            <a:spLocks noGrp="1"/>
          </p:cNvSpPr>
          <p:nvPr>
            <p:ph idx="1"/>
          </p:nvPr>
        </p:nvSpPr>
        <p:spPr>
          <a:xfrm>
            <a:off x="860425" y="1484313"/>
            <a:ext cx="7888288" cy="5040312"/>
          </a:xfrm>
        </p:spPr>
        <p:txBody>
          <a:bodyPr>
            <a:normAutofit/>
          </a:bodyPr>
          <a:lstStyle/>
          <a:p>
            <a:pPr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Durchführung der Eigenüberwachung</a:t>
            </a:r>
          </a:p>
          <a:p>
            <a:pPr eaLnBrk="1" hangingPunct="1"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Stand der Technik</a:t>
            </a:r>
          </a:p>
          <a:p>
            <a:pPr eaLnBrk="1" hangingPunct="1"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Zusätzliche Datenblätter</a:t>
            </a:r>
          </a:p>
          <a:p>
            <a:pPr eaLnBrk="1" hangingPunct="1"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Basis für die Fremdüberwachung</a:t>
            </a:r>
          </a:p>
          <a:p>
            <a:pPr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Bearbeitung möglichst EDV-unterstützt</a:t>
            </a:r>
          </a:p>
          <a:p>
            <a:pPr eaLnBrk="1" hangingPunct="1">
              <a:buClr>
                <a:srgbClr val="558ED5"/>
              </a:buClr>
            </a:pPr>
            <a:r>
              <a:rPr lang="de-AT" altLang="de-D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Anwendung eigenverantwortlich	</a:t>
            </a:r>
          </a:p>
          <a:p>
            <a:pPr lvl="1" eaLnBrk="1" hangingPunct="1">
              <a:buClr>
                <a:srgbClr val="558ED5"/>
              </a:buClr>
              <a:buFont typeface="Wingdings" pitchFamily="2" charset="2"/>
              <a:buNone/>
            </a:pPr>
            <a:r>
              <a:rPr lang="de-AT" altLang="de-DE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Überblick, Sorgfaltspflicht, Rechtssicherheit, Wirtschaftlichkeit</a:t>
            </a:r>
          </a:p>
          <a:p>
            <a:pPr eaLnBrk="1" hangingPunct="1">
              <a:buClr>
                <a:srgbClr val="558ED5"/>
              </a:buClr>
            </a:pPr>
            <a:endParaRPr lang="de-AT" altLang="de-DE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36</a:t>
            </a:fld>
            <a:endParaRPr lang="de-AT" dirty="0"/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Inhaltsplatzhalter 2"/>
          <p:cNvSpPr>
            <a:spLocks noGrp="1"/>
          </p:cNvSpPr>
          <p:nvPr>
            <p:ph idx="1"/>
          </p:nvPr>
        </p:nvSpPr>
        <p:spPr>
          <a:xfrm>
            <a:off x="107504" y="908744"/>
            <a:ext cx="9073008" cy="4896520"/>
          </a:xfrm>
        </p:spPr>
        <p:txBody>
          <a:bodyPr>
            <a:normAutofit fontScale="92500" lnSpcReduction="20000"/>
          </a:bodyPr>
          <a:lstStyle/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>
                <a:solidFill>
                  <a:srgbClr val="00B050"/>
                </a:solidFill>
              </a:rPr>
              <a:t>Fremdüberwachung, </a:t>
            </a:r>
            <a:r>
              <a:rPr lang="de-AT" altLang="de-DE" dirty="0" smtClean="0">
                <a:solidFill>
                  <a:srgbClr val="00B050"/>
                </a:solidFill>
              </a:rPr>
              <a:t>5-jährlich, </a:t>
            </a:r>
            <a:r>
              <a:rPr lang="de-AT" altLang="de-DE" dirty="0">
                <a:solidFill>
                  <a:srgbClr val="00B050"/>
                </a:solidFill>
              </a:rPr>
              <a:t>durch</a:t>
            </a:r>
          </a:p>
          <a:p>
            <a:pPr marL="342900" indent="-342900">
              <a:buClr>
                <a:srgbClr val="558ED5"/>
              </a:buClr>
              <a:defRPr/>
            </a:pPr>
            <a:r>
              <a:rPr lang="de-AT" altLang="de-DE" dirty="0" smtClean="0">
                <a:solidFill>
                  <a:srgbClr val="00B050"/>
                </a:solidFill>
              </a:rPr>
              <a:t>Sachverständige</a:t>
            </a:r>
            <a:endParaRPr lang="de-AT" altLang="de-DE" dirty="0">
              <a:solidFill>
                <a:srgbClr val="00B050"/>
              </a:solidFill>
            </a:endParaRPr>
          </a:p>
          <a:p>
            <a:pPr marL="342900" indent="-342900">
              <a:buClr>
                <a:srgbClr val="558ED5"/>
              </a:buClr>
              <a:defRPr/>
            </a:pPr>
            <a:r>
              <a:rPr lang="de-AT" altLang="de-DE" dirty="0" smtClean="0">
                <a:solidFill>
                  <a:srgbClr val="00B050"/>
                </a:solidFill>
              </a:rPr>
              <a:t>Eigen-Fachpersonal</a:t>
            </a:r>
            <a:r>
              <a:rPr lang="de-AT" altLang="de-DE" dirty="0">
                <a:solidFill>
                  <a:srgbClr val="00B050"/>
                </a:solidFill>
              </a:rPr>
              <a:t>, unter bestimmten Voraussetzungen</a:t>
            </a:r>
            <a:endParaRPr lang="de-AT" altLang="de-DE" dirty="0"/>
          </a:p>
          <a:p>
            <a:pPr indent="0">
              <a:buClr>
                <a:srgbClr val="558ED5"/>
              </a:buClr>
              <a:buNone/>
            </a:pPr>
            <a:r>
              <a:rPr lang="de-AT" altLang="de-DE" dirty="0" smtClean="0">
                <a:solidFill>
                  <a:srgbClr val="00B050"/>
                </a:solidFill>
              </a:rPr>
              <a:t>Funktionsabschnitte </a:t>
            </a:r>
            <a:r>
              <a:rPr lang="de-AT" altLang="de-DE" dirty="0">
                <a:solidFill>
                  <a:srgbClr val="00B050"/>
                </a:solidFill>
              </a:rPr>
              <a:t>möglich,  zumindest stichprobenweise </a:t>
            </a:r>
            <a:r>
              <a:rPr lang="de-AT" altLang="de-DE" dirty="0" smtClean="0">
                <a:solidFill>
                  <a:srgbClr val="00B050"/>
                </a:solidFill>
              </a:rPr>
              <a:t>Prüfung (Lokalaugenschein):</a:t>
            </a:r>
            <a:endParaRPr lang="de-AT" altLang="de-DE" sz="2200" b="1" dirty="0">
              <a:solidFill>
                <a:srgbClr val="00B050"/>
              </a:solidFill>
            </a:endParaRPr>
          </a:p>
          <a:p>
            <a:pPr lvl="1">
              <a:buClr>
                <a:srgbClr val="558ED5"/>
              </a:buClr>
            </a:pPr>
            <a:r>
              <a:rPr lang="de-AT" altLang="de-DE" sz="2200" b="1" dirty="0">
                <a:solidFill>
                  <a:srgbClr val="00B050"/>
                </a:solidFill>
              </a:rPr>
              <a:t>Vorliegen / Umsetzung behördlicher Genehmigungen / </a:t>
            </a:r>
            <a:r>
              <a:rPr lang="de-AT" altLang="de-DE" sz="2200" b="1" dirty="0" smtClean="0">
                <a:solidFill>
                  <a:srgbClr val="00B050"/>
                </a:solidFill>
              </a:rPr>
              <a:t>Auflagen / inkl. Schutzgebiete</a:t>
            </a:r>
            <a:endParaRPr lang="de-AT" altLang="de-DE" sz="2200" b="1" dirty="0">
              <a:solidFill>
                <a:srgbClr val="00B050"/>
              </a:solidFill>
            </a:endParaRPr>
          </a:p>
          <a:p>
            <a:pPr lvl="1">
              <a:buClr>
                <a:srgbClr val="558ED5"/>
              </a:buClr>
            </a:pPr>
            <a:r>
              <a:rPr lang="de-AT" altLang="de-DE" sz="2200" b="1" dirty="0">
                <a:solidFill>
                  <a:srgbClr val="00B050"/>
                </a:solidFill>
              </a:rPr>
              <a:t>Aufzeichnungen Eigenüberwachung</a:t>
            </a:r>
          </a:p>
          <a:p>
            <a:pPr lvl="1">
              <a:buClr>
                <a:srgbClr val="558ED5"/>
              </a:buClr>
            </a:pPr>
            <a:r>
              <a:rPr lang="de-AT" altLang="de-DE" sz="2200" b="1" dirty="0">
                <a:solidFill>
                  <a:srgbClr val="00B050"/>
                </a:solidFill>
              </a:rPr>
              <a:t>Zustand der </a:t>
            </a:r>
            <a:r>
              <a:rPr lang="de-AT" altLang="de-DE" sz="2200" b="1" dirty="0" smtClean="0">
                <a:solidFill>
                  <a:srgbClr val="00B050"/>
                </a:solidFill>
              </a:rPr>
              <a:t>Anlage</a:t>
            </a:r>
            <a:endParaRPr lang="de-AT" altLang="de-DE" sz="2200" b="1" dirty="0">
              <a:solidFill>
                <a:srgbClr val="00B050"/>
              </a:solidFill>
            </a:endParaRPr>
          </a:p>
          <a:p>
            <a:pPr lvl="1">
              <a:buClr>
                <a:srgbClr val="558ED5"/>
              </a:buClr>
            </a:pPr>
            <a:r>
              <a:rPr lang="de-AT" altLang="de-DE" sz="2200" b="1" dirty="0" smtClean="0">
                <a:solidFill>
                  <a:srgbClr val="00B050"/>
                </a:solidFill>
              </a:rPr>
              <a:t>Behebung </a:t>
            </a:r>
            <a:r>
              <a:rPr lang="de-AT" altLang="de-DE" sz="2200" b="1" dirty="0">
                <a:solidFill>
                  <a:srgbClr val="00B050"/>
                </a:solidFill>
              </a:rPr>
              <a:t>der Mängel gemäß letzter Prüfberichte</a:t>
            </a:r>
          </a:p>
          <a:p>
            <a:pPr lvl="1">
              <a:buClr>
                <a:srgbClr val="558ED5"/>
              </a:buClr>
            </a:pPr>
            <a:r>
              <a:rPr lang="de-AT" altLang="de-DE" sz="2200" b="1" dirty="0">
                <a:solidFill>
                  <a:srgbClr val="00B050"/>
                </a:solidFill>
              </a:rPr>
              <a:t>Zulässigkeit der Betriebsmittel (Zertifikate)</a:t>
            </a:r>
          </a:p>
          <a:p>
            <a:pPr lvl="1">
              <a:buClr>
                <a:srgbClr val="558ED5"/>
              </a:buClr>
            </a:pPr>
            <a:r>
              <a:rPr lang="de-AT" altLang="de-DE" sz="2200" b="1" dirty="0" err="1">
                <a:solidFill>
                  <a:srgbClr val="00B050"/>
                </a:solidFill>
              </a:rPr>
              <a:t>Fachkundigkeit</a:t>
            </a:r>
            <a:r>
              <a:rPr lang="de-AT" altLang="de-DE" sz="2200" b="1" dirty="0">
                <a:solidFill>
                  <a:srgbClr val="00B050"/>
                </a:solidFill>
              </a:rPr>
              <a:t> des Personals</a:t>
            </a:r>
          </a:p>
          <a:p>
            <a:pPr indent="0">
              <a:buClr>
                <a:srgbClr val="558ED5"/>
              </a:buClr>
              <a:buNone/>
            </a:pPr>
            <a:r>
              <a:rPr lang="de-AT" altLang="de-DE" dirty="0">
                <a:solidFill>
                  <a:srgbClr val="00B050"/>
                </a:solidFill>
              </a:rPr>
              <a:t>Erstellung Fremdüberwachungsbericht (Prüfbericht):</a:t>
            </a:r>
          </a:p>
          <a:p>
            <a:pPr lvl="1">
              <a:buClr>
                <a:srgbClr val="558ED5"/>
              </a:buClr>
              <a:defRPr/>
            </a:pPr>
            <a:r>
              <a:rPr lang="de-AT" altLang="de-DE" sz="2200" b="1" dirty="0">
                <a:solidFill>
                  <a:srgbClr val="00B050"/>
                </a:solidFill>
              </a:rPr>
              <a:t>„Befund“ (Sachverhaltsdarstellung) = Überprüfung + Mängelfeststellung</a:t>
            </a:r>
          </a:p>
          <a:p>
            <a:pPr lvl="1">
              <a:buClr>
                <a:srgbClr val="558ED5"/>
              </a:buClr>
              <a:defRPr/>
            </a:pPr>
            <a:r>
              <a:rPr lang="de-AT" altLang="de-DE" sz="2200" b="1" dirty="0">
                <a:solidFill>
                  <a:srgbClr val="00B050"/>
                </a:solidFill>
              </a:rPr>
              <a:t>„Gutachten“ (Fachkundige Beurteilung) + Vorschläge </a:t>
            </a:r>
            <a:r>
              <a:rPr lang="de-AT" altLang="de-DE" sz="2200" b="1" dirty="0" smtClean="0">
                <a:solidFill>
                  <a:srgbClr val="00B050"/>
                </a:solidFill>
              </a:rPr>
              <a:t>/ Fristen </a:t>
            </a:r>
            <a:r>
              <a:rPr lang="de-AT" altLang="de-DE" sz="2200" b="1" dirty="0">
                <a:solidFill>
                  <a:srgbClr val="00B050"/>
                </a:solidFill>
              </a:rPr>
              <a:t>zur </a:t>
            </a:r>
            <a:r>
              <a:rPr lang="de-AT" altLang="de-DE" sz="2200" b="1" dirty="0" smtClean="0">
                <a:solidFill>
                  <a:srgbClr val="00B050"/>
                </a:solidFill>
              </a:rPr>
              <a:t>Mängelbehebung</a:t>
            </a:r>
            <a:endParaRPr kumimoji="1" lang="de-AT" altLang="de-DE" dirty="0">
              <a:solidFill>
                <a:srgbClr val="00B050"/>
              </a:solidFill>
            </a:endParaRPr>
          </a:p>
          <a:p>
            <a:pPr indent="0">
              <a:buNone/>
            </a:pPr>
            <a:r>
              <a:rPr kumimoji="1" lang="de-AT" altLang="de-DE" dirty="0">
                <a:solidFill>
                  <a:srgbClr val="00B050"/>
                </a:solidFill>
              </a:rPr>
              <a:t>→ Beurteilung der ordnungsgemäßen Funktionsfähigkeit </a:t>
            </a:r>
            <a:r>
              <a:rPr kumimoji="1" lang="de-AT" altLang="de-DE" dirty="0" smtClean="0">
                <a:solidFill>
                  <a:srgbClr val="00B050"/>
                </a:solidFill>
              </a:rPr>
              <a:t>der WVA</a:t>
            </a:r>
            <a:endParaRPr lang="de-AT" altLang="de-DE" dirty="0" smtClean="0">
              <a:solidFill>
                <a:srgbClr val="00B050"/>
              </a:solidFill>
            </a:endParaRPr>
          </a:p>
          <a:p>
            <a:pPr lvl="1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lang="de-AT" altLang="de-DE" sz="2200" b="1" dirty="0" smtClean="0">
              <a:solidFill>
                <a:srgbClr val="00B05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37</a:t>
            </a:fld>
            <a:endParaRPr lang="de-AT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640315" cy="490537"/>
          </a:xfrm>
        </p:spPr>
        <p:txBody>
          <a:bodyPr>
            <a:noAutofit/>
          </a:bodyPr>
          <a:lstStyle/>
          <a:p>
            <a:pPr eaLnBrk="1" hangingPunct="1"/>
            <a:r>
              <a:rPr lang="de-AT" altLang="de-DE" dirty="0"/>
              <a:t>Fremdüberwachung  ÖNORM B 2539 = ÖVGW-Richtlinie W 59  </a:t>
            </a:r>
            <a:r>
              <a:rPr lang="de-AT" altLang="de-DE" dirty="0" smtClean="0"/>
              <a:t>+ W </a:t>
            </a:r>
            <a:r>
              <a:rPr lang="de-AT" altLang="de-DE" dirty="0"/>
              <a:t>60</a:t>
            </a:r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124744"/>
            <a:ext cx="926073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Arbeitsaufwand ?</a:t>
            </a:r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38</a:t>
            </a:fld>
            <a:endParaRPr lang="de-AT" dirty="0"/>
          </a:p>
        </p:txBody>
      </p:sp>
      <p:sp>
        <p:nvSpPr>
          <p:cNvPr id="7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592827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>
            <a:off x="395536" y="1412776"/>
            <a:ext cx="3592827" cy="38164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39</a:t>
            </a:fld>
            <a:endParaRPr lang="de-AT" dirty="0"/>
          </a:p>
        </p:txBody>
      </p:sp>
      <p:pic>
        <p:nvPicPr>
          <p:cNvPr id="10" name="Picture 6" descr="wiener-wassergla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81642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-108520" y="476672"/>
            <a:ext cx="92890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kumimoji="1" lang="de-AT" altLang="de-DE" sz="2200" b="1" dirty="0" smtClean="0"/>
          </a:p>
          <a:p>
            <a:pPr algn="ctr"/>
            <a:r>
              <a:rPr kumimoji="1" lang="de-AT" altLang="de-DE" sz="2200" b="1" dirty="0" smtClean="0"/>
              <a:t>Gutes Gelingen bei der Umsetzung</a:t>
            </a:r>
            <a:endParaRPr lang="de-AT" altLang="de-DE" sz="4000" b="1" dirty="0" smtClean="0">
              <a:solidFill>
                <a:srgbClr val="000066"/>
              </a:solidFill>
              <a:sym typeface="Wingdings" panose="05000000000000000000" pitchFamily="2" charset="2"/>
            </a:endParaRPr>
          </a:p>
          <a:p>
            <a:pPr algn="ctr"/>
            <a:endParaRPr lang="de-AT" altLang="de-DE" sz="4000" b="1" dirty="0" smtClean="0">
              <a:solidFill>
                <a:srgbClr val="000066"/>
              </a:solidFill>
              <a:sym typeface="Wingdings" panose="05000000000000000000" pitchFamily="2" charset="2"/>
            </a:endParaRPr>
          </a:p>
          <a:p>
            <a:pPr algn="ctr"/>
            <a:r>
              <a:rPr lang="de-AT" altLang="de-DE" sz="9600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</a:t>
            </a:r>
            <a:endParaRPr lang="de-DE" altLang="de-DE" sz="9600" b="1" dirty="0" smtClean="0">
              <a:solidFill>
                <a:srgbClr val="00B050"/>
              </a:solidFill>
            </a:endParaRPr>
          </a:p>
          <a:p>
            <a:pPr algn="ctr"/>
            <a:r>
              <a:rPr kumimoji="1" lang="de-DE" altLang="de-DE" sz="2200" b="1" dirty="0" smtClean="0"/>
              <a:t>Dipl</a:t>
            </a:r>
            <a:r>
              <a:rPr kumimoji="1" lang="de-DE" altLang="de-DE" sz="2200" b="1" dirty="0"/>
              <a:t>.-Ing. Harald Kromp</a:t>
            </a:r>
          </a:p>
          <a:p>
            <a:pPr algn="ctr"/>
            <a:r>
              <a:rPr kumimoji="1" lang="de-DE" altLang="de-DE" sz="2200" b="1" dirty="0" smtClean="0"/>
              <a:t>Magistrat </a:t>
            </a:r>
            <a:r>
              <a:rPr kumimoji="1" lang="de-DE" altLang="de-DE" sz="2200" b="1" dirty="0"/>
              <a:t>der Stadt Wien</a:t>
            </a:r>
          </a:p>
          <a:p>
            <a:pPr algn="ctr"/>
            <a:r>
              <a:rPr kumimoji="1" lang="de-DE" altLang="de-DE" sz="2200" b="1" dirty="0" smtClean="0"/>
              <a:t>Magistratsabteilung </a:t>
            </a:r>
            <a:r>
              <a:rPr kumimoji="1" lang="de-DE" altLang="de-DE" sz="2200" b="1" dirty="0"/>
              <a:t>31</a:t>
            </a:r>
            <a:r>
              <a:rPr kumimoji="1" lang="de-AT" altLang="de-DE" sz="2200" b="1" dirty="0"/>
              <a:t> </a:t>
            </a:r>
            <a:r>
              <a:rPr kumimoji="1" lang="de-AT" altLang="de-DE" sz="2200" b="1" dirty="0" smtClean="0"/>
              <a:t>Wiener </a:t>
            </a:r>
            <a:r>
              <a:rPr kumimoji="1" lang="de-DE" altLang="de-DE" sz="2200" b="1" dirty="0" smtClean="0"/>
              <a:t>Wasser</a:t>
            </a:r>
            <a:endParaRPr kumimoji="1" lang="de-DE" altLang="de-DE" sz="2200" b="1" dirty="0"/>
          </a:p>
          <a:p>
            <a:pPr algn="ctr"/>
            <a:r>
              <a:rPr kumimoji="1" lang="de-DE" altLang="de-DE" sz="2200" b="1" dirty="0" err="1" smtClean="0"/>
              <a:t>Grabnergasse</a:t>
            </a:r>
            <a:r>
              <a:rPr kumimoji="1" lang="de-DE" altLang="de-DE" sz="2200" b="1" dirty="0" smtClean="0"/>
              <a:t> </a:t>
            </a:r>
            <a:r>
              <a:rPr kumimoji="1" lang="de-DE" altLang="de-DE" sz="2200" b="1" dirty="0"/>
              <a:t>4-6, 1060 </a:t>
            </a:r>
            <a:r>
              <a:rPr kumimoji="1" lang="de-DE" altLang="de-DE" sz="2200" b="1" dirty="0" smtClean="0"/>
              <a:t>Wien</a:t>
            </a:r>
            <a:endParaRPr kumimoji="1" lang="de-DE" altLang="de-DE" sz="2200" b="1" dirty="0"/>
          </a:p>
          <a:p>
            <a:pPr algn="ctr"/>
            <a:r>
              <a:rPr kumimoji="1" lang="de-DE" altLang="de-DE" sz="2200" b="1" dirty="0" smtClean="0"/>
              <a:t>Tel</a:t>
            </a:r>
            <a:r>
              <a:rPr kumimoji="1" lang="de-DE" altLang="de-DE" sz="2200" b="1" dirty="0"/>
              <a:t>.: 01/59959/31701</a:t>
            </a:r>
          </a:p>
          <a:p>
            <a:pPr algn="ctr"/>
            <a:r>
              <a:rPr kumimoji="1" lang="de-DE" altLang="de-DE" sz="2200" b="1" dirty="0" err="1" smtClean="0"/>
              <a:t>E-mail</a:t>
            </a:r>
            <a:r>
              <a:rPr kumimoji="1" lang="de-DE" altLang="de-DE" sz="2200" b="1" dirty="0"/>
              <a:t>: harald.kromp@wien.gv.at</a:t>
            </a:r>
          </a:p>
        </p:txBody>
      </p:sp>
      <p:cxnSp>
        <p:nvCxnSpPr>
          <p:cNvPr id="12" name="Gerade Verbindung 11"/>
          <p:cNvCxnSpPr/>
          <p:nvPr/>
        </p:nvCxnSpPr>
        <p:spPr>
          <a:xfrm flipV="1">
            <a:off x="395536" y="1412776"/>
            <a:ext cx="3592827" cy="38164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20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4</a:t>
            </a:fld>
            <a:endParaRPr lang="de-AT" dirty="0"/>
          </a:p>
        </p:txBody>
      </p:sp>
      <p:sp>
        <p:nvSpPr>
          <p:cNvPr id="24" name="Inhaltsplatzhalter 2"/>
          <p:cNvSpPr>
            <a:spLocks noGrp="1"/>
          </p:cNvSpPr>
          <p:nvPr>
            <p:ph idx="1"/>
          </p:nvPr>
        </p:nvSpPr>
        <p:spPr>
          <a:xfrm>
            <a:off x="395536" y="908720"/>
            <a:ext cx="7888316" cy="5256337"/>
          </a:xfrm>
        </p:spPr>
        <p:txBody>
          <a:bodyPr/>
          <a:lstStyle/>
          <a:p>
            <a:pPr>
              <a:buNone/>
            </a:pPr>
            <a:r>
              <a:rPr lang="de-AT" dirty="0" smtClean="0"/>
              <a:t>Überschneidungen Technische/Hygienische Überprüfung?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491086" y="1988071"/>
            <a:ext cx="2305050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>
                <a:solidFill>
                  <a:schemeClr val="accent2"/>
                </a:solidFill>
              </a:rPr>
              <a:t>LMSVG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491880" y="3140968"/>
            <a:ext cx="2304256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Lebensmittelbuch</a:t>
            </a:r>
            <a:endParaRPr lang="de-AT" altLang="de-DE" b="1" dirty="0">
              <a:solidFill>
                <a:schemeClr val="accent2"/>
              </a:solidFill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491880" y="2564135"/>
            <a:ext cx="2304256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>
                <a:solidFill>
                  <a:schemeClr val="accent2"/>
                </a:solidFill>
              </a:rPr>
              <a:t>TWV</a:t>
            </a: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3491086" y="1412007"/>
            <a:ext cx="2305050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WASSERRECHT</a:t>
            </a:r>
            <a:endParaRPr lang="de-AT" altLang="de-DE" b="1" dirty="0">
              <a:solidFill>
                <a:schemeClr val="accent2"/>
              </a:solidFill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323528" y="3788271"/>
            <a:ext cx="4032448" cy="100888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Technische Überprüfung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ÖNORM B 2539 bzw.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ÖVGW-Richtlinie W 59</a:t>
            </a:r>
            <a:endParaRPr lang="de-AT" altLang="de-DE" b="1" dirty="0">
              <a:solidFill>
                <a:schemeClr val="accent2"/>
              </a:solidFill>
            </a:endParaRPr>
          </a:p>
        </p:txBody>
      </p:sp>
      <p:sp>
        <p:nvSpPr>
          <p:cNvPr id="30" name="Line 24"/>
          <p:cNvSpPr>
            <a:spLocks noChangeShapeType="1"/>
          </p:cNvSpPr>
          <p:nvPr/>
        </p:nvSpPr>
        <p:spPr bwMode="auto">
          <a:xfrm>
            <a:off x="5796136" y="3356993"/>
            <a:ext cx="1152128" cy="4320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1" name="Line 25"/>
          <p:cNvSpPr>
            <a:spLocks noChangeShapeType="1"/>
          </p:cNvSpPr>
          <p:nvPr/>
        </p:nvSpPr>
        <p:spPr bwMode="auto">
          <a:xfrm>
            <a:off x="1259632" y="4797153"/>
            <a:ext cx="0" cy="144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 flipH="1">
            <a:off x="2267744" y="1700808"/>
            <a:ext cx="1224136" cy="208823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4932040" y="3789040"/>
            <a:ext cx="4032448" cy="100888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Hygienische Überprüfung</a:t>
            </a: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07504" y="4941167"/>
            <a:ext cx="2195737" cy="1080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ÖVGW-Richtlinie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W 85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Eigenüberwachung</a:t>
            </a: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2339752" y="4941168"/>
            <a:ext cx="2232248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ÖVGW-Richtlinie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W 60</a:t>
            </a:r>
          </a:p>
          <a:p>
            <a:pPr algn="ctr" eaLnBrk="1" hangingPunct="1"/>
            <a:r>
              <a:rPr lang="de-AT" altLang="de-DE" b="1" dirty="0" smtClean="0">
                <a:solidFill>
                  <a:schemeClr val="accent2"/>
                </a:solidFill>
              </a:rPr>
              <a:t>Fremdüberwachung</a:t>
            </a:r>
          </a:p>
        </p:txBody>
      </p:sp>
      <p:sp>
        <p:nvSpPr>
          <p:cNvPr id="36" name="Line 26"/>
          <p:cNvSpPr>
            <a:spLocks noChangeShapeType="1"/>
          </p:cNvSpPr>
          <p:nvPr/>
        </p:nvSpPr>
        <p:spPr bwMode="auto">
          <a:xfrm flipH="1">
            <a:off x="2267744" y="2204864"/>
            <a:ext cx="1224136" cy="158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7" name="Line 26"/>
          <p:cNvSpPr>
            <a:spLocks noChangeShapeType="1"/>
          </p:cNvSpPr>
          <p:nvPr/>
        </p:nvSpPr>
        <p:spPr bwMode="auto">
          <a:xfrm flipH="1">
            <a:off x="2267744" y="3356992"/>
            <a:ext cx="1224136" cy="4320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8" name="Line 26"/>
          <p:cNvSpPr>
            <a:spLocks noChangeShapeType="1"/>
          </p:cNvSpPr>
          <p:nvPr/>
        </p:nvSpPr>
        <p:spPr bwMode="auto">
          <a:xfrm flipH="1">
            <a:off x="2267744" y="2852936"/>
            <a:ext cx="1224136" cy="9361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9" name="Line 24"/>
          <p:cNvSpPr>
            <a:spLocks noChangeShapeType="1"/>
          </p:cNvSpPr>
          <p:nvPr/>
        </p:nvSpPr>
        <p:spPr bwMode="auto">
          <a:xfrm>
            <a:off x="3347864" y="4797153"/>
            <a:ext cx="0" cy="144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0" name="Line 24"/>
          <p:cNvSpPr>
            <a:spLocks noChangeShapeType="1"/>
          </p:cNvSpPr>
          <p:nvPr/>
        </p:nvSpPr>
        <p:spPr bwMode="auto">
          <a:xfrm>
            <a:off x="5796136" y="2204864"/>
            <a:ext cx="1152128" cy="158482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5796136" y="2780928"/>
            <a:ext cx="1152128" cy="10087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2" name="Line 24"/>
          <p:cNvSpPr>
            <a:spLocks noChangeShapeType="1"/>
          </p:cNvSpPr>
          <p:nvPr/>
        </p:nvSpPr>
        <p:spPr bwMode="auto">
          <a:xfrm>
            <a:off x="5796136" y="1628800"/>
            <a:ext cx="1152128" cy="21608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5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/>
          <a:lstStyle/>
          <a:p>
            <a:pPr eaLnBrk="1" hangingPunct="1"/>
            <a:r>
              <a:rPr lang="de-AT" altLang="de-DE" dirty="0" smtClean="0"/>
              <a:t>Rahmenbedingungen, national</a:t>
            </a:r>
          </a:p>
        </p:txBody>
      </p:sp>
      <p:sp>
        <p:nvSpPr>
          <p:cNvPr id="44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5472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79512" y="1340768"/>
            <a:ext cx="8964612" cy="50405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0" tIns="45720" rIns="0" bIns="45720" rtlCol="0">
            <a:noAutofit/>
          </a:bodyPr>
          <a:lstStyle/>
          <a:p>
            <a:pPr>
              <a:buClr>
                <a:srgbClr val="558ED5"/>
              </a:buClr>
              <a:defRPr/>
            </a:pPr>
            <a:r>
              <a:rPr lang="de-AT" altLang="de-DE" sz="2200" b="1" u="sng" dirty="0"/>
              <a:t>WHO:</a:t>
            </a:r>
          </a:p>
          <a:p>
            <a:pPr>
              <a:buClr>
                <a:srgbClr val="558ED5"/>
              </a:buClr>
              <a:defRPr/>
            </a:pPr>
            <a:endParaRPr lang="de-AT" altLang="de-DE" sz="2200" b="1" dirty="0" smtClean="0"/>
          </a:p>
          <a:p>
            <a:pPr>
              <a:buClr>
                <a:srgbClr val="558ED5"/>
              </a:buClr>
              <a:defRPr/>
            </a:pPr>
            <a:r>
              <a:rPr lang="de-AT" altLang="de-DE" sz="2200" b="1" dirty="0" smtClean="0"/>
              <a:t>Wassersicherheitsplan</a:t>
            </a:r>
          </a:p>
          <a:p>
            <a:pPr>
              <a:buClr>
                <a:srgbClr val="558ED5"/>
              </a:buClr>
              <a:buFont typeface="Wingdings" pitchFamily="2" charset="2"/>
              <a:buNone/>
            </a:pPr>
            <a:r>
              <a:rPr lang="de-AT" altLang="de-DE" sz="2200" b="1" dirty="0" smtClean="0"/>
              <a:t>	s.a</a:t>
            </a:r>
            <a:r>
              <a:rPr lang="de-AT" altLang="de-DE" sz="2200" b="1" dirty="0"/>
              <a:t>. ÖVGW-Richtlinie W 88</a:t>
            </a:r>
          </a:p>
          <a:p>
            <a:pPr>
              <a:buClr>
                <a:srgbClr val="558ED5"/>
              </a:buClr>
              <a:buFont typeface="Wingdings" pitchFamily="2" charset="2"/>
              <a:buNone/>
            </a:pPr>
            <a:r>
              <a:rPr lang="de-AT" altLang="de-DE" sz="2200" b="1" dirty="0" smtClean="0">
                <a:sym typeface="Wingdings" pitchFamily="2" charset="2"/>
              </a:rPr>
              <a:t>	 </a:t>
            </a:r>
            <a:r>
              <a:rPr lang="de-AT" altLang="de-DE" sz="2200" b="1" dirty="0"/>
              <a:t>Neues Kapitel in der ÖVGW-Richtlinie W 85 „Risikobeurteilung“</a:t>
            </a:r>
          </a:p>
          <a:p>
            <a:pPr>
              <a:buClr>
                <a:srgbClr val="558ED5"/>
              </a:buClr>
              <a:defRPr/>
            </a:pPr>
            <a:r>
              <a:rPr lang="de-AT" altLang="de-DE" sz="2200" b="1" dirty="0" smtClean="0"/>
              <a:t>	      </a:t>
            </a:r>
            <a:r>
              <a:rPr lang="de-AT" sz="2200" b="1" dirty="0" smtClean="0"/>
              <a:t>Identifizierung </a:t>
            </a:r>
            <a:r>
              <a:rPr lang="de-AT" sz="2200" b="1" dirty="0"/>
              <a:t>und </a:t>
            </a:r>
            <a:r>
              <a:rPr lang="de-AT" sz="2200" b="1" dirty="0" smtClean="0"/>
              <a:t>Beherrschung </a:t>
            </a:r>
            <a:r>
              <a:rPr lang="de-AT" sz="2200" b="1" dirty="0"/>
              <a:t>von potentiellen Risiken</a:t>
            </a:r>
            <a:endParaRPr lang="de-AT" altLang="de-DE" sz="2200" b="1" dirty="0"/>
          </a:p>
          <a:p>
            <a:pPr>
              <a:buClr>
                <a:srgbClr val="558ED5"/>
              </a:buClr>
              <a:defRPr/>
            </a:pPr>
            <a:endParaRPr lang="de-AT" altLang="de-DE" sz="2200" b="1" dirty="0"/>
          </a:p>
          <a:p>
            <a:pPr>
              <a:buClr>
                <a:srgbClr val="558ED5"/>
              </a:buClr>
              <a:defRPr/>
            </a:pPr>
            <a:r>
              <a:rPr lang="de-AT" altLang="de-DE" sz="2200" b="1" dirty="0" smtClean="0"/>
              <a:t>Beispiele </a:t>
            </a:r>
            <a:r>
              <a:rPr lang="de-AT" altLang="de-DE" sz="2200" b="1" dirty="0"/>
              <a:t>für Risiken: Stromausfall, </a:t>
            </a:r>
            <a:r>
              <a:rPr lang="de-AT" altLang="de-DE" sz="2200" b="1" dirty="0" smtClean="0"/>
              <a:t>Hochwasser</a:t>
            </a:r>
            <a:endParaRPr lang="de-AT" altLang="de-DE" sz="2200" b="1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5</a:t>
            </a:fld>
            <a:endParaRPr lang="de-AT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Rahmenbedingungen</a:t>
            </a:r>
          </a:p>
        </p:txBody>
      </p:sp>
      <p:pic>
        <p:nvPicPr>
          <p:cNvPr id="11" name="Picture 3" descr="06_29027_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23" y="1016524"/>
            <a:ext cx="4896544" cy="3672825"/>
          </a:xfrm>
          <a:prstGeom prst="rect">
            <a:avLst/>
          </a:prstGeom>
          <a:noFill/>
        </p:spPr>
      </p:pic>
      <p:pic>
        <p:nvPicPr>
          <p:cNvPr id="3074" name="Picture 2" descr="V:\720_Bilder_und_Fotodoku\20110408_Brand_Hallerhaus\P408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5148859" cy="386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wald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017" y="1844824"/>
            <a:ext cx="7378911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9060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5496" y="620688"/>
            <a:ext cx="11089232" cy="655272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0" marR="0" lvl="0" indent="-21600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Tx/>
              <a:buNone/>
              <a:tabLst/>
              <a:defRPr/>
            </a:pPr>
            <a:endParaRPr kumimoji="0" lang="de-AT" altLang="de-DE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21600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de-AT" altLang="de-DE" sz="24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NATIONAL</a:t>
            </a:r>
          </a:p>
          <a:p>
            <a:pPr lvl="0">
              <a:lnSpc>
                <a:spcPct val="8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400" b="1" dirty="0" smtClean="0"/>
              <a:t>  WRG</a:t>
            </a:r>
            <a:endParaRPr lang="de-AT" altLang="de-DE" sz="2400" b="1" dirty="0"/>
          </a:p>
          <a:p>
            <a:pPr lvl="0">
              <a:lnSpc>
                <a:spcPct val="8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400" b="1" dirty="0"/>
              <a:t>  	</a:t>
            </a:r>
            <a:r>
              <a:rPr lang="de-AT" altLang="de-DE" sz="2400" b="1" dirty="0" smtClean="0"/>
              <a:t>Schutz </a:t>
            </a:r>
            <a:r>
              <a:rPr lang="de-AT" altLang="de-DE" sz="2400" b="1" dirty="0"/>
              <a:t>und Nutzung des Wassers</a:t>
            </a:r>
          </a:p>
          <a:p>
            <a:pPr lvl="0">
              <a:lnSpc>
                <a:spcPct val="80000"/>
              </a:lnSpc>
              <a:spcBef>
                <a:spcPts val="8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defRPr/>
            </a:pPr>
            <a:r>
              <a:rPr lang="de-AT" altLang="de-DE" sz="2400" b="1" dirty="0"/>
              <a:t>  	</a:t>
            </a:r>
            <a:r>
              <a:rPr lang="de-AT" altLang="de-DE" sz="2400" b="1" dirty="0" smtClean="0"/>
              <a:t>Bau</a:t>
            </a:r>
            <a:r>
              <a:rPr lang="de-AT" altLang="de-DE" sz="2400" b="1" dirty="0"/>
              <a:t>, Betrieb, Instandhaltung WVA; </a:t>
            </a:r>
            <a:r>
              <a:rPr lang="de-AT" altLang="de-DE" sz="2400" b="1" dirty="0" smtClean="0"/>
              <a:t>Überwachung (§134)</a:t>
            </a:r>
            <a:endParaRPr lang="de-AT" altLang="de-DE" sz="2400" b="1" dirty="0"/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 smtClean="0"/>
              <a:t>  LMSVG</a:t>
            </a:r>
            <a:endParaRPr lang="de-AT" altLang="de-DE" sz="2400" b="1" dirty="0"/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/>
              <a:t>  	</a:t>
            </a:r>
            <a:r>
              <a:rPr lang="de-AT" altLang="de-DE" sz="2400" b="1" dirty="0" smtClean="0"/>
              <a:t>Eigenkontrollen</a:t>
            </a:r>
            <a:r>
              <a:rPr lang="de-AT" altLang="de-DE" sz="2400" b="1" dirty="0"/>
              <a:t>, Rückverfolgbarkeit Produktion,</a:t>
            </a:r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/>
              <a:t>	</a:t>
            </a:r>
            <a:r>
              <a:rPr lang="de-AT" altLang="de-DE" sz="2400" b="1" dirty="0" smtClean="0"/>
              <a:t>Die </a:t>
            </a:r>
            <a:r>
              <a:rPr lang="de-AT" altLang="de-DE" sz="2400" b="1" dirty="0"/>
              <a:t>Wasserversorgung muss sicher sein</a:t>
            </a:r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 smtClean="0"/>
              <a:t>  TWV</a:t>
            </a:r>
            <a:endParaRPr lang="de-AT" altLang="de-DE" sz="2400" b="1" dirty="0"/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/>
              <a:t>	</a:t>
            </a:r>
            <a:r>
              <a:rPr lang="de-AT" altLang="de-DE" sz="2400" b="1" dirty="0" smtClean="0"/>
              <a:t>Anforderungen </a:t>
            </a:r>
            <a:r>
              <a:rPr lang="de-AT" altLang="de-DE" sz="2400" b="1" dirty="0"/>
              <a:t>an </a:t>
            </a:r>
            <a:r>
              <a:rPr lang="de-AT" altLang="de-DE" sz="2400" b="1" dirty="0" smtClean="0"/>
              <a:t>Trinkwasser</a:t>
            </a:r>
          </a:p>
          <a:p>
            <a:pPr marL="1143000" lvl="2" indent="-228600">
              <a:buClr>
                <a:srgbClr val="558ED5"/>
              </a:buClr>
            </a:pPr>
            <a:r>
              <a:rPr lang="de-DE" altLang="de-DE" sz="2400" b="1" dirty="0" smtClean="0"/>
              <a:t>chemisch, physikalisch und mikrobiologisch </a:t>
            </a:r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 smtClean="0"/>
              <a:t>  Lebensmittelbuch </a:t>
            </a:r>
            <a:r>
              <a:rPr lang="de-AT" altLang="de-DE" sz="2400" b="1" dirty="0"/>
              <a:t>– Kap.B1 Trinkwasser</a:t>
            </a:r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r>
              <a:rPr lang="de-AT" altLang="de-DE" sz="2400" b="1" dirty="0"/>
              <a:t>	</a:t>
            </a:r>
            <a:r>
              <a:rPr lang="de-AT" altLang="de-DE" sz="2400" b="1" dirty="0" smtClean="0"/>
              <a:t>Qualitätskriterien</a:t>
            </a:r>
            <a:endParaRPr lang="de-AT" altLang="de-DE" sz="2400" b="1" dirty="0"/>
          </a:p>
          <a:p>
            <a:pPr marL="1143000" lvl="2" indent="-228600">
              <a:buClr>
                <a:srgbClr val="558ED5"/>
              </a:buClr>
            </a:pPr>
            <a:r>
              <a:rPr lang="de-AT" altLang="de-DE" sz="2400" b="1" dirty="0" smtClean="0"/>
              <a:t>Jede </a:t>
            </a:r>
            <a:r>
              <a:rPr lang="de-AT" altLang="de-DE" sz="2400" b="1" dirty="0"/>
              <a:t>Verunreinigung von Wasservorkommen vermeiden</a:t>
            </a:r>
            <a:endParaRPr lang="de-DE" altLang="de-DE" sz="2400" b="1" dirty="0"/>
          </a:p>
          <a:p>
            <a:pPr marL="1143000" lvl="2" indent="-228600">
              <a:buClr>
                <a:srgbClr val="558ED5"/>
              </a:buClr>
            </a:pPr>
            <a:r>
              <a:rPr lang="de-AT" altLang="de-DE" sz="2400" b="1" dirty="0" smtClean="0"/>
              <a:t>Einmal </a:t>
            </a:r>
            <a:r>
              <a:rPr lang="de-AT" altLang="de-DE" sz="2400" b="1" dirty="0"/>
              <a:t>jährlich </a:t>
            </a:r>
            <a:r>
              <a:rPr lang="de-AT" altLang="de-DE" sz="2400" b="1" dirty="0" smtClean="0"/>
              <a:t>Probenahmen, nach abgegebener Wassermenge</a:t>
            </a:r>
            <a:endParaRPr lang="de-AT" altLang="de-DE" sz="2400" b="1" dirty="0"/>
          </a:p>
          <a:p>
            <a:pPr marR="0" lvl="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tabLst/>
              <a:defRPr/>
            </a:pPr>
            <a:endParaRPr lang="de-AT" altLang="de-DE" sz="2400" b="1" dirty="0"/>
          </a:p>
          <a:p>
            <a:pPr marL="0" marR="0" lvl="0" indent="-216000" algn="l" defTabSz="914400" rtl="0" eaLnBrk="1" fontAlgn="auto" latinLnBrk="0" hangingPunct="1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None/>
              <a:tabLst/>
              <a:defRPr/>
            </a:pPr>
            <a:endParaRPr lang="de-AT" altLang="de-DE" sz="2400" b="1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6</a:t>
            </a:fld>
            <a:endParaRPr lang="de-AT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</p:spPr>
        <p:txBody>
          <a:bodyPr/>
          <a:lstStyle/>
          <a:p>
            <a:pPr eaLnBrk="1" hangingPunct="1"/>
            <a:r>
              <a:rPr lang="de-AT" altLang="de-DE" dirty="0" smtClean="0"/>
              <a:t>Rahmenbedingungen</a:t>
            </a:r>
          </a:p>
        </p:txBody>
      </p:sp>
      <p:pic>
        <p:nvPicPr>
          <p:cNvPr id="10244" name="Picture 4" descr="F:\Vorträge_inArbeit_ 20160910\Bilder für Folien\Auswahl Sonstige\IMG_02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12" y="908720"/>
            <a:ext cx="5068460" cy="380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:\M31TOB\Seminar_Schulungs_Skripten\20121106_2012_Gym_NK\FOTO\WQM\20111109-CH_H9046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043608" y="1556792"/>
            <a:ext cx="6000768" cy="3753500"/>
          </a:xfrm>
          <a:prstGeom prst="rect">
            <a:avLst/>
          </a:prstGeom>
          <a:noFill/>
        </p:spPr>
      </p:pic>
      <p:pic>
        <p:nvPicPr>
          <p:cNvPr id="10242" name="Picture 2" descr="F:\Vorträge_inArbeit_ 20160910\Bilder für Folien\Auswahl\P531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76872"/>
            <a:ext cx="5130265" cy="384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4595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de-DE" dirty="0" smtClean="0"/>
              <a:t>Rechtliche Grundlagen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196975"/>
            <a:ext cx="7888287" cy="5040313"/>
          </a:xfrm>
        </p:spPr>
        <p:txBody>
          <a:bodyPr>
            <a:normAutofit/>
          </a:bodyPr>
          <a:lstStyle/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Trinkwasserverordnung (betr. Eigenkontrolle): 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Bei Nichteinhaltung der mikrobiologischen oder chemischen Anforderungen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§ 5 Abs. 5: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Sind </a:t>
            </a:r>
            <a:r>
              <a:rPr kumimoji="1" lang="de-AT" altLang="de-DE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Maßnahmen zur Wiederherstellung</a:t>
            </a:r>
            <a:r>
              <a:rPr kumimoji="1" lang="de-AT" altLang="de-D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der einwandfreien Qualität zu ergreifen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Die </a:t>
            </a:r>
            <a:r>
              <a:rPr kumimoji="1" lang="de-AT" altLang="de-DE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Abnehmer sind zu informieren</a:t>
            </a: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und auf etwaige Vorsichtsmaßnahmen (z.B. Nutzungsbeschränkungen oder Behandlungsverfahren, z.B. Kochen des Wassers hinzuweisen.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Die Information ist allen Verbrauchern in geeigneter Weise zur Kenntnis zu bringen.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Die</a:t>
            </a:r>
            <a:r>
              <a:rPr kumimoji="1" lang="de-AT" altLang="de-DE" dirty="0" smtClean="0">
                <a:solidFill>
                  <a:srgbClr val="558ED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de-AT" altLang="de-DE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zuständige Behörde ist zu informieren</a:t>
            </a:r>
            <a:r>
              <a:rPr kumimoji="1" lang="de-AT" altLang="de-DE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kumimoji="1" lang="de-AT" altLang="de-DE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kumimoji="1" lang="de-AT" altLang="de-D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Achtung: Verantwortung, Schadenersatz und Haftung!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kumimoji="1" lang="de-AT" altLang="de-DE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7</a:t>
            </a:fld>
            <a:endParaRPr lang="de-AT" dirty="0"/>
          </a:p>
        </p:txBody>
      </p:sp>
      <p:sp>
        <p:nvSpPr>
          <p:cNvPr id="9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Begriffe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2048" y="1196752"/>
            <a:ext cx="8820472" cy="5040313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558ED5"/>
              </a:buClr>
              <a:buNone/>
              <a:defRPr/>
            </a:pPr>
            <a:r>
              <a:rPr kumimoji="1" lang="de-DE" altLang="de-DE" u="sng" dirty="0" smtClean="0">
                <a:cs typeface="Arial" charset="0"/>
              </a:rPr>
              <a:t>Technisch</a:t>
            </a:r>
            <a:r>
              <a:rPr kumimoji="1" lang="de-DE" altLang="de-DE" dirty="0" smtClean="0">
                <a:cs typeface="Arial" charset="0"/>
              </a:rPr>
              <a:t>, Eigenüberwachung </a:t>
            </a:r>
            <a:r>
              <a:rPr kumimoji="1" lang="de-DE" altLang="de-DE" u="sng" dirty="0" smtClean="0">
                <a:cs typeface="Arial" charset="0"/>
              </a:rPr>
              <a:t>bis zu 5-jährlich</a:t>
            </a:r>
            <a:r>
              <a:rPr kumimoji="1" lang="de-DE" altLang="de-DE" dirty="0" smtClean="0">
                <a:cs typeface="Arial" charset="0"/>
              </a:rPr>
              <a:t>:</a:t>
            </a:r>
          </a:p>
          <a:p>
            <a:pPr lvl="1">
              <a:buClr>
                <a:srgbClr val="558ED5"/>
              </a:buClr>
              <a:defRPr/>
            </a:pPr>
            <a:r>
              <a:rPr kumimoji="1" lang="de-AT" altLang="de-DE" sz="2200" b="1" dirty="0" smtClean="0">
                <a:cs typeface="Arial" charset="0"/>
              </a:rPr>
              <a:t>Messungen, Prüfungen und Dokumentation</a:t>
            </a:r>
            <a:endParaRPr kumimoji="1" lang="de-DE" altLang="de-DE" sz="2200" b="1" dirty="0" smtClean="0">
              <a:cs typeface="Arial" charset="0"/>
            </a:endParaRPr>
          </a:p>
          <a:p>
            <a:pPr lvl="1" eaLnBrk="1" hangingPunct="1">
              <a:buClr>
                <a:srgbClr val="558ED5"/>
              </a:buClr>
              <a:defRPr/>
            </a:pPr>
            <a:r>
              <a:rPr kumimoji="1" lang="de-DE" altLang="de-DE" sz="2200" b="1" dirty="0" smtClean="0">
                <a:cs typeface="Arial" charset="0"/>
              </a:rPr>
              <a:t>keine Probenahme</a:t>
            </a:r>
          </a:p>
          <a:p>
            <a:pPr marL="324000" lvl="1" indent="0" eaLnBrk="1" hangingPunct="1">
              <a:buClr>
                <a:srgbClr val="558ED5"/>
              </a:buClr>
              <a:buNone/>
              <a:defRPr/>
            </a:pPr>
            <a:endParaRPr kumimoji="1" lang="de-DE" altLang="de-DE" sz="2200" b="1" dirty="0" smtClean="0">
              <a:cs typeface="Arial" charset="0"/>
            </a:endParaRPr>
          </a:p>
          <a:p>
            <a:pPr eaLnBrk="1" hangingPunct="1">
              <a:buClr>
                <a:srgbClr val="558ED5"/>
              </a:buClr>
              <a:buNone/>
              <a:defRPr/>
            </a:pPr>
            <a:r>
              <a:rPr kumimoji="1" lang="de-DE" altLang="de-DE" u="sng" dirty="0" smtClean="0">
                <a:cs typeface="Arial" charset="0"/>
              </a:rPr>
              <a:t>Hygienisch,</a:t>
            </a:r>
            <a:r>
              <a:rPr kumimoji="1" lang="de-DE" altLang="de-DE" dirty="0" smtClean="0">
                <a:cs typeface="Arial" charset="0"/>
              </a:rPr>
              <a:t> Eigenkontrolle, </a:t>
            </a:r>
            <a:r>
              <a:rPr kumimoji="1" lang="de-DE" altLang="de-DE" u="sng" dirty="0" smtClean="0">
                <a:cs typeface="Arial" charset="0"/>
              </a:rPr>
              <a:t>jährlich</a:t>
            </a:r>
            <a:r>
              <a:rPr kumimoji="1" lang="de-DE" altLang="de-DE" dirty="0" smtClean="0">
                <a:cs typeface="Arial" charset="0"/>
              </a:rPr>
              <a:t>:</a:t>
            </a:r>
          </a:p>
          <a:p>
            <a:pPr lvl="1">
              <a:buClr>
                <a:srgbClr val="558ED5"/>
              </a:buClr>
              <a:defRPr/>
            </a:pPr>
            <a:r>
              <a:rPr kumimoji="1" lang="de-DE" altLang="de-DE" sz="2200" b="1" dirty="0">
                <a:cs typeface="Arial" charset="0"/>
              </a:rPr>
              <a:t>Probenahme(n) </a:t>
            </a:r>
            <a:r>
              <a:rPr kumimoji="1" lang="de-DE" altLang="de-DE" sz="2200" b="1" dirty="0" smtClean="0">
                <a:cs typeface="Arial" charset="0"/>
              </a:rPr>
              <a:t>inkl. Überprüfung </a:t>
            </a:r>
            <a:r>
              <a:rPr kumimoji="1" lang="de-DE" altLang="de-DE" sz="2200" b="1" dirty="0">
                <a:cs typeface="Arial" charset="0"/>
              </a:rPr>
              <a:t>der </a:t>
            </a:r>
            <a:r>
              <a:rPr kumimoji="1" lang="de-DE" altLang="de-DE" sz="2200" b="1" dirty="0" smtClean="0">
                <a:cs typeface="Arial" charset="0"/>
              </a:rPr>
              <a:t>Fassungszone </a:t>
            </a:r>
            <a:r>
              <a:rPr kumimoji="1" lang="de-DE" altLang="de-DE" sz="2200" b="1" dirty="0">
                <a:cs typeface="Arial" charset="0"/>
              </a:rPr>
              <a:t>(</a:t>
            </a:r>
            <a:r>
              <a:rPr kumimoji="1" lang="de-DE" altLang="de-DE" sz="2200" b="1" dirty="0" smtClean="0">
                <a:cs typeface="Arial" charset="0"/>
              </a:rPr>
              <a:t>Lokalaugenschein)</a:t>
            </a:r>
          </a:p>
          <a:p>
            <a:pPr lvl="1" eaLnBrk="1" hangingPunct="1">
              <a:buClr>
                <a:srgbClr val="558ED5"/>
              </a:buClr>
              <a:defRPr/>
            </a:pPr>
            <a:r>
              <a:rPr kumimoji="1" lang="de-DE" altLang="de-DE" sz="2200" b="1" dirty="0" smtClean="0">
                <a:cs typeface="Arial" charset="0"/>
              </a:rPr>
              <a:t>Messungen</a:t>
            </a:r>
          </a:p>
          <a:p>
            <a:pPr lvl="1">
              <a:buClr>
                <a:srgbClr val="558ED5"/>
              </a:buClr>
              <a:defRPr/>
            </a:pPr>
            <a:r>
              <a:rPr kumimoji="1" lang="de-DE" altLang="de-DE" sz="2200" b="1" dirty="0" smtClean="0">
                <a:cs typeface="Arial" charset="0"/>
              </a:rPr>
              <a:t>Laboruntersuchungen</a:t>
            </a:r>
          </a:p>
          <a:p>
            <a:pPr lvl="1">
              <a:buClr>
                <a:srgbClr val="558ED5"/>
              </a:buClr>
              <a:defRPr/>
            </a:pPr>
            <a:r>
              <a:rPr kumimoji="1" lang="de-DE" altLang="de-DE" sz="2200" b="1" dirty="0" smtClean="0">
                <a:cs typeface="Arial" charset="0"/>
              </a:rPr>
              <a:t>Erstellung Bericht, an zust.</a:t>
            </a:r>
            <a:r>
              <a:rPr kumimoji="1" lang="de-AT" altLang="de-DE" sz="2200" b="1" dirty="0">
                <a:cs typeface="Arial" charset="0"/>
              </a:rPr>
              <a:t> </a:t>
            </a:r>
            <a:r>
              <a:rPr kumimoji="1" lang="de-AT" altLang="de-DE" sz="2200" b="1" dirty="0" smtClean="0">
                <a:cs typeface="Arial" charset="0"/>
              </a:rPr>
              <a:t>B</a:t>
            </a:r>
            <a:r>
              <a:rPr kumimoji="1" lang="de-AT" sz="2200" b="1" dirty="0" smtClean="0">
                <a:cs typeface="Arial" charset="0"/>
              </a:rPr>
              <a:t>ehörde</a:t>
            </a:r>
          </a:p>
          <a:p>
            <a:pPr marL="324000" lvl="1" indent="0">
              <a:buClr>
                <a:srgbClr val="558ED5"/>
              </a:buClr>
              <a:buNone/>
              <a:defRPr/>
            </a:pPr>
            <a:endParaRPr kumimoji="1" lang="de-DE" altLang="de-DE" sz="2200" b="1" dirty="0">
              <a:cs typeface="Arial" charset="0"/>
            </a:endParaRPr>
          </a:p>
          <a:p>
            <a:pPr indent="0">
              <a:buClr>
                <a:srgbClr val="558ED5"/>
              </a:buClr>
              <a:buNone/>
            </a:pPr>
            <a:r>
              <a:rPr lang="de-AT" altLang="de-DE" u="sng" dirty="0" smtClean="0"/>
              <a:t>Hygienische </a:t>
            </a:r>
            <a:r>
              <a:rPr lang="de-AT" altLang="de-DE" u="sng" dirty="0"/>
              <a:t>und technische</a:t>
            </a:r>
            <a:r>
              <a:rPr lang="de-AT" altLang="de-DE" dirty="0"/>
              <a:t> </a:t>
            </a:r>
            <a:r>
              <a:rPr lang="de-AT" altLang="de-DE" dirty="0" smtClean="0"/>
              <a:t>Überprüfungen (Fremdüberwachung)</a:t>
            </a:r>
          </a:p>
          <a:p>
            <a:pPr indent="0">
              <a:buClr>
                <a:srgbClr val="558ED5"/>
              </a:buClr>
              <a:buNone/>
            </a:pPr>
            <a:r>
              <a:rPr lang="de-AT" altLang="de-DE" dirty="0" smtClean="0"/>
              <a:t>gemäß Wasserrechtsgesetz </a:t>
            </a:r>
            <a:r>
              <a:rPr lang="de-AT" altLang="de-DE" dirty="0"/>
              <a:t>§ </a:t>
            </a:r>
            <a:r>
              <a:rPr lang="de-AT" altLang="de-DE" dirty="0" smtClean="0"/>
              <a:t>134, Intervall</a:t>
            </a:r>
            <a:r>
              <a:rPr lang="de-AT" altLang="de-DE" dirty="0"/>
              <a:t>: </a:t>
            </a:r>
            <a:r>
              <a:rPr lang="de-AT" altLang="de-DE" u="sng" dirty="0"/>
              <a:t>max. 5 </a:t>
            </a:r>
            <a:r>
              <a:rPr lang="de-AT" altLang="de-DE" u="sng" dirty="0" smtClean="0"/>
              <a:t>Jahre</a:t>
            </a:r>
            <a:endParaRPr lang="de-AT" altLang="de-DE" u="sng" dirty="0"/>
          </a:p>
          <a:p>
            <a:pPr indent="0">
              <a:buClr>
                <a:srgbClr val="558ED5"/>
              </a:buClr>
              <a:buNone/>
            </a:pPr>
            <a:r>
              <a:rPr kumimoji="1" lang="de-AT" dirty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Prüfbericht an Wasserrechtsbehörde</a:t>
            </a:r>
          </a:p>
          <a:p>
            <a:pPr lvl="1" eaLnBrk="1" hangingPunct="1">
              <a:buClr>
                <a:srgbClr val="558ED5"/>
              </a:buClr>
              <a:defRPr/>
            </a:pPr>
            <a:endParaRPr kumimoji="1" lang="de-DE" altLang="de-DE" sz="2200" b="1" dirty="0" smtClean="0"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8</a:t>
            </a:fld>
            <a:endParaRPr lang="de-AT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AT" altLang="de-DE" dirty="0" smtClean="0"/>
              <a:t>Inhaltliche Abgrenzung (ÖVGW-Richtlinie W 59 zu W 85 zu W 60)</a:t>
            </a:r>
          </a:p>
        </p:txBody>
      </p:sp>
      <p:sp>
        <p:nvSpPr>
          <p:cNvPr id="28675" name="Inhaltsplatzhalter 2"/>
          <p:cNvSpPr>
            <a:spLocks noGrp="1"/>
          </p:cNvSpPr>
          <p:nvPr>
            <p:ph idx="1"/>
          </p:nvPr>
        </p:nvSpPr>
        <p:spPr>
          <a:xfrm>
            <a:off x="467544" y="936104"/>
            <a:ext cx="8532440" cy="6381328"/>
          </a:xfrm>
        </p:spPr>
        <p:txBody>
          <a:bodyPr>
            <a:normAutofit/>
          </a:bodyPr>
          <a:lstStyle/>
          <a:p>
            <a:pPr indent="0"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lang="de-AT" altLang="de-DE" dirty="0" smtClean="0"/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/>
              <a:t>ÖNORM B 2539 ÖVGW-Richtlinie </a:t>
            </a:r>
            <a:r>
              <a:rPr lang="de-AT" altLang="de-DE" u="sng" dirty="0" smtClean="0"/>
              <a:t>W 59</a:t>
            </a:r>
            <a:endParaRPr lang="de-AT" altLang="de-DE" dirty="0" smtClean="0"/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/>
              <a:t>Grundlagen für die Eigen- und Fremdüberwachung (technische Überwachung)</a:t>
            </a:r>
          </a:p>
          <a:p>
            <a:pPr indent="0">
              <a:buClr>
                <a:srgbClr val="558ED5"/>
              </a:buClr>
              <a:buNone/>
              <a:defRPr/>
            </a:pPr>
            <a:endParaRPr lang="de-AT" altLang="de-DE" dirty="0" smtClean="0"/>
          </a:p>
          <a:p>
            <a:pPr indent="0">
              <a:buClr>
                <a:srgbClr val="558ED5"/>
              </a:buClr>
              <a:buNone/>
              <a:defRPr/>
            </a:pPr>
            <a:endParaRPr lang="de-AT" altLang="de-DE" sz="500" dirty="0" smtClean="0">
              <a:solidFill>
                <a:srgbClr val="558ED5"/>
              </a:solidFill>
            </a:endParaRPr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ÖVGW-Richtlinie </a:t>
            </a:r>
            <a:r>
              <a:rPr lang="de-AT" altLang="de-DE" u="sng" dirty="0" smtClean="0">
                <a:solidFill>
                  <a:srgbClr val="558ED5"/>
                </a:solidFill>
              </a:rPr>
              <a:t>W 85</a:t>
            </a:r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„Betriebs- und Wartungshandbuch für die Trinkwasserversorgung“:</a:t>
            </a:r>
          </a:p>
          <a:p>
            <a:pPr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558ED5"/>
                </a:solidFill>
              </a:rPr>
              <a:t>Vorschläge für die </a:t>
            </a:r>
            <a:r>
              <a:rPr lang="de-AT" altLang="de-DE" u="sng" dirty="0" smtClean="0">
                <a:solidFill>
                  <a:srgbClr val="558ED5"/>
                </a:solidFill>
              </a:rPr>
              <a:t>Eigenüberwachung</a:t>
            </a:r>
            <a:r>
              <a:rPr lang="de-AT" altLang="de-DE" dirty="0" smtClean="0">
                <a:solidFill>
                  <a:srgbClr val="558ED5"/>
                </a:solidFill>
              </a:rPr>
              <a:t>, Betreiber selbst</a:t>
            </a:r>
          </a:p>
          <a:p>
            <a:pPr indent="0">
              <a:buClr>
                <a:srgbClr val="558ED5"/>
              </a:buClr>
              <a:buNone/>
              <a:defRPr/>
            </a:pPr>
            <a:endParaRPr lang="de-AT" altLang="de-DE" sz="500" dirty="0" smtClean="0">
              <a:solidFill>
                <a:srgbClr val="77933C"/>
              </a:solidFill>
            </a:endParaRPr>
          </a:p>
          <a:p>
            <a:pPr indent="0">
              <a:buClr>
                <a:srgbClr val="558ED5"/>
              </a:buClr>
              <a:buNone/>
              <a:defRPr/>
            </a:pPr>
            <a:endParaRPr lang="de-AT" altLang="de-DE" dirty="0" smtClean="0">
              <a:solidFill>
                <a:srgbClr val="00B050"/>
              </a:solidFill>
            </a:endParaRPr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00B050"/>
                </a:solidFill>
              </a:rPr>
              <a:t>ÖVGW-Richtlinie </a:t>
            </a:r>
            <a:r>
              <a:rPr lang="de-AT" altLang="de-DE" u="sng" dirty="0" smtClean="0">
                <a:solidFill>
                  <a:srgbClr val="00B050"/>
                </a:solidFill>
              </a:rPr>
              <a:t>W 60 </a:t>
            </a:r>
          </a:p>
          <a:p>
            <a:pPr indent="0">
              <a:buClr>
                <a:srgbClr val="558ED5"/>
              </a:buClr>
              <a:buNone/>
              <a:defRPr/>
            </a:pPr>
            <a:r>
              <a:rPr lang="de-AT" altLang="de-DE" dirty="0" smtClean="0">
                <a:solidFill>
                  <a:srgbClr val="77933C"/>
                </a:solidFill>
              </a:rPr>
              <a:t>„</a:t>
            </a:r>
            <a:r>
              <a:rPr lang="de-AT" altLang="de-DE" dirty="0" smtClean="0">
                <a:solidFill>
                  <a:srgbClr val="00B050"/>
                </a:solidFill>
              </a:rPr>
              <a:t>Leitfaden für die technische </a:t>
            </a:r>
            <a:r>
              <a:rPr lang="de-AT" altLang="de-DE" u="sng" dirty="0" smtClean="0">
                <a:solidFill>
                  <a:srgbClr val="00B050"/>
                </a:solidFill>
              </a:rPr>
              <a:t>Fremdüberwachung</a:t>
            </a:r>
            <a:r>
              <a:rPr lang="de-AT" altLang="de-DE" dirty="0" smtClean="0">
                <a:solidFill>
                  <a:srgbClr val="00B050"/>
                </a:solidFill>
              </a:rPr>
              <a:t>“: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r>
              <a:rPr lang="de-AT" altLang="de-DE" dirty="0" smtClean="0">
                <a:solidFill>
                  <a:srgbClr val="00B050"/>
                </a:solidFill>
              </a:rPr>
              <a:t>Im Auftrag des Betreibers</a:t>
            </a:r>
          </a:p>
          <a:p>
            <a:pPr eaLnBrk="1" hangingPunct="1">
              <a:buClr>
                <a:srgbClr val="558ED5"/>
              </a:buClr>
              <a:buFont typeface="Wingdings" pitchFamily="2" charset="2"/>
              <a:buNone/>
              <a:defRPr/>
            </a:pPr>
            <a:endParaRPr lang="de-AT" altLang="de-DE" dirty="0" smtClean="0">
              <a:solidFill>
                <a:srgbClr val="00B05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/>
              <a:t>ÖSTERREICHISCHE VEREINIGUNG FÜR DAS GAS- UND WASSERFACH</a:t>
            </a:r>
            <a:endParaRPr lang="de-AT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94944688-5556-4823-A294-E155E89CB24B}" type="slidenum">
              <a:rPr lang="de-AT" smtClean="0"/>
              <a:pPr/>
              <a:t>9</a:t>
            </a:fld>
            <a:endParaRPr lang="de-AT" dirty="0"/>
          </a:p>
        </p:txBody>
      </p:sp>
      <p:sp>
        <p:nvSpPr>
          <p:cNvPr id="10" name="Datumsplatzhalter 7"/>
          <p:cNvSpPr>
            <a:spLocks noGrp="1"/>
          </p:cNvSpPr>
          <p:nvPr>
            <p:ph type="dt" sz="quarter" idx="10"/>
          </p:nvPr>
        </p:nvSpPr>
        <p:spPr>
          <a:xfrm>
            <a:off x="684213" y="6451600"/>
            <a:ext cx="714375" cy="2159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10.11.2016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OVGW Wasser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1256</Words>
  <Application>Microsoft Office PowerPoint</Application>
  <PresentationFormat>Bildschirmpräsentation (4:3)</PresentationFormat>
  <Paragraphs>508</Paragraphs>
  <Slides>39</Slides>
  <Notes>23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1" baseType="lpstr">
      <vt:lpstr>Design OVGW Wasser</vt:lpstr>
      <vt:lpstr>Photo Editor Photo</vt:lpstr>
      <vt:lpstr>INFOTAG WASSER</vt:lpstr>
      <vt:lpstr>Betriebs- und Wartungshandbuch für die Trinkwasserversorgung</vt:lpstr>
      <vt:lpstr>Vortragsinhalte: Überblick</vt:lpstr>
      <vt:lpstr>Rahmenbedingungen, national</vt:lpstr>
      <vt:lpstr>Rahmenbedingungen</vt:lpstr>
      <vt:lpstr>Rahmenbedingungen</vt:lpstr>
      <vt:lpstr>Rechtliche Grundlagen</vt:lpstr>
      <vt:lpstr>Begriffe</vt:lpstr>
      <vt:lpstr>Inhaltliche Abgrenzung (ÖVGW-Richtlinie W 59 zu W 85 zu W 60)</vt:lpstr>
      <vt:lpstr>ÖVGW-Richtlinie W 85, Nutzen für den Anwender</vt:lpstr>
      <vt:lpstr>Grundsätzlicher Aufbau W 85</vt:lpstr>
      <vt:lpstr>Aufbau Betriebsbericht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Anlagenbeschreibung W 85</vt:lpstr>
      <vt:lpstr>Anhang I Abb. 1+3 Übersichts-Lageplan, Anlagenschema (Beispiele)</vt:lpstr>
      <vt:lpstr>Anhang I Abb. 2  Bestandsplan Rohrnetz (Beispiel)</vt:lpstr>
      <vt:lpstr>Betriebsdaten W 85 - Anhang L, M, N  Datenblatt Statistische Daten,Abb.4</vt:lpstr>
      <vt:lpstr>Betriebsdaten W 85 - Anhang P  Datenblatt  Schadensstatistik</vt:lpstr>
      <vt:lpstr>Überwachungs-, Wartungsplan Anhang W 85 - Muster Anhang K</vt:lpstr>
      <vt:lpstr>Zusammenfassung ÖVGW-Richtlinie W 85</vt:lpstr>
      <vt:lpstr>Fremdüberwachung  ÖNORM B 2539 = ÖVGW-Richtlinie W 59  + W 60</vt:lpstr>
      <vt:lpstr>Arbeitsaufwand ?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Veranstaltung</dc:title>
  <dc:creator>Roehrling Beate</dc:creator>
  <cp:lastModifiedBy>Kromp Harald</cp:lastModifiedBy>
  <cp:revision>303</cp:revision>
  <cp:lastPrinted>2016-09-10T14:50:52Z</cp:lastPrinted>
  <dcterms:created xsi:type="dcterms:W3CDTF">2016-07-19T07:50:33Z</dcterms:created>
  <dcterms:modified xsi:type="dcterms:W3CDTF">2016-11-09T14:51:49Z</dcterms:modified>
</cp:coreProperties>
</file>