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  <p:sldMasterId id="2147483668" r:id="rId2"/>
  </p:sldMasterIdLst>
  <p:notesMasterIdLst>
    <p:notesMasterId r:id="rId21"/>
  </p:notesMasterIdLst>
  <p:sldIdLst>
    <p:sldId id="317" r:id="rId3"/>
    <p:sldId id="322" r:id="rId4"/>
    <p:sldId id="329" r:id="rId5"/>
    <p:sldId id="318" r:id="rId6"/>
    <p:sldId id="320" r:id="rId7"/>
    <p:sldId id="321" r:id="rId8"/>
    <p:sldId id="316" r:id="rId9"/>
    <p:sldId id="323" r:id="rId10"/>
    <p:sldId id="324" r:id="rId11"/>
    <p:sldId id="330" r:id="rId12"/>
    <p:sldId id="356" r:id="rId13"/>
    <p:sldId id="354" r:id="rId14"/>
    <p:sldId id="359" r:id="rId15"/>
    <p:sldId id="319" r:id="rId16"/>
    <p:sldId id="327" r:id="rId17"/>
    <p:sldId id="328" r:id="rId18"/>
    <p:sldId id="326" r:id="rId19"/>
    <p:sldId id="331" r:id="rId20"/>
  </p:sldIdLst>
  <p:sldSz cx="9144000" cy="6858000" type="screen4x3"/>
  <p:notesSz cx="6797675" cy="992663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15">
          <p15:clr>
            <a:srgbClr val="A4A3A4"/>
          </p15:clr>
        </p15:guide>
        <p15:guide id="2" orient="horz" pos="482">
          <p15:clr>
            <a:srgbClr val="A4A3A4"/>
          </p15:clr>
        </p15:guide>
        <p15:guide id="3" orient="horz" pos="391">
          <p15:clr>
            <a:srgbClr val="A4A3A4"/>
          </p15:clr>
        </p15:guide>
        <p15:guide id="4" orient="horz" pos="754">
          <p15:clr>
            <a:srgbClr val="A4A3A4"/>
          </p15:clr>
        </p15:guide>
        <p15:guide id="5" orient="horz" pos="4156">
          <p15:clr>
            <a:srgbClr val="A4A3A4"/>
          </p15:clr>
        </p15:guide>
        <p15:guide id="6" orient="horz" pos="4319">
          <p15:clr>
            <a:srgbClr val="A4A3A4"/>
          </p15:clr>
        </p15:guide>
        <p15:guide id="7" orient="horz" pos="3929">
          <p15:clr>
            <a:srgbClr val="A4A3A4"/>
          </p15:clr>
        </p15:guide>
        <p15:guide id="8" pos="2880">
          <p15:clr>
            <a:srgbClr val="A4A3A4"/>
          </p15:clr>
        </p15:guide>
        <p15:guide id="9" pos="5329">
          <p15:clr>
            <a:srgbClr val="A4A3A4"/>
          </p15:clr>
        </p15:guide>
        <p15:guide id="10" pos="5103">
          <p15:clr>
            <a:srgbClr val="A4A3A4"/>
          </p15:clr>
        </p15:guide>
        <p15:guide id="11" pos="431">
          <p15:clr>
            <a:srgbClr val="A4A3A4"/>
          </p15:clr>
        </p15:guide>
        <p15:guide id="12" pos="5692">
          <p15:clr>
            <a:srgbClr val="A4A3A4"/>
          </p15:clr>
        </p15:guide>
        <p15:guide id="13" pos="68">
          <p15:clr>
            <a:srgbClr val="A4A3A4"/>
          </p15:clr>
        </p15:guide>
        <p15:guide id="14" pos="657">
          <p15:clr>
            <a:srgbClr val="A4A3A4"/>
          </p15:clr>
        </p15:guide>
        <p15:guide id="15" pos="61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A100"/>
    <a:srgbClr val="FFCC00"/>
    <a:srgbClr val="335885"/>
    <a:srgbClr val="DC8C00"/>
    <a:srgbClr val="E68C00"/>
    <a:srgbClr val="D69E00"/>
    <a:srgbClr val="E7AA00"/>
    <a:srgbClr val="E7B400"/>
    <a:srgbClr val="E79600"/>
    <a:srgbClr val="AD8B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19" autoAdjust="0"/>
    <p:restoredTop sz="59724" autoAdjust="0"/>
  </p:normalViewPr>
  <p:slideViewPr>
    <p:cSldViewPr showGuides="1">
      <p:cViewPr varScale="1">
        <p:scale>
          <a:sx n="70" d="100"/>
          <a:sy n="70" d="100"/>
        </p:scale>
        <p:origin x="-2792" y="-56"/>
      </p:cViewPr>
      <p:guideLst>
        <p:guide orient="horz" pos="2115"/>
        <p:guide orient="horz" pos="482"/>
        <p:guide orient="horz" pos="391"/>
        <p:guide orient="horz" pos="754"/>
        <p:guide orient="horz" pos="4156"/>
        <p:guide orient="horz" pos="4319"/>
        <p:guide orient="horz" pos="3929"/>
        <p:guide pos="2880"/>
        <p:guide pos="5329"/>
        <p:guide pos="5103"/>
        <p:guide pos="431"/>
        <p:guide pos="5692"/>
        <p:guide pos="68"/>
        <p:guide pos="657"/>
        <p:guide pos="61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>
        <p:scale>
          <a:sx n="100" d="100"/>
          <a:sy n="100" d="100"/>
        </p:scale>
        <p:origin x="-1764" y="52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C7D75E-6B7C-4E57-A5B3-3D233D50E268}" type="datetimeFigureOut">
              <a:rPr lang="de-DE" smtClean="0"/>
              <a:pPr/>
              <a:t>03.11.2016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AC3B99-4FF9-4BCF-B382-CBDC5E33B517}" type="slidenum">
              <a:rPr lang="de-AT" smtClean="0"/>
              <a:pPr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553475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C3B99-4FF9-4BCF-B382-CBDC5E33B517}" type="slidenum">
              <a:rPr lang="de-AT" smtClean="0"/>
              <a:pPr/>
              <a:t>1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2117229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Wasserversorgung wird auch international aufgegriffen – in der Normung: … </a:t>
            </a:r>
          </a:p>
          <a:p>
            <a:endParaRPr lang="de-AT" dirty="0" smtClean="0"/>
          </a:p>
          <a:p>
            <a:endParaRPr lang="de-AT" dirty="0" smtClean="0"/>
          </a:p>
          <a:p>
            <a:endParaRPr lang="de-AT" dirty="0" smtClean="0"/>
          </a:p>
          <a:p>
            <a:r>
              <a:rPr lang="de-AT" dirty="0" smtClean="0"/>
              <a:t>ÖVGW beteiligt sich um zu verhindern, dass Normenvorgaben mit dem Gießkannenprinzip</a:t>
            </a:r>
            <a:r>
              <a:rPr lang="de-AT" baseline="0" dirty="0" smtClean="0"/>
              <a:t> verteilt werden. 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C3B99-4FF9-4BCF-B382-CBDC5E33B517}" type="slidenum">
              <a:rPr lang="de-AT" smtClean="0"/>
              <a:pPr/>
              <a:t>10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477217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C3B99-4FF9-4BCF-B382-CBDC5E33B517}" type="slidenum">
              <a:rPr lang="de-AT" smtClean="0"/>
              <a:pPr/>
              <a:t>13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0435311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de-A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Mit Bezug des Abonnements sind Sie immer am </a:t>
            </a:r>
            <a:r>
              <a:rPr lang="de-AT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Stand der Technik.</a:t>
            </a:r>
            <a:endParaRPr lang="de-AT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de-A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Das Abo verschafft Ihnen </a:t>
            </a:r>
            <a:r>
              <a:rPr lang="de-AT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Handlungs</a:t>
            </a:r>
            <a:r>
              <a:rPr lang="de-A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und </a:t>
            </a:r>
            <a:r>
              <a:rPr lang="de-AT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Rechtssicherheit.</a:t>
            </a:r>
            <a:endParaRPr lang="de-AT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de-A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Der Bezug ist </a:t>
            </a:r>
            <a:r>
              <a:rPr lang="de-AT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einfach</a:t>
            </a:r>
            <a:r>
              <a:rPr lang="de-A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und </a:t>
            </a:r>
            <a:r>
              <a:rPr lang="de-AT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bequem</a:t>
            </a:r>
            <a:r>
              <a:rPr lang="de-A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über Ihren </a:t>
            </a:r>
            <a:r>
              <a:rPr lang="de-AT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persönlichen</a:t>
            </a:r>
            <a:r>
              <a:rPr lang="de-A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de-AT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Zugang</a:t>
            </a:r>
            <a:r>
              <a:rPr lang="de-A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im ÖVGW Webshop.</a:t>
            </a:r>
          </a:p>
          <a:p>
            <a:pPr lvl="0"/>
            <a:r>
              <a:rPr lang="de-A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Das ÖVGW Regelwerk ist </a:t>
            </a:r>
            <a:r>
              <a:rPr lang="de-AT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rund um die Uhr</a:t>
            </a:r>
            <a:r>
              <a:rPr lang="de-A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verfügbar.</a:t>
            </a:r>
          </a:p>
          <a:p>
            <a:pPr lvl="0"/>
            <a:r>
              <a:rPr lang="de-A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Der Bezug der Regeln ist im </a:t>
            </a:r>
            <a:r>
              <a:rPr lang="de-AT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Abonnement</a:t>
            </a:r>
            <a:r>
              <a:rPr lang="de-A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de-AT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günstiger</a:t>
            </a:r>
            <a:r>
              <a:rPr lang="de-A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als im Einzelbezug. </a:t>
            </a:r>
          </a:p>
          <a:p>
            <a:pPr lvl="0"/>
            <a:r>
              <a:rPr lang="de-A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Mit Bestellung erhalten Sie </a:t>
            </a:r>
            <a:r>
              <a:rPr lang="de-AT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alle</a:t>
            </a:r>
            <a:r>
              <a:rPr lang="de-A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zum aktuellen Stichtag </a:t>
            </a:r>
            <a:r>
              <a:rPr lang="de-AT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gültigen</a:t>
            </a:r>
            <a:r>
              <a:rPr lang="de-A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de-AT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Regeln</a:t>
            </a:r>
            <a:r>
              <a:rPr lang="de-A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aus dem Bereich Wasser. </a:t>
            </a:r>
          </a:p>
          <a:p>
            <a:r>
              <a:rPr lang="de-A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Ordentliche </a:t>
            </a:r>
            <a:r>
              <a:rPr lang="de-AT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ÖVGW-Mitglieder</a:t>
            </a:r>
            <a:r>
              <a:rPr lang="de-A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erhalten einen </a:t>
            </a:r>
            <a:r>
              <a:rPr lang="de-AT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Rabatt</a:t>
            </a:r>
            <a:r>
              <a:rPr lang="de-A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von 10% auf die Einmalzahlung.</a:t>
            </a:r>
          </a:p>
          <a:p>
            <a:endParaRPr lang="de-AT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de-AT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de-A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Sie haben die Möglichkeit</a:t>
            </a:r>
            <a:r>
              <a:rPr lang="de-AT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aus vier verschiedenen Abo-Modellen auszuwählen: alles inkl. Wassermeister-Skriptum, nur die Richtlinien, …</a:t>
            </a:r>
            <a:endParaRPr lang="de-AT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de-AT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de-A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Nur zur Information, falls nachgefragt wird: </a:t>
            </a:r>
            <a:endParaRPr lang="de-AT" sz="1200" i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de-AT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Abo Wasser komplett</a:t>
            </a:r>
            <a:endParaRPr lang="de-AT" sz="1200" i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de-AT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Enthält aus dem Bereich Wasser alle ÖVGW-Richtlinien, alle Mitteilungen, alle Fachinformationen Wasser und das Wassermeister-Skriptum </a:t>
            </a:r>
          </a:p>
          <a:p>
            <a:r>
              <a:rPr lang="de-AT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Kaufpreis Brutto: €986,77; Jährliche Abogebühr ab dem Folgejahr Brutto: €150,-</a:t>
            </a:r>
          </a:p>
          <a:p>
            <a:pPr lvl="0"/>
            <a:r>
              <a:rPr lang="de-AT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Abo Wasser Richtlinien Plus</a:t>
            </a:r>
            <a:endParaRPr lang="de-AT" sz="1200" i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de-AT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Enthält aus dem Bereich Wasser alle ÖVGW-Richtlinien, alle Mitteilungen und alle Fachinformationen Wasser</a:t>
            </a:r>
          </a:p>
          <a:p>
            <a:r>
              <a:rPr lang="de-AT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Kaufpreis Brutto: €822,31; Jährliche Abogebühr ab dem Folgejahr Brutto: €120,-</a:t>
            </a:r>
          </a:p>
          <a:p>
            <a:pPr lvl="0"/>
            <a:r>
              <a:rPr lang="de-AT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Abo Wasser Richtlinien</a:t>
            </a:r>
            <a:endParaRPr lang="de-AT" sz="1200" i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de-AT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Enthält aus dem Bereich Wasser alle ÖVGW-Richtlinien, alle Mitteilungen</a:t>
            </a:r>
          </a:p>
          <a:p>
            <a:r>
              <a:rPr lang="de-AT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Kaufpreis Brutto: €657,85; Jährliche Abogebühr ab dem Folgejahr Brutto: €90,-</a:t>
            </a:r>
          </a:p>
          <a:p>
            <a:pPr lvl="0"/>
            <a:r>
              <a:rPr lang="de-AT" sz="12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Abo WM</a:t>
            </a:r>
            <a:endParaRPr lang="de-AT" sz="1200" i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de-AT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Enthält das Wassermeister-Skriptum</a:t>
            </a:r>
          </a:p>
          <a:p>
            <a:r>
              <a:rPr lang="de-AT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Kaufpreis Brutto: €346,80; Jährliche Abogebühr ab dem Folgejahr Brutto: €64,80</a:t>
            </a:r>
          </a:p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C3B99-4FF9-4BCF-B382-CBDC5E33B517}" type="slidenum">
              <a:rPr lang="de-AT" smtClean="0"/>
              <a:pPr/>
              <a:t>14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364912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Wie sieht</a:t>
            </a:r>
            <a:r>
              <a:rPr lang="de-AT" baseline="0" dirty="0" smtClean="0"/>
              <a:t> das ganze mit erfolgter Bestellung aus?</a:t>
            </a:r>
          </a:p>
          <a:p>
            <a:endParaRPr lang="de-AT" baseline="0" dirty="0" smtClean="0"/>
          </a:p>
          <a:p>
            <a:r>
              <a:rPr lang="de-AT" baseline="0" dirty="0" smtClean="0"/>
              <a:t>Einstieg im ÖVGW Webshop mit Benutzernamen und Kennwort </a:t>
            </a:r>
            <a:r>
              <a:rPr lang="de-AT" baseline="0" dirty="0" smtClean="0">
                <a:sym typeface="Wingdings" panose="05000000000000000000" pitchFamily="2" charset="2"/>
              </a:rPr>
              <a:t> 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C3B99-4FF9-4BCF-B382-CBDC5E33B517}" type="slidenum">
              <a:rPr lang="de-AT" smtClean="0"/>
              <a:pPr/>
              <a:t>15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843924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Meine Bestellungen anzeigen anklicken </a:t>
            </a:r>
            <a:r>
              <a:rPr lang="de-AT" dirty="0" smtClean="0">
                <a:sym typeface="Wingdings" panose="05000000000000000000" pitchFamily="2" charset="2"/>
              </a:rPr>
              <a:t> 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C3B99-4FF9-4BCF-B382-CBDC5E33B517}" type="slidenum">
              <a:rPr lang="de-AT" smtClean="0"/>
              <a:pPr/>
              <a:t>16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780971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Und schon haben</a:t>
            </a:r>
            <a:r>
              <a:rPr lang="de-AT" baseline="0" dirty="0" smtClean="0"/>
              <a:t> Sie Zugriff auf alle Ihre abonnierten Richtlinien und können Sie abspeichern, wo Sie wollen. 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C3B99-4FF9-4BCF-B382-CBDC5E33B517}" type="slidenum">
              <a:rPr lang="de-AT" smtClean="0"/>
              <a:pPr/>
              <a:t>17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884885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C3B99-4FF9-4BCF-B382-CBDC5E33B517}" type="slidenum">
              <a:rPr lang="de-AT" smtClean="0"/>
              <a:pPr/>
              <a:t>18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0086623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 Hinblick auf die Inbetriebnahme wurde das BEV über die Schwierigkeit der Anwendung der Übergangsfrist informiert und es wurde zugesichert, dass Härtefälle vermieden werden sollen.</a:t>
            </a:r>
            <a:r>
              <a:rPr lang="de-AT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Man hat also nichts zu befürchten, wenn 2016 noch Restbestände von alten Wasserzählern verbaut werden. </a:t>
            </a:r>
          </a:p>
          <a:p>
            <a:endParaRPr lang="de-AT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de-AT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Dank ÖVGW ist es auch weiterhin möglich, dass das Tauschzählersystem weiterhin aufrecht bleibt. 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C3B99-4FF9-4BCF-B382-CBDC5E33B517}" type="slidenum">
              <a:rPr lang="de-AT" smtClean="0"/>
              <a:pPr/>
              <a:t>2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1388327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 smtClean="0"/>
              <a:t>Den selben Zähler bekommt man retour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C3B99-4FF9-4BCF-B382-CBDC5E33B517}" type="slidenum">
              <a:rPr lang="de-AT" smtClean="0"/>
              <a:pPr/>
              <a:t>3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4798389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err="1" smtClean="0"/>
              <a:t>Reakkreditierungsaudit</a:t>
            </a:r>
            <a:r>
              <a:rPr lang="de-AT" baseline="0" dirty="0" smtClean="0"/>
              <a:t> im Frühjahr dieses Jahres bei der ÖVGW – Anpassung an </a:t>
            </a:r>
            <a:r>
              <a:rPr lang="de-A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 ISO 17024 – daher auch die neuen</a:t>
            </a:r>
            <a:r>
              <a:rPr lang="de-AT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Auflagen der Akkreditierungsbehörde.</a:t>
            </a:r>
          </a:p>
          <a:p>
            <a:r>
              <a:rPr lang="de-AT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Dies hat nur bedingt Auswirkung auf die Wassermeister: Zertifikate werden nicht mehr vor Ort ausgeteilt, sondern zugesandt gemeinsam mit einer Anstecknadel „zertifizierter Wassermeister“.</a:t>
            </a:r>
          </a:p>
          <a:p>
            <a:r>
              <a:rPr lang="de-AT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Vor Ort erhalten geprüfte Wassermeister Teilnahmebestätigung.</a:t>
            </a:r>
          </a:p>
          <a:p>
            <a:endParaRPr lang="de-AT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de-AT" dirty="0" smtClean="0">
                <a:sym typeface="Wingdings" panose="05000000000000000000" pitchFamily="2" charset="2"/>
              </a:rPr>
              <a:t>Wassermeister-Skriptum</a:t>
            </a:r>
            <a:r>
              <a:rPr lang="de-AT" baseline="0" dirty="0" smtClean="0">
                <a:sym typeface="Wingdings" panose="05000000000000000000" pitchFamily="2" charset="2"/>
              </a:rPr>
              <a:t> als Nachschlagewerk für Wassermeister – jetzt auch im Regel Abo erhältlich – dazu später mehr</a:t>
            </a:r>
            <a:endParaRPr lang="de-AT" dirty="0" smtClean="0">
              <a:sym typeface="Wingdings" panose="05000000000000000000" pitchFamily="2" charset="2"/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C3B99-4FF9-4BCF-B382-CBDC5E33B517}" type="slidenum">
              <a:rPr lang="de-AT" smtClean="0"/>
              <a:pPr/>
              <a:t>4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3034256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e-AT" dirty="0" smtClean="0"/>
              <a:t>Die Erstversion dieser</a:t>
            </a:r>
            <a:r>
              <a:rPr lang="de-AT" baseline="0" dirty="0" smtClean="0"/>
              <a:t> Richtlinie zum Thema Trinkwassernotversorgung stammt aus März 1989 als Reaktion auf Tschernobyl. V</a:t>
            </a:r>
            <a:r>
              <a:rPr lang="de-AT" dirty="0" smtClean="0"/>
              <a:t>or zehn  Jahren wurde die Richtlinie W 74 „Trinkwassernotversorgung“</a:t>
            </a:r>
            <a:r>
              <a:rPr lang="de-AT" baseline="0" dirty="0" smtClean="0"/>
              <a:t> bereits einmal überarbeitet, um die Erfahrungen aus dem Hochwasser 2002 einfließen zu lassen.</a:t>
            </a:r>
          </a:p>
          <a:p>
            <a:endParaRPr lang="de-AT" baseline="0" dirty="0" smtClean="0"/>
          </a:p>
          <a:p>
            <a:r>
              <a:rPr lang="de-AT" baseline="0" dirty="0" smtClean="0"/>
              <a:t>Um die Richtlinie an den Stand der Technik anzupassen, wurde diese nach 2006 im Jahr 2013 einer Überarbeitung zugeführt.</a:t>
            </a:r>
          </a:p>
          <a:p>
            <a:endParaRPr lang="de-AT" baseline="0" dirty="0" smtClean="0"/>
          </a:p>
          <a:p>
            <a:r>
              <a:rPr lang="de-AT" baseline="0" dirty="0" smtClean="0"/>
              <a:t>Die W 74 gibt Hilfestellung um ein entsprechendes Krisenvorsorgekonzept zu erstellen bzw. weiterzuentwickeln.</a:t>
            </a:r>
          </a:p>
          <a:p>
            <a:endParaRPr lang="de-AT" baseline="0" dirty="0" smtClean="0">
              <a:sym typeface="Wingdings" panose="05000000000000000000" pitchFamily="2" charset="2"/>
            </a:endParaRPr>
          </a:p>
          <a:p>
            <a:r>
              <a:rPr lang="de-AT" baseline="0" dirty="0" smtClean="0">
                <a:sym typeface="Wingdings" panose="05000000000000000000" pitchFamily="2" charset="2"/>
              </a:rPr>
              <a:t>So ist eine Vorbereitung auf mögliche Szenarien in der Organisation und anlagentechnisch unerlässlich  vorbereitendes Krisenmanagement</a:t>
            </a:r>
          </a:p>
          <a:p>
            <a:r>
              <a:rPr lang="de-AT" baseline="0" dirty="0" smtClean="0">
                <a:sym typeface="Wingdings" panose="05000000000000000000" pitchFamily="2" charset="2"/>
              </a:rPr>
              <a:t>Während einer Krise müssen schnell richtige Entscheidungen getroffen werden, die Kompetenzen und Zuständigkeiten und Kommunikationswege klar geregelt sein, die Anlagen entsprechend gerüstet sein  operatives Krisenmanagement</a:t>
            </a:r>
            <a:endParaRPr lang="de-AT" baseline="0" dirty="0" smtClean="0"/>
          </a:p>
          <a:p>
            <a:r>
              <a:rPr lang="de-AT" baseline="0" dirty="0" smtClean="0"/>
              <a:t>Bei der möglichst baldigen Rückkehr zum Normalbetrieb müssen Erfahrungen aus der Krise in die Optimierung des Krisenvorsorgekonzeptes einfließen </a:t>
            </a:r>
            <a:r>
              <a:rPr lang="de-AT" baseline="0" dirty="0" smtClean="0">
                <a:sym typeface="Wingdings" panose="05000000000000000000" pitchFamily="2" charset="2"/>
              </a:rPr>
              <a:t> Nachbereitendes Krisenmanagement</a:t>
            </a:r>
          </a:p>
          <a:p>
            <a:endParaRPr lang="de-AT" baseline="0" dirty="0" smtClean="0">
              <a:sym typeface="Wingdings" panose="05000000000000000000" pitchFamily="2" charset="2"/>
            </a:endParaRPr>
          </a:p>
          <a:p>
            <a:r>
              <a:rPr lang="de-AT" baseline="0" dirty="0" smtClean="0">
                <a:sym typeface="Wingdings" panose="05000000000000000000" pitchFamily="2" charset="2"/>
              </a:rPr>
              <a:t>Zentrales Element für eine Krisenbewältigung ist der Alarmierungsplan, der vorab festlegt werden muss. Die Abbildung soll zeigen, wie ein solcher gestaltet sein kann.</a:t>
            </a:r>
          </a:p>
          <a:p>
            <a:endParaRPr lang="de-AT" baseline="0" dirty="0" smtClean="0">
              <a:sym typeface="Wingdings" panose="05000000000000000000" pitchFamily="2" charset="2"/>
            </a:endParaRPr>
          </a:p>
          <a:p>
            <a:r>
              <a:rPr lang="de-AT" baseline="0" dirty="0" smtClean="0">
                <a:sym typeface="Wingdings" panose="05000000000000000000" pitchFamily="2" charset="2"/>
              </a:rPr>
              <a:t>Die wichtigsten Elemente des Krisenvorsorgekonzeptes sind … und sollten regelmäßig aktualisiert werden. Sinnvoll ist eine wiederkehrende Risikoanalyse, nach der sich die anderen Schritte ableiten lassen.</a:t>
            </a:r>
          </a:p>
          <a:p>
            <a:endParaRPr lang="de-AT" baseline="0" dirty="0" smtClean="0">
              <a:sym typeface="Wingdings" panose="05000000000000000000" pitchFamily="2" charset="2"/>
            </a:endParaRPr>
          </a:p>
          <a:p>
            <a:r>
              <a:rPr lang="de-AT" baseline="0" dirty="0" smtClean="0">
                <a:sym typeface="Wingdings" panose="05000000000000000000" pitchFamily="2" charset="2"/>
              </a:rPr>
              <a:t>Veröffentlichung ist für Jänner 2017 geplant.</a:t>
            </a:r>
          </a:p>
          <a:p>
            <a:endParaRPr lang="de-AT" baseline="0" dirty="0" smtClean="0">
              <a:sym typeface="Wingdings" panose="05000000000000000000" pitchFamily="2" charset="2"/>
            </a:endParaRPr>
          </a:p>
          <a:p>
            <a:endParaRPr lang="de-AT" baseline="0" dirty="0" smtClean="0">
              <a:sym typeface="Wingdings" panose="05000000000000000000" pitchFamily="2" charset="2"/>
            </a:endParaRPr>
          </a:p>
          <a:p>
            <a:endParaRPr lang="de-AT" baseline="0" dirty="0" smtClean="0"/>
          </a:p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C3B99-4FF9-4BCF-B382-CBDC5E33B517}" type="slidenum">
              <a:rPr lang="de-AT" smtClean="0"/>
              <a:pPr/>
              <a:t>5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570412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W</a:t>
            </a:r>
            <a:r>
              <a:rPr lang="de-AT" baseline="0" dirty="0" smtClean="0"/>
              <a:t> 85 überarbeitet und an W 59 (ÖNORM B 2539) angepasst. </a:t>
            </a:r>
          </a:p>
          <a:p>
            <a:r>
              <a:rPr lang="de-AT" baseline="0" dirty="0" smtClean="0"/>
              <a:t>Wesentliche Neuerungen sind: …</a:t>
            </a:r>
          </a:p>
          <a:p>
            <a:r>
              <a:rPr lang="de-AT" baseline="0" dirty="0" smtClean="0"/>
              <a:t>Datenblatt für Pumpen hilft schnell alle relevanten Informationen zur Hand zu haben, wenn einmal die Pumpe ausfallen sollte und durch eine neue zu ersetzen.</a:t>
            </a:r>
            <a:endParaRPr lang="de-AT" dirty="0" smtClean="0"/>
          </a:p>
          <a:p>
            <a:r>
              <a:rPr lang="de-AT" dirty="0" err="1" smtClean="0"/>
              <a:t>Hydrantendatenblatt</a:t>
            </a:r>
            <a:r>
              <a:rPr lang="de-AT" dirty="0" smtClean="0"/>
              <a:t> ist aus Haftungsgründen wichtig, </a:t>
            </a:r>
          </a:p>
          <a:p>
            <a:r>
              <a:rPr lang="de-AT" dirty="0" smtClean="0"/>
              <a:t>Stränge können selbst festgelegt werden.</a:t>
            </a:r>
            <a:r>
              <a:rPr lang="de-AT" baseline="0" dirty="0" smtClean="0"/>
              <a:t> Dies ist mit GIS basierten Systemen jedenfalls erfüllt.</a:t>
            </a:r>
          </a:p>
          <a:p>
            <a:r>
              <a:rPr lang="de-AT" baseline="0" dirty="0" smtClean="0"/>
              <a:t>Maßnahmen sind in Bescheiden und sonstigen Vorschriften verankert</a:t>
            </a:r>
          </a:p>
          <a:p>
            <a:r>
              <a:rPr lang="de-AT" baseline="0" dirty="0" smtClean="0"/>
              <a:t> W 85 ist behördlich anerkannt und bedeutet mit der Umsetzung auch Rechtsicherheit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C3B99-4FF9-4BCF-B382-CBDC5E33B517}" type="slidenum">
              <a:rPr lang="de-AT" smtClean="0"/>
              <a:pPr/>
              <a:t>6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8408402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Um Europa wettbewerbsfähig zu machen ist die Kommission 2012 auf die Idee gekommen, bestehende unterirdische Leitungssysteme für die Verlegung von Glasfaserkabel</a:t>
            </a:r>
            <a:r>
              <a:rPr lang="de-AT" baseline="0" dirty="0" smtClean="0"/>
              <a:t> zur Verfügung zu stellen.</a:t>
            </a:r>
          </a:p>
          <a:p>
            <a:r>
              <a:rPr lang="de-AT" baseline="0" dirty="0" smtClean="0"/>
              <a:t>Aus den umfangreichen Diskussion ist im Mai 2014 eine EU Richtlinie hervorgegangen. Wesentlich dabei ist die Ausnahme von Trinkwasserrohren – damit hat die ÖVGW gedacht wäre es eigentlich erledigt.</a:t>
            </a:r>
          </a:p>
          <a:p>
            <a:r>
              <a:rPr lang="de-AT" baseline="0" dirty="0" smtClean="0"/>
              <a:t>Aufgrund der EU Richtlinie wurde das Telekommunikationsgesetz geändert und eine Verordnung zur </a:t>
            </a:r>
            <a:r>
              <a:rPr lang="de-AT" baseline="0" dirty="0" err="1" smtClean="0"/>
              <a:t>Einmeldung</a:t>
            </a:r>
            <a:r>
              <a:rPr lang="de-AT" baseline="0" dirty="0" smtClean="0"/>
              <a:t> der Daten veröffentlicht – jeweils mit der Ausnahme der Trinkwasserrohre.</a:t>
            </a:r>
          </a:p>
          <a:p>
            <a:endParaRPr lang="de-AT" baseline="0" dirty="0" smtClean="0"/>
          </a:p>
          <a:p>
            <a:r>
              <a:rPr lang="de-AT" baseline="0" dirty="0" smtClean="0"/>
              <a:t>Viele Wasserversorger haben aber schon seit langem bei der Rohrlegung eine Leerverrohrung mitgelegt und diese war jetzt Diskussionspunkt. Nach einer Veröffentlichung des Gemeindebundes sind diese </a:t>
            </a:r>
            <a:r>
              <a:rPr lang="de-AT" baseline="0" dirty="0" err="1" smtClean="0"/>
              <a:t>Leerverrohungen</a:t>
            </a:r>
            <a:r>
              <a:rPr lang="de-AT" baseline="0" dirty="0" smtClean="0"/>
              <a:t> nur dann zu melden, wenn sie gefördert wurden – und zwar aus der Breitbandinternetmilliarde. Leerverrohrung die zur Aufnahme von Steuerkabel zwischen 2 Anlagenteilen verlegt wurden sind für die RTR nicht von Interesse. Es steht aber jedem Versorger frei, wenn er Leerrohre vermieten will diese zu melden.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C3B99-4FF9-4BCF-B382-CBDC5E33B517}" type="slidenum">
              <a:rPr lang="de-AT" smtClean="0"/>
              <a:pPr/>
              <a:t>7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373642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de-AT" dirty="0" smtClean="0"/>
              <a:t>Am 20. April 2015 einstimmig</a:t>
            </a:r>
            <a:r>
              <a:rPr lang="de-AT" baseline="0" dirty="0" smtClean="0"/>
              <a:t> auf EU Ebene beschlossen – (von Biermann bei Symposium vorgestellt). </a:t>
            </a:r>
            <a:r>
              <a:rPr lang="de-AT" i="1" baseline="0" dirty="0" smtClean="0">
                <a:solidFill>
                  <a:srgbClr val="FF0000"/>
                </a:solidFill>
              </a:rPr>
              <a:t>Ziel der Kommission war es, mehr Flexibilität bei der Anwendung des Untersuchungsumfanges und der Untersuchungshäufigkeiten bei der Wasserqualitätsuntersuchung zuzulassen.</a:t>
            </a:r>
          </a:p>
          <a:p>
            <a:endParaRPr lang="de-AT" dirty="0" smtClean="0"/>
          </a:p>
          <a:p>
            <a:r>
              <a:rPr lang="de-AT" dirty="0" smtClean="0"/>
              <a:t>TW-Überwachung mit neuer Flexibilität</a:t>
            </a:r>
            <a:r>
              <a:rPr lang="de-AT" baseline="0" dirty="0" smtClean="0"/>
              <a:t> – Anpassung des Untersuchungsumfanges und Frequenz mittels Risikobewertung nach </a:t>
            </a:r>
            <a:r>
              <a:rPr lang="de-A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 15975-2, entspricht</a:t>
            </a:r>
            <a:r>
              <a:rPr lang="de-AT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dem WHO Konzept Wassersicherheitsplan </a:t>
            </a:r>
          </a:p>
          <a:p>
            <a:r>
              <a:rPr lang="de-AT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panose="05000000000000000000" pitchFamily="2" charset="2"/>
              </a:rPr>
              <a:t> </a:t>
            </a:r>
            <a:r>
              <a:rPr lang="de-DE" dirty="0" smtClean="0">
                <a:solidFill>
                  <a:srgbClr val="FF0000"/>
                </a:solidFill>
              </a:rPr>
              <a:t>Parameterliste und/oder </a:t>
            </a:r>
            <a:r>
              <a:rPr lang="de-DE" dirty="0" err="1" smtClean="0">
                <a:solidFill>
                  <a:srgbClr val="FF0000"/>
                </a:solidFill>
              </a:rPr>
              <a:t>Probenahmehäufigkeit</a:t>
            </a:r>
            <a:r>
              <a:rPr lang="de-DE" dirty="0" smtClean="0">
                <a:solidFill>
                  <a:srgbClr val="FF0000"/>
                </a:solidFill>
              </a:rPr>
              <a:t> anpassen</a:t>
            </a:r>
            <a:endParaRPr lang="de-DE" dirty="0" smtClean="0">
              <a:solidFill>
                <a:srgbClr val="92D050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à"/>
            </a:pPr>
            <a:r>
              <a:rPr lang="de-AT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panose="05000000000000000000" pitchFamily="2" charset="2"/>
              </a:rPr>
              <a:t>Risikobewertung von Behörde zu genehmigen</a:t>
            </a:r>
          </a:p>
          <a:p>
            <a:pPr marL="0" indent="0">
              <a:buFont typeface="Wingdings" panose="05000000000000000000" pitchFamily="2" charset="2"/>
              <a:buNone/>
            </a:pPr>
            <a:endParaRPr lang="de-AT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  <a:sym typeface="Wingdings" panose="05000000000000000000" pitchFamily="2" charset="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de-AT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panose="05000000000000000000" pitchFamily="2" charset="2"/>
              </a:rPr>
              <a:t>Neu mit aufgenommen sind auch </a:t>
            </a:r>
            <a:r>
              <a:rPr lang="de-AT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panose="05000000000000000000" pitchFamily="2" charset="2"/>
              </a:rPr>
              <a:t>Probenahmeverfahren</a:t>
            </a:r>
            <a:r>
              <a:rPr lang="de-AT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panose="05000000000000000000" pitchFamily="2" charset="2"/>
              </a:rPr>
              <a:t> für Metalle (Zufallsstichprobe bzw. Stagnationsprobe) und für </a:t>
            </a:r>
            <a:r>
              <a:rPr lang="de-AT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panose="05000000000000000000" pitchFamily="2" charset="2"/>
              </a:rPr>
              <a:t>Probenahmeverfahren</a:t>
            </a:r>
            <a:r>
              <a:rPr lang="de-AT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panose="05000000000000000000" pitchFamily="2" charset="2"/>
              </a:rPr>
              <a:t> um Rückschlüsse auf die Verteilung und Hausinstallation zu tätigen. </a:t>
            </a:r>
          </a:p>
          <a:p>
            <a:pPr marL="0" indent="0">
              <a:buFont typeface="Wingdings" panose="05000000000000000000" pitchFamily="2" charset="2"/>
              <a:buNone/>
            </a:pPr>
            <a:endParaRPr lang="de-AT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  <a:sym typeface="Wingdings" panose="05000000000000000000" pitchFamily="2" charset="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de-AT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 panose="05000000000000000000" pitchFamily="2" charset="2"/>
              </a:rPr>
              <a:t>Überarbeitung des Anhangs III betrifft die Labors: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de-AT" dirty="0" smtClean="0"/>
              <a:t>Mindestverfahrenskennwerte</a:t>
            </a:r>
            <a:r>
              <a:rPr lang="de-AT" baseline="0" dirty="0" smtClean="0"/>
              <a:t> „Messunsicherheit“, „Richtigkeit“, „Präzision“, „Nachweisgrenze“ geändert </a:t>
            </a:r>
          </a:p>
          <a:p>
            <a:pPr marL="0" indent="0">
              <a:buFont typeface="Wingdings" panose="05000000000000000000" pitchFamily="2" charset="2"/>
              <a:buNone/>
            </a:pPr>
            <a:endParaRPr lang="de-AT" baseline="0" dirty="0" smtClean="0"/>
          </a:p>
          <a:p>
            <a:pPr marL="0" indent="0">
              <a:buFont typeface="Wingdings" panose="05000000000000000000" pitchFamily="2" charset="2"/>
              <a:buNone/>
            </a:pPr>
            <a:r>
              <a:rPr lang="de-AT" baseline="0" dirty="0" smtClean="0"/>
              <a:t>Weiterer Fahrplan:</a:t>
            </a:r>
          </a:p>
          <a:p>
            <a:pPr marL="0" indent="0">
              <a:buFont typeface="Wingdings" panose="05000000000000000000" pitchFamily="2" charset="2"/>
              <a:buNone/>
            </a:pPr>
            <a:r>
              <a:rPr lang="de-AT" baseline="0" dirty="0" smtClean="0"/>
              <a:t>TWV muss bis 27.10.2017 novelliert werden.</a:t>
            </a:r>
          </a:p>
          <a:p>
            <a:pPr marL="0" indent="0">
              <a:buFont typeface="Wingdings" panose="05000000000000000000" pitchFamily="2" charset="2"/>
              <a:buNone/>
            </a:pPr>
            <a:endParaRPr lang="de-AT" dirty="0" smtClean="0"/>
          </a:p>
          <a:p>
            <a:pPr marL="0" indent="0">
              <a:buFont typeface="Wingdings" panose="05000000000000000000" pitchFamily="2" charset="2"/>
              <a:buNone/>
            </a:pPr>
            <a:r>
              <a:rPr lang="de-AT" dirty="0" smtClean="0"/>
              <a:t>Novellierung mit </a:t>
            </a:r>
            <a:r>
              <a:rPr lang="de-AT" dirty="0" err="1" smtClean="0"/>
              <a:t>Codexkommission</a:t>
            </a:r>
            <a:r>
              <a:rPr lang="de-AT" baseline="0" dirty="0" smtClean="0"/>
              <a:t> Trinkwasser – ÖVGW vertreten</a:t>
            </a:r>
            <a:endParaRPr lang="de-AT" dirty="0" smtClean="0"/>
          </a:p>
          <a:p>
            <a:endParaRPr lang="de-AT" dirty="0" smtClean="0"/>
          </a:p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C3B99-4FF9-4BCF-B382-CBDC5E33B517}" type="slidenum">
              <a:rPr lang="de-AT" smtClean="0"/>
              <a:pPr/>
              <a:t>8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769082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de-AT" dirty="0" smtClean="0"/>
              <a:t>Aufgrund des Sommers 2015 hat sich die ÖVGW entschlossen eine Studie über die geänderten Wetterverhältnisse und die Auswirkungen auf den Trinkwasserbedarf</a:t>
            </a:r>
            <a:r>
              <a:rPr lang="de-AT" baseline="0" dirty="0" smtClean="0"/>
              <a:t> in Auftrag zu geben.</a:t>
            </a:r>
          </a:p>
          <a:p>
            <a:r>
              <a:rPr lang="de-AT" baseline="0" dirty="0" smtClean="0"/>
              <a:t>3 Erkenntnisse aus der Studie …..</a:t>
            </a:r>
          </a:p>
          <a:p>
            <a:r>
              <a:rPr lang="de-AT" baseline="0" dirty="0" smtClean="0"/>
              <a:t>Was bedeutet das für die Wasserversorger?</a:t>
            </a:r>
          </a:p>
          <a:p>
            <a:pPr lvl="0"/>
            <a:r>
              <a:rPr lang="de-AT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Stammdaten und Hintergrundinformationen: </a:t>
            </a:r>
            <a:r>
              <a:rPr lang="de-A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Infrastruktur / Leitungsnetz, Ressourcen, Behältervolumen, Kundenstrukturen, Möglichkeiten für zukünftige Anpassungen</a:t>
            </a:r>
          </a:p>
          <a:p>
            <a:r>
              <a:rPr lang="de-AT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Ressourcenverfügbarkeit: </a:t>
            </a:r>
            <a:r>
              <a:rPr lang="de-AT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Quantitativ</a:t>
            </a:r>
            <a:r>
              <a:rPr lang="de-A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täglich verfügbare Wassermengen, Minima + Zeitpunkte zu jeder einzelnen Wasserressource	langjährig, oder Quellschüttungen, Notressourcen und Verbünde inkl. Ausfallsrisiken.</a:t>
            </a:r>
          </a:p>
          <a:p>
            <a:r>
              <a:rPr lang="de-A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	</a:t>
            </a:r>
            <a:r>
              <a:rPr lang="de-AT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Qualitativ</a:t>
            </a:r>
            <a:r>
              <a:rPr lang="de-A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Wasserqualitätsuntersuchungen (Rohwasser und Leitungsnetz), Überschreitungen (Ursachen und Zeitpunkte),  Zeitpunkte von Starkniederschlägen (Bodenerosion) / Trockenperioden (Trockenrisse),</a:t>
            </a:r>
          </a:p>
          <a:p>
            <a:r>
              <a:rPr lang="de-A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Existenz und Entwicklung von Nutzungskonflikten.</a:t>
            </a:r>
          </a:p>
          <a:p>
            <a:r>
              <a:rPr lang="de-AT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Wasserverbrauch: </a:t>
            </a:r>
            <a:r>
              <a:rPr lang="de-A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tägliche Systemeinspeisung, Maxima + Zeitpunkte, Jährliche Einspeise-, Abgabe- bzw. Verlustmengen (zur Erstellung einer Wasserbilanz)</a:t>
            </a:r>
          </a:p>
          <a:p>
            <a:r>
              <a:rPr lang="de-AT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Wetter und Klimawandel: </a:t>
            </a:r>
            <a:r>
              <a:rPr lang="de-A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Tagesgenaue Wetterdaten einer relevanten Messstelle - zumindest mittlere und maximale Temperatur sowie Niederschlag (Analyse der Trocken- und Hitzeperioden, Spitzenverbrauchsanalyse), 	</a:t>
            </a:r>
          </a:p>
          <a:p>
            <a:pPr lvl="0"/>
            <a:r>
              <a:rPr lang="de-AT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Sozioökonomische &amp; demografische Entwicklung: </a:t>
            </a:r>
            <a:r>
              <a:rPr lang="de-A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Zahl der dauerhaft versorgten Einwohner und der maximal versorgte Einwohner (</a:t>
            </a:r>
            <a:r>
              <a:rPr lang="de-A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Saisonalität</a:t>
            </a:r>
            <a:r>
              <a:rPr lang="de-A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+ Fremdenverkehrsbelastung),	Bevölkerungsprognose + Verbraucherverhalten (lokale Prognosen), Mitversorgte Industrie / Gewerbe etc. (Jahresverbrauchszahlen), Entwicklungsprognose (Industrie / Gewerbe / sonstige Verbraucher).</a:t>
            </a:r>
          </a:p>
          <a:p>
            <a:r>
              <a:rPr lang="de-AT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Versorgungseinschränkungen (oder beinahe Einschränkungen): </a:t>
            </a:r>
            <a:r>
              <a:rPr lang="de-A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Aufzeichnungen über Zeitpunkt und Gründe, Ausmaß und Veränderungen</a:t>
            </a:r>
          </a:p>
          <a:p>
            <a:r>
              <a:rPr lang="de-AT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Zeitraum: </a:t>
            </a:r>
            <a:r>
              <a:rPr lang="de-AT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Möglichst</a:t>
            </a:r>
            <a:r>
              <a:rPr lang="de-AT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lange Aufzeichnungen um Trends ableiten zu können.</a:t>
            </a:r>
          </a:p>
          <a:p>
            <a:endParaRPr lang="de-AT" sz="1200" b="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de-AT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Die ÖVGW wird weitere detailliertere Studien zu diesem Thema initiieren!</a:t>
            </a:r>
            <a:endParaRPr lang="de-AT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de-AT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C3B99-4FF9-4BCF-B382-CBDC5E33B517}" type="slidenum">
              <a:rPr lang="de-AT" smtClean="0"/>
              <a:pPr/>
              <a:t>9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2868679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1042988" y="0"/>
            <a:ext cx="7058026" cy="623728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042988" y="2011363"/>
            <a:ext cx="7058025" cy="1470025"/>
          </a:xfrm>
        </p:spPr>
        <p:txBody>
          <a:bodyPr tIns="36000" rIns="144000" bIns="36000" anchor="b" anchorCtr="0">
            <a:normAutofit/>
          </a:bodyPr>
          <a:lstStyle>
            <a:lvl1pPr>
              <a:defRPr sz="2600"/>
            </a:lvl1pPr>
          </a:lstStyle>
          <a:p>
            <a:r>
              <a:rPr lang="de-DE" smtClean="0"/>
              <a:t>Titelmasterformat durch Klicken bearbeiten</a:t>
            </a:r>
            <a:endParaRPr lang="de-AT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042987" y="3886200"/>
            <a:ext cx="7058025" cy="1752600"/>
          </a:xfrm>
          <a:prstGeom prst="rect">
            <a:avLst/>
          </a:prstGeom>
        </p:spPr>
        <p:txBody>
          <a:bodyPr lIns="144000" tIns="36000" rIns="144000" bIns="36000"/>
          <a:lstStyle>
            <a:lvl1pPr marL="0" indent="0" algn="l">
              <a:buNone/>
              <a:defRPr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AT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1046163" y="6451550"/>
            <a:ext cx="714380" cy="216000"/>
          </a:xfrm>
        </p:spPr>
        <p:txBody>
          <a:bodyPr/>
          <a:lstStyle/>
          <a:p>
            <a:fld id="{BF8BFF3D-2EC4-478F-8F8E-E75E6F4A3E3C}" type="datetime1">
              <a:rPr lang="de-DE" smtClean="0"/>
              <a:pPr/>
              <a:t>03.11.2016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801311" y="6451550"/>
            <a:ext cx="4129119" cy="217538"/>
          </a:xfrm>
        </p:spPr>
        <p:txBody>
          <a:bodyPr/>
          <a:lstStyle/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8" name="Rechteck 7"/>
          <p:cNvSpPr/>
          <p:nvPr userDrawn="1"/>
        </p:nvSpPr>
        <p:spPr>
          <a:xfrm>
            <a:off x="0" y="2500306"/>
            <a:ext cx="971550" cy="10001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cxnSp>
        <p:nvCxnSpPr>
          <p:cNvPr id="9" name="Gerade Verbindung 8"/>
          <p:cNvCxnSpPr/>
          <p:nvPr userDrawn="1"/>
        </p:nvCxnSpPr>
        <p:spPr>
          <a:xfrm>
            <a:off x="1038200" y="3749189"/>
            <a:ext cx="7062813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Grafik 9" descr="OVGW_logo_co_rgb_ohnetext.ti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215206" y="6430225"/>
            <a:ext cx="958830" cy="326506"/>
          </a:xfrm>
          <a:prstGeom prst="rect">
            <a:avLst/>
          </a:prstGeom>
        </p:spPr>
      </p:pic>
      <p:cxnSp>
        <p:nvCxnSpPr>
          <p:cNvPr id="11" name="Gerade Verbindung 10"/>
          <p:cNvCxnSpPr/>
          <p:nvPr userDrawn="1"/>
        </p:nvCxnSpPr>
        <p:spPr>
          <a:xfrm>
            <a:off x="1042988" y="6357958"/>
            <a:ext cx="7058025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98425" y="392094"/>
            <a:ext cx="461976" cy="365125"/>
          </a:xfrm>
        </p:spPr>
        <p:txBody>
          <a:bodyPr/>
          <a:lstStyle/>
          <a:p>
            <a:fld id="{C0733B57-A778-4533-8D3A-00476835F9CD}" type="slidenum">
              <a:rPr lang="de-AT" smtClean="0"/>
              <a:pPr/>
              <a:t>‹Nr.›</a:t>
            </a:fld>
            <a:endParaRPr lang="de-AT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el und Text über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6096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152400" y="1125538"/>
            <a:ext cx="8888413" cy="2519362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152400" y="3797300"/>
            <a:ext cx="8888413" cy="252095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0FB22-F58B-4B0E-AE79-A404E90AADC7}" type="slidenum">
              <a:rPr lang="de-DE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‹Nr.›</a:t>
            </a:fld>
            <a:endParaRPr lang="de-DE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lumMod val="65000"/>
                    <a:lumOff val="35000"/>
                  </a:prstClr>
                </a:solidFill>
              </a:rPr>
              <a:t>Juli 2016</a:t>
            </a: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AT">
                <a:solidFill>
                  <a:prstClr val="black">
                    <a:lumMod val="65000"/>
                    <a:lumOff val="35000"/>
                  </a:prstClr>
                </a:solidFill>
              </a:rPr>
              <a:t>ÖSTERREICHISCHE VEREINIGUNG FÜR DAS GAS- UND WASSERFACH</a:t>
            </a:r>
            <a:endParaRPr lang="de-DE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460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52400" y="1125538"/>
            <a:ext cx="4367213" cy="5192712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72013" y="1125538"/>
            <a:ext cx="4368800" cy="5192712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D8692-2679-4814-9119-1FB3640F8439}" type="slidenum">
              <a:rPr lang="de-DE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‹Nr.›</a:t>
            </a:fld>
            <a:endParaRPr lang="de-DE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lumMod val="65000"/>
                    <a:lumOff val="35000"/>
                  </a:prstClr>
                </a:solidFill>
              </a:rPr>
              <a:t>Juli 2016</a:t>
            </a: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AT">
                <a:solidFill>
                  <a:prstClr val="black">
                    <a:lumMod val="65000"/>
                    <a:lumOff val="35000"/>
                  </a:prstClr>
                </a:solidFill>
              </a:rPr>
              <a:t>ÖSTERREICHISCHE VEREINIGUNG FÜR DAS GAS- UND WASSERFACH</a:t>
            </a:r>
            <a:endParaRPr lang="de-DE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183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 userDrawn="1"/>
        </p:nvSpPr>
        <p:spPr>
          <a:xfrm>
            <a:off x="1042988" y="2500306"/>
            <a:ext cx="8101012" cy="100013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2988" y="2533650"/>
            <a:ext cx="7993062" cy="928688"/>
          </a:xfrm>
        </p:spPr>
        <p:txBody>
          <a:bodyPr tIns="36000" bIns="36000" anchor="b" anchorCtr="0"/>
          <a:lstStyle/>
          <a:p>
            <a:r>
              <a:rPr lang="de-DE" smtClean="0"/>
              <a:t>Titelmasterformat durch Klicken bearbeiten</a:t>
            </a:r>
            <a:endParaRPr lang="de-AT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1038734" y="6451550"/>
            <a:ext cx="714380" cy="216000"/>
          </a:xfrm>
        </p:spPr>
        <p:txBody>
          <a:bodyPr/>
          <a:lstStyle/>
          <a:p>
            <a:fld id="{D606C124-FE13-445D-82B0-9437F4FF2874}" type="datetime1">
              <a:rPr lang="de-DE" smtClean="0"/>
              <a:pPr/>
              <a:t>03.11.2016</a:t>
            </a:fld>
            <a:endParaRPr lang="de-AT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1793882" y="6451550"/>
            <a:ext cx="4320000" cy="216000"/>
          </a:xfrm>
        </p:spPr>
        <p:txBody>
          <a:bodyPr/>
          <a:lstStyle/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98425" y="392094"/>
            <a:ext cx="461976" cy="365125"/>
          </a:xfrm>
        </p:spPr>
        <p:txBody>
          <a:bodyPr/>
          <a:lstStyle/>
          <a:p>
            <a:fld id="{C0733B57-A778-4533-8D3A-00476835F9CD}" type="slidenum">
              <a:rPr lang="de-AT" smtClean="0"/>
              <a:pPr/>
              <a:t>‹Nr.›</a:t>
            </a:fld>
            <a:endParaRPr lang="de-AT" dirty="0"/>
          </a:p>
        </p:txBody>
      </p:sp>
      <p:sp>
        <p:nvSpPr>
          <p:cNvPr id="9" name="Rechteck 8"/>
          <p:cNvSpPr/>
          <p:nvPr userDrawn="1"/>
        </p:nvSpPr>
        <p:spPr>
          <a:xfrm>
            <a:off x="0" y="2500306"/>
            <a:ext cx="971550" cy="10001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0" name="Untertitel 2"/>
          <p:cNvSpPr>
            <a:spLocks noGrp="1"/>
          </p:cNvSpPr>
          <p:nvPr>
            <p:ph type="subTitle" idx="1"/>
          </p:nvPr>
        </p:nvSpPr>
        <p:spPr>
          <a:xfrm>
            <a:off x="1042987" y="3886200"/>
            <a:ext cx="7058025" cy="1752600"/>
          </a:xfrm>
          <a:prstGeom prst="rect">
            <a:avLst/>
          </a:prstGeom>
        </p:spPr>
        <p:txBody>
          <a:bodyPr lIns="144000" tIns="36000" rIns="144000" bIns="36000"/>
          <a:lstStyle>
            <a:lvl1pPr marL="0" indent="0" algn="l">
              <a:buNone/>
              <a:defRPr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AT" dirty="0"/>
          </a:p>
        </p:txBody>
      </p:sp>
      <p:cxnSp>
        <p:nvCxnSpPr>
          <p:cNvPr id="11" name="Gerade Verbindung 10"/>
          <p:cNvCxnSpPr/>
          <p:nvPr userDrawn="1"/>
        </p:nvCxnSpPr>
        <p:spPr>
          <a:xfrm>
            <a:off x="1038200" y="3749189"/>
            <a:ext cx="7062813" cy="15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Grafik 11" descr="OVGW_logo_co_rgb_ohnetext.ti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215206" y="6430225"/>
            <a:ext cx="958830" cy="326506"/>
          </a:xfrm>
          <a:prstGeom prst="rect">
            <a:avLst/>
          </a:prstGeom>
        </p:spPr>
      </p:pic>
      <p:cxnSp>
        <p:nvCxnSpPr>
          <p:cNvPr id="13" name="Gerade Verbindung 12"/>
          <p:cNvCxnSpPr/>
          <p:nvPr userDrawn="1"/>
        </p:nvCxnSpPr>
        <p:spPr>
          <a:xfrm>
            <a:off x="1042988" y="6357958"/>
            <a:ext cx="7058025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133328"/>
            <a:ext cx="633285" cy="64291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/>
          </a:p>
        </p:txBody>
      </p:sp>
      <p:sp>
        <p:nvSpPr>
          <p:cNvPr id="8" name="Rechteck 7"/>
          <p:cNvSpPr/>
          <p:nvPr userDrawn="1"/>
        </p:nvSpPr>
        <p:spPr>
          <a:xfrm>
            <a:off x="676475" y="133328"/>
            <a:ext cx="8486775" cy="64291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4213" y="1196974"/>
            <a:ext cx="7888316" cy="5040313"/>
          </a:xfrm>
          <a:prstGeom prst="rect">
            <a:avLst/>
          </a:prstGeom>
        </p:spPr>
        <p:txBody>
          <a:bodyPr/>
          <a:lstStyle>
            <a:lvl1pPr>
              <a:buClr>
                <a:schemeClr val="tx2">
                  <a:lumMod val="60000"/>
                  <a:lumOff val="40000"/>
                </a:schemeClr>
              </a:buClr>
              <a:defRPr/>
            </a:lvl1pPr>
            <a:lvl2pPr>
              <a:buClr>
                <a:schemeClr val="tx2">
                  <a:lumMod val="60000"/>
                  <a:lumOff val="40000"/>
                </a:schemeClr>
              </a:buClr>
              <a:defRPr/>
            </a:lvl2pPr>
            <a:lvl3pPr>
              <a:buClr>
                <a:schemeClr val="tx2">
                  <a:lumMod val="60000"/>
                  <a:lumOff val="40000"/>
                </a:schemeClr>
              </a:buClr>
              <a:defRPr/>
            </a:lvl3pPr>
            <a:lvl4pPr>
              <a:buClr>
                <a:schemeClr val="tx2">
                  <a:lumMod val="60000"/>
                  <a:lumOff val="40000"/>
                </a:schemeClr>
              </a:buClr>
              <a:defRPr/>
            </a:lvl4pPr>
            <a:lvl5pPr>
              <a:buClr>
                <a:schemeClr val="tx2">
                  <a:lumMod val="60000"/>
                  <a:lumOff val="40000"/>
                </a:schemeClr>
              </a:buClr>
              <a:defRPr/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AT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684213" y="6457970"/>
            <a:ext cx="714380" cy="216000"/>
          </a:xfrm>
        </p:spPr>
        <p:txBody>
          <a:bodyPr/>
          <a:lstStyle>
            <a:lvl1pPr algn="l"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B96BBAA5-0E4A-4697-9AD7-E0ADE2F108BB}" type="datetime1">
              <a:rPr lang="de-DE" smtClean="0"/>
              <a:pPr/>
              <a:t>03.11.2016</a:t>
            </a:fld>
            <a:endParaRPr lang="de-AT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439361" y="6457970"/>
            <a:ext cx="4673606" cy="216000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98425" y="392094"/>
            <a:ext cx="46197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4944688-5556-4823-A294-E155E89CB24B}" type="slidenum">
              <a:rPr lang="de-AT" smtClean="0"/>
              <a:pPr/>
              <a:t>‹Nr.›</a:t>
            </a:fld>
            <a:endParaRPr lang="de-AT" dirty="0"/>
          </a:p>
        </p:txBody>
      </p:sp>
      <p:pic>
        <p:nvPicPr>
          <p:cNvPr id="9" name="Grafik 8" descr="OVGW_logo_co_rgb_ohnetext.ti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51785" y="6430225"/>
            <a:ext cx="958830" cy="326506"/>
          </a:xfrm>
          <a:prstGeom prst="rect">
            <a:avLst/>
          </a:prstGeom>
        </p:spPr>
      </p:pic>
      <p:cxnSp>
        <p:nvCxnSpPr>
          <p:cNvPr id="10" name="Gerade Verbindung 9"/>
          <p:cNvCxnSpPr/>
          <p:nvPr userDrawn="1"/>
        </p:nvCxnSpPr>
        <p:spPr>
          <a:xfrm>
            <a:off x="684213" y="6357958"/>
            <a:ext cx="7775575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 userDrawn="1"/>
        </p:nvSpPr>
        <p:spPr>
          <a:xfrm>
            <a:off x="1042988" y="0"/>
            <a:ext cx="7058025" cy="623728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AT">
              <a:solidFill>
                <a:prstClr val="white"/>
              </a:solidFill>
            </a:endParaRPr>
          </a:p>
        </p:txBody>
      </p:sp>
      <p:sp>
        <p:nvSpPr>
          <p:cNvPr id="5" name="Rechteck 4"/>
          <p:cNvSpPr/>
          <p:nvPr userDrawn="1"/>
        </p:nvSpPr>
        <p:spPr>
          <a:xfrm>
            <a:off x="0" y="2500313"/>
            <a:ext cx="971550" cy="100012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AT">
              <a:solidFill>
                <a:prstClr val="white"/>
              </a:solidFill>
            </a:endParaRPr>
          </a:p>
        </p:txBody>
      </p:sp>
      <p:cxnSp>
        <p:nvCxnSpPr>
          <p:cNvPr id="6" name="Gerade Verbindung 8"/>
          <p:cNvCxnSpPr/>
          <p:nvPr userDrawn="1"/>
        </p:nvCxnSpPr>
        <p:spPr>
          <a:xfrm>
            <a:off x="1038225" y="3749675"/>
            <a:ext cx="7062788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fik 9" descr="OVGW_logo_co_rgb_ohnetext.tif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188" y="6430963"/>
            <a:ext cx="958850" cy="32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Gerade Verbindung 10"/>
          <p:cNvCxnSpPr/>
          <p:nvPr userDrawn="1"/>
        </p:nvCxnSpPr>
        <p:spPr>
          <a:xfrm>
            <a:off x="1042988" y="6357938"/>
            <a:ext cx="7058025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042988" y="2011363"/>
            <a:ext cx="7058025" cy="1470025"/>
          </a:xfrm>
        </p:spPr>
        <p:txBody>
          <a:bodyPr tIns="36000" rIns="144000" bIns="36000" anchor="b">
            <a:normAutofit/>
          </a:bodyPr>
          <a:lstStyle>
            <a:lvl1pPr>
              <a:defRPr sz="2600"/>
            </a:lvl1pPr>
          </a:lstStyle>
          <a:p>
            <a:r>
              <a:rPr lang="de-DE" smtClean="0"/>
              <a:t>Titelmasterformat durch Klicken bearbeiten</a:t>
            </a:r>
            <a:endParaRPr lang="de-AT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042987" y="3886200"/>
            <a:ext cx="7058025" cy="1752600"/>
          </a:xfrm>
          <a:prstGeom prst="rect">
            <a:avLst/>
          </a:prstGeom>
        </p:spPr>
        <p:txBody>
          <a:bodyPr lIns="144000" tIns="36000" rIns="144000" bIns="36000"/>
          <a:lstStyle>
            <a:lvl1pPr marL="0" indent="0" algn="l">
              <a:buNone/>
              <a:defRPr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AT" dirty="0"/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10"/>
          </p:nvPr>
        </p:nvSpPr>
        <p:spPr>
          <a:xfrm>
            <a:off x="1046163" y="6451600"/>
            <a:ext cx="714375" cy="2159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lumMod val="65000"/>
                    <a:lumOff val="35000"/>
                  </a:prstClr>
                </a:solidFill>
              </a:rPr>
              <a:t>Juli 2016</a:t>
            </a:r>
            <a:endParaRPr lang="de-AT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801813" y="6451600"/>
            <a:ext cx="4129087" cy="217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AT">
                <a:solidFill>
                  <a:prstClr val="black">
                    <a:lumMod val="65000"/>
                    <a:lumOff val="35000"/>
                  </a:prstClr>
                </a:solidFill>
              </a:rPr>
              <a:t>ÖSTERREICHISCHE VEREINIGUNG FÜR DAS GAS- UND WASSERFACH</a:t>
            </a:r>
            <a:endParaRPr lang="de-AT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8B7428-93A2-4BB7-B7BF-49988383CC65}" type="slidenum">
              <a:rPr lang="de-AT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‹Nr.›</a:t>
            </a:fld>
            <a:endParaRPr lang="de-AT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026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 userDrawn="1"/>
        </p:nvSpPr>
        <p:spPr>
          <a:xfrm>
            <a:off x="1042988" y="2500313"/>
            <a:ext cx="8101012" cy="100012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AT">
              <a:solidFill>
                <a:prstClr val="white"/>
              </a:solidFill>
            </a:endParaRPr>
          </a:p>
        </p:txBody>
      </p:sp>
      <p:sp>
        <p:nvSpPr>
          <p:cNvPr id="5" name="Rechteck 4"/>
          <p:cNvSpPr/>
          <p:nvPr userDrawn="1"/>
        </p:nvSpPr>
        <p:spPr>
          <a:xfrm>
            <a:off x="0" y="2500313"/>
            <a:ext cx="971550" cy="100012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AT">
              <a:solidFill>
                <a:prstClr val="white"/>
              </a:solidFill>
            </a:endParaRPr>
          </a:p>
        </p:txBody>
      </p:sp>
      <p:cxnSp>
        <p:nvCxnSpPr>
          <p:cNvPr id="6" name="Gerade Verbindung 10"/>
          <p:cNvCxnSpPr/>
          <p:nvPr userDrawn="1"/>
        </p:nvCxnSpPr>
        <p:spPr>
          <a:xfrm>
            <a:off x="1038225" y="3749675"/>
            <a:ext cx="7062788" cy="158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fik 9" descr="OVGW_logo_co_rgb_ohnetext.tif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188" y="6430963"/>
            <a:ext cx="958850" cy="32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Gerade Verbindung 12"/>
          <p:cNvCxnSpPr/>
          <p:nvPr userDrawn="1"/>
        </p:nvCxnSpPr>
        <p:spPr>
          <a:xfrm>
            <a:off x="1042988" y="6357938"/>
            <a:ext cx="7058025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2988" y="2533650"/>
            <a:ext cx="7993062" cy="928688"/>
          </a:xfrm>
        </p:spPr>
        <p:txBody>
          <a:bodyPr tIns="36000" bIns="36000" anchor="b"/>
          <a:lstStyle/>
          <a:p>
            <a:r>
              <a:rPr lang="de-DE" smtClean="0"/>
              <a:t>Titelmasterformat durch Klicken bearbeiten</a:t>
            </a:r>
            <a:endParaRPr lang="de-AT" dirty="0"/>
          </a:p>
        </p:txBody>
      </p:sp>
      <p:sp>
        <p:nvSpPr>
          <p:cNvPr id="10" name="Untertitel 2"/>
          <p:cNvSpPr>
            <a:spLocks noGrp="1"/>
          </p:cNvSpPr>
          <p:nvPr>
            <p:ph type="subTitle" idx="1"/>
          </p:nvPr>
        </p:nvSpPr>
        <p:spPr>
          <a:xfrm>
            <a:off x="1042987" y="3886200"/>
            <a:ext cx="7058025" cy="1752600"/>
          </a:xfrm>
          <a:prstGeom prst="rect">
            <a:avLst/>
          </a:prstGeom>
        </p:spPr>
        <p:txBody>
          <a:bodyPr lIns="144000" tIns="36000" rIns="144000" bIns="36000"/>
          <a:lstStyle>
            <a:lvl1pPr marL="0" indent="0" algn="l">
              <a:buNone/>
              <a:defRPr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AT" dirty="0"/>
          </a:p>
        </p:txBody>
      </p:sp>
      <p:sp>
        <p:nvSpPr>
          <p:cNvPr id="9" name="Datumsplatzhalter 2"/>
          <p:cNvSpPr>
            <a:spLocks noGrp="1"/>
          </p:cNvSpPr>
          <p:nvPr>
            <p:ph type="dt" sz="half" idx="10"/>
          </p:nvPr>
        </p:nvSpPr>
        <p:spPr>
          <a:xfrm>
            <a:off x="1038225" y="6451600"/>
            <a:ext cx="714375" cy="2159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lumMod val="65000"/>
                    <a:lumOff val="35000"/>
                  </a:prstClr>
                </a:solidFill>
              </a:rPr>
              <a:t>Juli 2016</a:t>
            </a:r>
            <a:endParaRPr lang="de-AT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1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1793875" y="6451600"/>
            <a:ext cx="4319588" cy="2159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AT">
                <a:solidFill>
                  <a:prstClr val="black">
                    <a:lumMod val="65000"/>
                    <a:lumOff val="35000"/>
                  </a:prstClr>
                </a:solidFill>
              </a:rPr>
              <a:t>ÖSTERREICHISCHE VEREINIGUNG FÜR DAS GAS- UND WASSERFACH</a:t>
            </a:r>
            <a:endParaRPr lang="de-AT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2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B82FD6-9FE0-4023-ADCB-01E1F811B8A5}" type="slidenum">
              <a:rPr lang="de-AT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‹Nr.›</a:t>
            </a:fld>
            <a:endParaRPr lang="de-AT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191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 userDrawn="1"/>
        </p:nvSpPr>
        <p:spPr>
          <a:xfrm>
            <a:off x="0" y="133350"/>
            <a:ext cx="633413" cy="64293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AT" dirty="0">
              <a:solidFill>
                <a:prstClr val="white"/>
              </a:solidFill>
            </a:endParaRPr>
          </a:p>
        </p:txBody>
      </p:sp>
      <p:sp>
        <p:nvSpPr>
          <p:cNvPr id="5" name="Rechteck 4"/>
          <p:cNvSpPr/>
          <p:nvPr userDrawn="1"/>
        </p:nvSpPr>
        <p:spPr>
          <a:xfrm>
            <a:off x="676275" y="133350"/>
            <a:ext cx="8486775" cy="64293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AT">
              <a:solidFill>
                <a:prstClr val="white"/>
              </a:solidFill>
            </a:endParaRPr>
          </a:p>
        </p:txBody>
      </p:sp>
      <p:pic>
        <p:nvPicPr>
          <p:cNvPr id="6" name="Grafik 8" descr="OVGW_logo_co_rgb_ohnetext.tif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1738" y="6430963"/>
            <a:ext cx="958850" cy="325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Gerade Verbindung 9"/>
          <p:cNvCxnSpPr/>
          <p:nvPr userDrawn="1"/>
        </p:nvCxnSpPr>
        <p:spPr>
          <a:xfrm>
            <a:off x="684213" y="6357938"/>
            <a:ext cx="7775575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4213" y="1196974"/>
            <a:ext cx="7888316" cy="5040313"/>
          </a:xfrm>
          <a:prstGeom prst="rect">
            <a:avLst/>
          </a:prstGeom>
        </p:spPr>
        <p:txBody>
          <a:bodyPr/>
          <a:lstStyle>
            <a:lvl1pPr>
              <a:buClr>
                <a:schemeClr val="tx2">
                  <a:lumMod val="60000"/>
                  <a:lumOff val="40000"/>
                </a:schemeClr>
              </a:buClr>
              <a:defRPr/>
            </a:lvl1pPr>
            <a:lvl2pPr>
              <a:buClr>
                <a:schemeClr val="tx2">
                  <a:lumMod val="60000"/>
                  <a:lumOff val="40000"/>
                </a:schemeClr>
              </a:buClr>
              <a:defRPr/>
            </a:lvl2pPr>
            <a:lvl3pPr>
              <a:buClr>
                <a:schemeClr val="tx2">
                  <a:lumMod val="60000"/>
                  <a:lumOff val="40000"/>
                </a:schemeClr>
              </a:buClr>
              <a:defRPr/>
            </a:lvl3pPr>
            <a:lvl4pPr>
              <a:buClr>
                <a:schemeClr val="tx2">
                  <a:lumMod val="60000"/>
                  <a:lumOff val="40000"/>
                </a:schemeClr>
              </a:buClr>
              <a:defRPr/>
            </a:lvl4pPr>
            <a:lvl5pPr>
              <a:buClr>
                <a:schemeClr val="tx2">
                  <a:lumMod val="60000"/>
                  <a:lumOff val="40000"/>
                </a:schemeClr>
              </a:buClr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 dirty="0"/>
          </a:p>
        </p:txBody>
      </p:sp>
      <p:sp>
        <p:nvSpPr>
          <p:cNvPr id="8" name="Datumsplatzhalter 3"/>
          <p:cNvSpPr>
            <a:spLocks noGrp="1"/>
          </p:cNvSpPr>
          <p:nvPr>
            <p:ph type="dt" sz="half" idx="10"/>
          </p:nvPr>
        </p:nvSpPr>
        <p:spPr>
          <a:xfrm>
            <a:off x="684213" y="6457950"/>
            <a:ext cx="714375" cy="215900"/>
          </a:xfrm>
        </p:spPr>
        <p:txBody>
          <a:bodyPr/>
          <a:lstStyle>
            <a:lvl1pPr algn="l"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lumMod val="65000"/>
                    <a:lumOff val="35000"/>
                  </a:prstClr>
                </a:solidFill>
              </a:rPr>
              <a:t>Juli 2016</a:t>
            </a:r>
            <a:endParaRPr lang="de-AT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439863" y="6457950"/>
            <a:ext cx="4673600" cy="215900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r>
              <a:rPr lang="de-AT">
                <a:solidFill>
                  <a:prstClr val="black">
                    <a:lumMod val="65000"/>
                    <a:lumOff val="35000"/>
                  </a:prstClr>
                </a:solidFill>
              </a:rPr>
              <a:t>ÖSTERREICHISCHE VEREINIGUNG FÜR DAS GAS- UND WASSERFACH</a:t>
            </a:r>
            <a:endParaRPr lang="de-AT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8A2C70A3-B37B-4C03-8F31-E1432F2AF130}" type="slidenum">
              <a:rPr lang="de-AT">
                <a:solidFill>
                  <a:prstClr val="white"/>
                </a:solidFill>
              </a:rPr>
              <a:pPr>
                <a:defRPr/>
              </a:pPr>
              <a:t>‹Nr.›</a:t>
            </a:fld>
            <a:endParaRPr lang="de-AT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9734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el, Text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6096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152400" y="1125538"/>
            <a:ext cx="4367213" cy="5192712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72013" y="1125538"/>
            <a:ext cx="4368800" cy="5192712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4FB8D9-F676-45AE-94C4-B5E08CD0803F}" type="slidenum">
              <a:rPr lang="de-DE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‹Nr.›</a:t>
            </a:fld>
            <a:endParaRPr lang="de-DE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lumMod val="65000"/>
                    <a:lumOff val="35000"/>
                  </a:prstClr>
                </a:solidFill>
              </a:rPr>
              <a:t>Juli 2016</a:t>
            </a: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AT">
                <a:solidFill>
                  <a:prstClr val="black">
                    <a:lumMod val="65000"/>
                    <a:lumOff val="35000"/>
                  </a:prstClr>
                </a:solidFill>
              </a:rPr>
              <a:t>ÖSTERREICHISCHE VEREINIGUNG FÜR DAS GAS- UND WASSERFACH</a:t>
            </a:r>
            <a:endParaRPr lang="de-DE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812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7730EE-5846-436E-8D9D-FB42CC715BC9}" type="slidenum">
              <a:rPr lang="de-DE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‹Nr.›</a:t>
            </a:fld>
            <a:endParaRPr lang="de-DE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lumMod val="65000"/>
                    <a:lumOff val="35000"/>
                  </a:prstClr>
                </a:solidFill>
              </a:rPr>
              <a:t>Juli 2016</a:t>
            </a: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AT">
                <a:solidFill>
                  <a:prstClr val="black">
                    <a:lumMod val="65000"/>
                    <a:lumOff val="35000"/>
                  </a:prstClr>
                </a:solidFill>
              </a:rPr>
              <a:t>ÖSTERREICHISCHE VEREINIGUNG FÜR DAS GAS- UND WASSERFACH</a:t>
            </a:r>
            <a:endParaRPr lang="de-DE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756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87273-FF7A-401B-A6D0-C67DFD3229A5}" type="slidenum">
              <a:rPr lang="de-DE">
                <a:solidFill>
                  <a:prstClr val="black">
                    <a:lumMod val="65000"/>
                    <a:lumOff val="35000"/>
                  </a:prstClr>
                </a:solidFill>
              </a:rPr>
              <a:pPr>
                <a:defRPr/>
              </a:pPr>
              <a:t>‹Nr.›</a:t>
            </a:fld>
            <a:endParaRPr lang="de-DE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prstClr val="black">
                    <a:lumMod val="65000"/>
                    <a:lumOff val="35000"/>
                  </a:prstClr>
                </a:solidFill>
              </a:rPr>
              <a:t>Juli 2016</a:t>
            </a: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AT">
                <a:solidFill>
                  <a:prstClr val="black">
                    <a:lumMod val="65000"/>
                    <a:lumOff val="35000"/>
                  </a:prstClr>
                </a:solidFill>
              </a:rPr>
              <a:t>ÖSTERREICHISCHE VEREINIGUNG FÜR DAS GAS- UND WASSERFACH</a:t>
            </a:r>
            <a:endParaRPr lang="de-DE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958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84213" y="6451550"/>
            <a:ext cx="714380" cy="216000"/>
          </a:xfrm>
          <a:prstGeom prst="rect">
            <a:avLst/>
          </a:prstGeom>
        </p:spPr>
        <p:txBody>
          <a:bodyPr vert="horz" lIns="0" tIns="36000" rIns="0" bIns="36000" rtlCol="0" anchor="ctr"/>
          <a:lstStyle>
            <a:lvl1pPr algn="l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A8F1FEF-692B-49F3-9F71-41FB4CBCCA86}" type="datetime1">
              <a:rPr lang="de-DE" smtClean="0"/>
              <a:pPr/>
              <a:t>03.11.2016</a:t>
            </a:fld>
            <a:endParaRPr lang="de-AT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428728" y="6451550"/>
            <a:ext cx="4673606" cy="216000"/>
          </a:xfrm>
          <a:prstGeom prst="rect">
            <a:avLst/>
          </a:prstGeom>
        </p:spPr>
        <p:txBody>
          <a:bodyPr vert="horz" lIns="0" tIns="36000" rIns="0" bIns="36000" rtlCol="0" anchor="ctr"/>
          <a:lstStyle>
            <a:lvl1pPr algn="l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684213" y="274638"/>
            <a:ext cx="8351837" cy="490537"/>
          </a:xfrm>
          <a:prstGeom prst="rect">
            <a:avLst/>
          </a:prstGeom>
        </p:spPr>
        <p:txBody>
          <a:bodyPr vert="horz" lIns="144000" tIns="45720" rIns="0" bIns="4572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AT" dirty="0"/>
          </a:p>
        </p:txBody>
      </p:sp>
      <p:sp>
        <p:nvSpPr>
          <p:cNvPr id="17" name="Textplatzhalter 16"/>
          <p:cNvSpPr>
            <a:spLocks noGrp="1"/>
          </p:cNvSpPr>
          <p:nvPr>
            <p:ph type="body" idx="1"/>
          </p:nvPr>
        </p:nvSpPr>
        <p:spPr>
          <a:xfrm>
            <a:off x="684213" y="1196976"/>
            <a:ext cx="7888316" cy="430372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8425" y="392094"/>
            <a:ext cx="461976" cy="365125"/>
          </a:xfrm>
          <a:prstGeom prst="rect">
            <a:avLst/>
          </a:prstGeom>
        </p:spPr>
        <p:txBody>
          <a:bodyPr vert="horz" lIns="0" tIns="36000" rIns="0" bIns="3600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C0733B57-A778-4533-8D3A-00476835F9CD}" type="slidenum">
              <a:rPr lang="de-AT" smtClean="0"/>
              <a:pPr/>
              <a:t>‹Nr.›</a:t>
            </a:fld>
            <a:endParaRPr lang="de-A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23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marR="0" indent="-216000" algn="l" defTabSz="914400" rtl="0" eaLnBrk="1" fontAlgn="auto" latinLnBrk="0" hangingPunct="1">
        <a:lnSpc>
          <a:spcPct val="90000"/>
        </a:lnSpc>
        <a:spcBef>
          <a:spcPts val="800"/>
        </a:spcBef>
        <a:spcAft>
          <a:spcPts val="0"/>
        </a:spcAft>
        <a:buClr>
          <a:schemeClr val="tx2">
            <a:lumMod val="60000"/>
            <a:lumOff val="40000"/>
          </a:schemeClr>
        </a:buClr>
        <a:buSzPct val="90000"/>
        <a:buFont typeface="Wingdings" pitchFamily="2" charset="2"/>
        <a:buChar char="§"/>
        <a:tabLst/>
        <a:defRPr sz="2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540000" marR="0" indent="-216000" algn="l" defTabSz="914400" rtl="0" eaLnBrk="1" fontAlgn="auto" latinLnBrk="0" hangingPunct="1">
        <a:lnSpc>
          <a:spcPct val="90000"/>
        </a:lnSpc>
        <a:spcBef>
          <a:spcPts val="600"/>
        </a:spcBef>
        <a:spcAft>
          <a:spcPts val="0"/>
        </a:spcAft>
        <a:buClr>
          <a:schemeClr val="tx2">
            <a:lumMod val="60000"/>
            <a:lumOff val="40000"/>
          </a:schemeClr>
        </a:buClr>
        <a:buSzPct val="90000"/>
        <a:buFont typeface="Wingdings" pitchFamily="2" charset="2"/>
        <a:buChar char="§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64000" marR="0" indent="-216000" algn="l" defTabSz="914400" rtl="0" eaLnBrk="1" fontAlgn="auto" latinLnBrk="0" hangingPunct="1">
        <a:lnSpc>
          <a:spcPct val="90000"/>
        </a:lnSpc>
        <a:spcBef>
          <a:spcPts val="400"/>
        </a:spcBef>
        <a:spcAft>
          <a:spcPts val="0"/>
        </a:spcAft>
        <a:buClr>
          <a:schemeClr val="tx2">
            <a:lumMod val="60000"/>
            <a:lumOff val="40000"/>
          </a:schemeClr>
        </a:buClr>
        <a:buSzPct val="90000"/>
        <a:buFont typeface="Wingdings" pitchFamily="2" charset="2"/>
        <a:buChar char="§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000" indent="-216000" algn="l" defTabSz="914400" rtl="0" eaLnBrk="1" latinLnBrk="0" hangingPunct="1">
        <a:lnSpc>
          <a:spcPct val="90000"/>
        </a:lnSpc>
        <a:spcBef>
          <a:spcPts val="400"/>
        </a:spcBef>
        <a:buClr>
          <a:schemeClr val="tx2">
            <a:lumMod val="60000"/>
            <a:lumOff val="40000"/>
          </a:schemeClr>
        </a:buClr>
        <a:buSzPct val="90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12000" indent="-216000" algn="l" defTabSz="914400" rtl="0" eaLnBrk="1" latinLnBrk="0" hangingPunct="1">
        <a:lnSpc>
          <a:spcPct val="90000"/>
        </a:lnSpc>
        <a:spcBef>
          <a:spcPts val="200"/>
        </a:spcBef>
        <a:buClr>
          <a:schemeClr val="tx2">
            <a:lumMod val="60000"/>
            <a:lumOff val="40000"/>
          </a:schemeClr>
        </a:buClr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84213" y="6451600"/>
            <a:ext cx="714375" cy="215900"/>
          </a:xfrm>
          <a:prstGeom prst="rect">
            <a:avLst/>
          </a:prstGeom>
        </p:spPr>
        <p:txBody>
          <a:bodyPr vert="horz" lIns="0" tIns="36000" rIns="0" bIns="36000" rtlCol="0" anchor="ctr"/>
          <a:lstStyle>
            <a:lvl1pPr algn="l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</a:rPr>
              <a:t>Juli 2016</a:t>
            </a:r>
            <a:endParaRPr lang="de-AT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428750" y="6451600"/>
            <a:ext cx="4673600" cy="215900"/>
          </a:xfrm>
          <a:prstGeom prst="rect">
            <a:avLst/>
          </a:prstGeom>
        </p:spPr>
        <p:txBody>
          <a:bodyPr vert="horz" lIns="0" tIns="36000" rIns="0" bIns="36000" rtlCol="0" anchor="ctr"/>
          <a:lstStyle>
            <a:lvl1pPr algn="l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AT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</a:rPr>
              <a:t>ÖSTERREICHISCHE VEREINIGUNG FÜR DAS GAS- UND WASSERFACH</a:t>
            </a:r>
            <a:endParaRPr lang="de-AT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</a:endParaRPr>
          </a:p>
        </p:txBody>
      </p:sp>
      <p:sp>
        <p:nvSpPr>
          <p:cNvPr id="1028" name="Titelplatzhalter 1"/>
          <p:cNvSpPr>
            <a:spLocks noGrp="1"/>
          </p:cNvSpPr>
          <p:nvPr>
            <p:ph type="title"/>
          </p:nvPr>
        </p:nvSpPr>
        <p:spPr bwMode="auto">
          <a:xfrm>
            <a:off x="684213" y="274638"/>
            <a:ext cx="8351837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4400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Titelmasterformat durch Klicken bearbeiten</a:t>
            </a:r>
            <a:endParaRPr lang="de-AT" altLang="de-DE" smtClean="0"/>
          </a:p>
        </p:txBody>
      </p:sp>
      <p:sp>
        <p:nvSpPr>
          <p:cNvPr id="1029" name="Textplatzhalter 16"/>
          <p:cNvSpPr>
            <a:spLocks noGrp="1"/>
          </p:cNvSpPr>
          <p:nvPr>
            <p:ph type="body" idx="1"/>
          </p:nvPr>
        </p:nvSpPr>
        <p:spPr bwMode="auto">
          <a:xfrm>
            <a:off x="684213" y="1196975"/>
            <a:ext cx="7888287" cy="430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Textmasterformate durch Klicken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  <a:endParaRPr lang="de-AT" altLang="de-DE" smtClean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98425" y="392113"/>
            <a:ext cx="461963" cy="365125"/>
          </a:xfrm>
          <a:prstGeom prst="rect">
            <a:avLst/>
          </a:prstGeom>
        </p:spPr>
        <p:txBody>
          <a:bodyPr vert="horz" lIns="0" tIns="36000" rIns="0" bIns="3600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D839549C-2F12-438D-92C7-475823BDC7A2}" type="slidenum">
              <a:rPr lang="de-AT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‹Nr.›</a:t>
            </a:fld>
            <a:endParaRPr lang="de-AT" dirty="0">
              <a:solidFill>
                <a:prstClr val="black">
                  <a:lumMod val="65000"/>
                  <a:lumOff val="35000"/>
                </a:prst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7738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3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300" b="1">
          <a:solidFill>
            <a:schemeClr val="bg1"/>
          </a:solidFill>
          <a:latin typeface="Calibri" panose="020F0502020204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300" b="1">
          <a:solidFill>
            <a:schemeClr val="bg1"/>
          </a:solidFill>
          <a:latin typeface="Calibri" panose="020F0502020204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300" b="1">
          <a:solidFill>
            <a:schemeClr val="bg1"/>
          </a:solidFill>
          <a:latin typeface="Calibri" panose="020F0502020204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300" b="1">
          <a:solidFill>
            <a:schemeClr val="bg1"/>
          </a:solidFill>
          <a:latin typeface="Calibri" panose="020F0502020204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300" b="1">
          <a:solidFill>
            <a:schemeClr val="bg1"/>
          </a:solidFill>
          <a:latin typeface="Calibri" panose="020F0502020204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300" b="1">
          <a:solidFill>
            <a:schemeClr val="bg1"/>
          </a:solidFill>
          <a:latin typeface="Calibri" panose="020F0502020204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300" b="1">
          <a:solidFill>
            <a:schemeClr val="bg1"/>
          </a:solidFill>
          <a:latin typeface="Calibri" panose="020F0502020204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300" b="1">
          <a:solidFill>
            <a:schemeClr val="bg1"/>
          </a:solidFill>
          <a:latin typeface="Calibri" panose="020F0502020204030204" pitchFamily="34" charset="0"/>
        </a:defRPr>
      </a:lvl9pPr>
    </p:titleStyle>
    <p:bodyStyle>
      <a:lvl1pPr indent="-215900" algn="l" rtl="0" eaLnBrk="0" fontAlgn="base" hangingPunct="0">
        <a:lnSpc>
          <a:spcPct val="90000"/>
        </a:lnSpc>
        <a:spcBef>
          <a:spcPts val="800"/>
        </a:spcBef>
        <a:spcAft>
          <a:spcPct val="0"/>
        </a:spcAft>
        <a:buClr>
          <a:srgbClr val="558ED5"/>
        </a:buClr>
        <a:buSzPct val="90000"/>
        <a:buFont typeface="Wingdings" panose="05000000000000000000" pitchFamily="2" charset="2"/>
        <a:buChar char="§"/>
        <a:defRPr sz="2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539750" indent="-2159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Clr>
          <a:srgbClr val="558ED5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63600" indent="-215900" algn="l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Clr>
          <a:srgbClr val="558ED5"/>
        </a:buClr>
        <a:buSzPct val="90000"/>
        <a:buFont typeface="Wingdings" panose="05000000000000000000" pitchFamily="2" charset="2"/>
        <a:buChar char="§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15900" algn="l" rtl="0" eaLnBrk="0" fontAlgn="base" hangingPunct="0">
        <a:lnSpc>
          <a:spcPct val="90000"/>
        </a:lnSpc>
        <a:spcBef>
          <a:spcPts val="400"/>
        </a:spcBef>
        <a:spcAft>
          <a:spcPct val="0"/>
        </a:spcAft>
        <a:buClr>
          <a:srgbClr val="558ED5"/>
        </a:buClr>
        <a:buSzPct val="90000"/>
        <a:buFont typeface="Wingdings" panose="05000000000000000000" pitchFamily="2" charset="2"/>
        <a:buChar char="§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11300" indent="-215900" algn="l" rtl="0" eaLnBrk="0" fontAlgn="base" hangingPunct="0">
        <a:lnSpc>
          <a:spcPct val="90000"/>
        </a:lnSpc>
        <a:spcBef>
          <a:spcPts val="200"/>
        </a:spcBef>
        <a:spcAft>
          <a:spcPct val="0"/>
        </a:spcAft>
        <a:buClr>
          <a:srgbClr val="558ED5"/>
        </a:buClr>
        <a:buFont typeface="Symbol" panose="05050102010706020507" pitchFamily="18" charset="2"/>
        <a:buChar char="-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asserwerk.at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AT" dirty="0" smtClean="0"/>
              <a:t>Neues aus der Wasserwelt</a:t>
            </a:r>
            <a:endParaRPr lang="de-AT" dirty="0"/>
          </a:p>
        </p:txBody>
      </p:sp>
      <p:sp>
        <p:nvSpPr>
          <p:cNvPr id="10" name="Untertitel 9"/>
          <p:cNvSpPr>
            <a:spLocks noGrp="1"/>
          </p:cNvSpPr>
          <p:nvPr>
            <p:ph type="subTitle" idx="1"/>
          </p:nvPr>
        </p:nvSpPr>
        <p:spPr>
          <a:xfrm>
            <a:off x="1042987" y="3886200"/>
            <a:ext cx="7058025" cy="2279104"/>
          </a:xfrm>
        </p:spPr>
        <p:txBody>
          <a:bodyPr>
            <a:normAutofit fontScale="55000" lnSpcReduction="20000"/>
          </a:bodyPr>
          <a:lstStyle/>
          <a:p>
            <a:r>
              <a:rPr lang="it-IT" dirty="0" err="1" smtClean="0"/>
              <a:t>Aktuelles</a:t>
            </a:r>
            <a:r>
              <a:rPr lang="it-IT" dirty="0" smtClean="0"/>
              <a:t> </a:t>
            </a:r>
            <a:r>
              <a:rPr lang="it-IT" dirty="0" err="1" smtClean="0"/>
              <a:t>zum</a:t>
            </a:r>
            <a:r>
              <a:rPr lang="it-IT" dirty="0" smtClean="0"/>
              <a:t> </a:t>
            </a:r>
            <a:r>
              <a:rPr lang="it-IT" dirty="0" err="1" smtClean="0"/>
              <a:t>Thema</a:t>
            </a:r>
            <a:r>
              <a:rPr lang="it-IT" dirty="0" smtClean="0"/>
              <a:t> </a:t>
            </a:r>
            <a:r>
              <a:rPr lang="it-IT" dirty="0" err="1" smtClean="0"/>
              <a:t>Wasserzähler</a:t>
            </a:r>
            <a:endParaRPr lang="it-IT" dirty="0" smtClean="0"/>
          </a:p>
          <a:p>
            <a:r>
              <a:rPr lang="it-IT" dirty="0" err="1" smtClean="0"/>
              <a:t>Neuerungen</a:t>
            </a:r>
            <a:r>
              <a:rPr lang="it-IT" dirty="0" smtClean="0"/>
              <a:t> </a:t>
            </a:r>
            <a:r>
              <a:rPr lang="it-IT" dirty="0" err="1" smtClean="0"/>
              <a:t>Wassermeister</a:t>
            </a:r>
            <a:endParaRPr lang="it-IT" dirty="0" smtClean="0"/>
          </a:p>
          <a:p>
            <a:r>
              <a:rPr lang="it-IT" dirty="0"/>
              <a:t>ÖVGW </a:t>
            </a:r>
            <a:r>
              <a:rPr lang="it-IT" dirty="0" err="1"/>
              <a:t>Richtlinie</a:t>
            </a:r>
            <a:r>
              <a:rPr lang="it-IT" dirty="0"/>
              <a:t> W 74</a:t>
            </a:r>
          </a:p>
          <a:p>
            <a:r>
              <a:rPr lang="it-IT" dirty="0"/>
              <a:t>ÖVGW </a:t>
            </a:r>
            <a:r>
              <a:rPr lang="it-IT" dirty="0" err="1"/>
              <a:t>Richtlinie</a:t>
            </a:r>
            <a:r>
              <a:rPr lang="it-IT" dirty="0"/>
              <a:t> W 85</a:t>
            </a:r>
          </a:p>
          <a:p>
            <a:r>
              <a:rPr lang="it-IT" dirty="0" err="1" smtClean="0"/>
              <a:t>Glasfaserkabel</a:t>
            </a:r>
            <a:r>
              <a:rPr lang="it-IT" dirty="0" smtClean="0"/>
              <a:t> im </a:t>
            </a:r>
            <a:r>
              <a:rPr lang="it-IT" dirty="0" err="1" smtClean="0"/>
              <a:t>Leitungsnetz</a:t>
            </a:r>
            <a:r>
              <a:rPr lang="it-IT" dirty="0" smtClean="0"/>
              <a:t> - </a:t>
            </a:r>
            <a:r>
              <a:rPr lang="it-IT" dirty="0" err="1" smtClean="0"/>
              <a:t>Breitbandinternetausbau</a:t>
            </a:r>
            <a:endParaRPr lang="it-IT" dirty="0" smtClean="0"/>
          </a:p>
          <a:p>
            <a:r>
              <a:rPr lang="it-IT" dirty="0" smtClean="0"/>
              <a:t>Novelle </a:t>
            </a:r>
            <a:r>
              <a:rPr lang="it-IT" dirty="0" err="1" smtClean="0"/>
              <a:t>Trinkwasserverordnung</a:t>
            </a:r>
            <a:endParaRPr lang="it-IT" dirty="0" smtClean="0"/>
          </a:p>
          <a:p>
            <a:r>
              <a:rPr lang="it-IT" dirty="0" smtClean="0"/>
              <a:t>ÖVGW </a:t>
            </a:r>
            <a:r>
              <a:rPr lang="it-IT" dirty="0" err="1" smtClean="0"/>
              <a:t>Studie</a:t>
            </a:r>
            <a:r>
              <a:rPr lang="it-IT" dirty="0" smtClean="0"/>
              <a:t> </a:t>
            </a:r>
            <a:r>
              <a:rPr lang="it-IT" dirty="0" err="1" smtClean="0"/>
              <a:t>zum</a:t>
            </a:r>
            <a:r>
              <a:rPr lang="it-IT" dirty="0" smtClean="0"/>
              <a:t> </a:t>
            </a:r>
            <a:r>
              <a:rPr lang="it-IT" dirty="0" err="1" smtClean="0"/>
              <a:t>Jahr</a:t>
            </a:r>
            <a:r>
              <a:rPr lang="it-IT" dirty="0" smtClean="0"/>
              <a:t> 2015 </a:t>
            </a:r>
          </a:p>
          <a:p>
            <a:r>
              <a:rPr lang="it-IT" dirty="0" err="1" smtClean="0"/>
              <a:t>Internationale</a:t>
            </a:r>
            <a:r>
              <a:rPr lang="it-IT" dirty="0" smtClean="0"/>
              <a:t> </a:t>
            </a:r>
            <a:r>
              <a:rPr lang="it-IT" dirty="0" err="1" smtClean="0"/>
              <a:t>Normung</a:t>
            </a:r>
            <a:endParaRPr lang="it-IT" dirty="0" smtClean="0"/>
          </a:p>
          <a:p>
            <a:r>
              <a:rPr lang="it-IT" dirty="0" smtClean="0"/>
              <a:t>TRINK`WASSERTAG </a:t>
            </a:r>
          </a:p>
          <a:p>
            <a:r>
              <a:rPr lang="it-IT" dirty="0"/>
              <a:t>ÖVGW </a:t>
            </a:r>
            <a:r>
              <a:rPr lang="it-IT" dirty="0" err="1"/>
              <a:t>Regelwerk</a:t>
            </a:r>
            <a:r>
              <a:rPr lang="it-IT" dirty="0"/>
              <a:t> Wasser </a:t>
            </a:r>
            <a:r>
              <a:rPr lang="it-IT" dirty="0" err="1"/>
              <a:t>Abo</a:t>
            </a:r>
            <a:r>
              <a:rPr lang="it-IT" dirty="0"/>
              <a:t> </a:t>
            </a:r>
            <a:endParaRPr lang="it-IT" dirty="0" smtClean="0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081D6-67B6-418D-B5C8-6B7B5E6E31B8}" type="datetime1">
              <a:rPr lang="de-DE" smtClean="0"/>
              <a:pPr/>
              <a:t>03.11.2016</a:t>
            </a:fld>
            <a:endParaRPr lang="de-AT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33B57-A778-4533-8D3A-00476835F9CD}" type="slidenum">
              <a:rPr lang="de-AT" smtClean="0"/>
              <a:pPr/>
              <a:t>1</a:t>
            </a:fld>
            <a:endParaRPr lang="de-AT" dirty="0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5991839" y="0"/>
            <a:ext cx="2104436" cy="1018975"/>
            <a:chOff x="5991839" y="0"/>
            <a:chExt cx="2104436" cy="1018975"/>
          </a:xfrm>
        </p:grpSpPr>
        <p:sp>
          <p:nvSpPr>
            <p:cNvPr id="15" name="Rechteck 14"/>
            <p:cNvSpPr/>
            <p:nvPr/>
          </p:nvSpPr>
          <p:spPr>
            <a:xfrm rot="16200000">
              <a:off x="7601156" y="523857"/>
              <a:ext cx="495119" cy="495118"/>
            </a:xfrm>
            <a:prstGeom prst="rect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6" name="Rechteck 15"/>
            <p:cNvSpPr/>
            <p:nvPr/>
          </p:nvSpPr>
          <p:spPr>
            <a:xfrm rot="16200000">
              <a:off x="7064716" y="523857"/>
              <a:ext cx="495119" cy="495118"/>
            </a:xfrm>
            <a:prstGeom prst="rect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7" name="Rechteck 16"/>
            <p:cNvSpPr/>
            <p:nvPr/>
          </p:nvSpPr>
          <p:spPr>
            <a:xfrm rot="16200000">
              <a:off x="6528277" y="1"/>
              <a:ext cx="495119" cy="495118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18" name="Rechteck 17"/>
            <p:cNvSpPr/>
            <p:nvPr/>
          </p:nvSpPr>
          <p:spPr>
            <a:xfrm rot="16200000">
              <a:off x="5991838" y="523857"/>
              <a:ext cx="495119" cy="495118"/>
            </a:xfrm>
            <a:prstGeom prst="rect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Internationale Normung	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 smtClean="0"/>
              <a:t>Wasserversorgung im Fokus der Internationalen Normung</a:t>
            </a:r>
          </a:p>
          <a:p>
            <a:r>
              <a:rPr lang="de-AT" dirty="0" smtClean="0"/>
              <a:t>Aktuelle </a:t>
            </a:r>
            <a:r>
              <a:rPr lang="de-AT" dirty="0"/>
              <a:t>T</a:t>
            </a:r>
            <a:r>
              <a:rPr lang="de-AT" dirty="0" smtClean="0"/>
              <a:t>hemen</a:t>
            </a:r>
          </a:p>
          <a:p>
            <a:pPr lvl="1"/>
            <a:r>
              <a:rPr lang="de-AT" dirty="0" smtClean="0"/>
              <a:t>Anlagenbewirtschaftung</a:t>
            </a:r>
          </a:p>
          <a:p>
            <a:pPr lvl="1"/>
            <a:r>
              <a:rPr lang="de-AT" dirty="0" smtClean="0"/>
              <a:t>Wiederverwendung von Wasser</a:t>
            </a:r>
          </a:p>
          <a:p>
            <a:pPr lvl="1"/>
            <a:r>
              <a:rPr lang="de-AT" dirty="0" smtClean="0"/>
              <a:t>Wasser Effizienz</a:t>
            </a:r>
          </a:p>
          <a:p>
            <a:pPr lvl="1"/>
            <a:r>
              <a:rPr lang="de-AT" dirty="0" smtClean="0"/>
              <a:t>Erweiterte Eigenschaften von Wasserzählern –&gt; Smart Meter</a:t>
            </a:r>
          </a:p>
          <a:p>
            <a:endParaRPr lang="de-AT" dirty="0"/>
          </a:p>
          <a:p>
            <a:r>
              <a:rPr lang="de-AT" dirty="0" smtClean="0"/>
              <a:t>Aufgabe der ÖVGW ist hier:</a:t>
            </a:r>
          </a:p>
          <a:p>
            <a:pPr lvl="1"/>
            <a:r>
              <a:rPr lang="de-AT" dirty="0" smtClean="0"/>
              <a:t>Informationsbeschaffung</a:t>
            </a:r>
          </a:p>
          <a:p>
            <a:pPr lvl="1"/>
            <a:r>
              <a:rPr lang="de-AT" dirty="0" smtClean="0"/>
              <a:t>Mitgestaltung wo notwendig </a:t>
            </a:r>
            <a:br>
              <a:rPr lang="de-AT" dirty="0" smtClean="0"/>
            </a:br>
            <a:r>
              <a:rPr lang="de-AT" dirty="0" smtClean="0"/>
              <a:t>und sinnvoll</a:t>
            </a:r>
          </a:p>
          <a:p>
            <a:pPr lvl="1"/>
            <a:r>
              <a:rPr lang="de-AT" dirty="0" smtClean="0"/>
              <a:t>Nutzung der Möglichkeiten</a:t>
            </a:r>
            <a:endParaRPr lang="de-AT" dirty="0"/>
          </a:p>
          <a:p>
            <a:endParaRPr lang="de-AT" dirty="0" smtClean="0"/>
          </a:p>
          <a:p>
            <a:endParaRPr lang="de-AT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BBAA5-0E4A-4697-9AD7-E0ADE2F108BB}" type="datetime1">
              <a:rPr lang="de-DE" smtClean="0"/>
              <a:pPr/>
              <a:t>03.11.2016</a:t>
            </a:fld>
            <a:endParaRPr lang="de-AT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4688-5556-4823-A294-E155E89CB24B}" type="slidenum">
              <a:rPr lang="de-AT" smtClean="0"/>
              <a:pPr/>
              <a:t>10</a:t>
            </a:fld>
            <a:endParaRPr lang="de-AT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752680"/>
            <a:ext cx="4462760" cy="1846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562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2400" dirty="0" smtClean="0"/>
              <a:t>Das war der TRINK´WASSERTAG 2016: </a:t>
            </a:r>
            <a:endParaRPr lang="de-AT" sz="24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BBAA5-0E4A-4697-9AD7-E0ADE2F108BB}" type="datetime1">
              <a:rPr lang="de-DE" smtClean="0"/>
              <a:pPr/>
              <a:t>03.11.2016</a:t>
            </a:fld>
            <a:endParaRPr lang="de-AT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4688-5556-4823-A294-E155E89CB24B}" type="slidenum">
              <a:rPr lang="de-AT" smtClean="0"/>
              <a:pPr/>
              <a:t>11</a:t>
            </a:fld>
            <a:endParaRPr lang="de-AT" dirty="0"/>
          </a:p>
        </p:txBody>
      </p:sp>
      <p:sp>
        <p:nvSpPr>
          <p:cNvPr id="8" name="Inhaltsplatzhalter 2"/>
          <p:cNvSpPr txBox="1">
            <a:spLocks/>
          </p:cNvSpPr>
          <p:nvPr/>
        </p:nvSpPr>
        <p:spPr>
          <a:xfrm>
            <a:off x="684213" y="835799"/>
            <a:ext cx="8352283" cy="542510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0" marR="0" indent="-216000" algn="l" defTabSz="914400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tx2">
                  <a:lumMod val="60000"/>
                  <a:lumOff val="40000"/>
                </a:schemeClr>
              </a:buClr>
              <a:buSzPct val="90000"/>
              <a:buFont typeface="Wingdings" pitchFamily="2" charset="2"/>
              <a:buChar char="§"/>
              <a:tabLst/>
              <a:defRPr sz="2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0000" marR="0" indent="-21600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>
                  <a:lumMod val="60000"/>
                  <a:lumOff val="40000"/>
                </a:schemeClr>
              </a:buClr>
              <a:buSzPct val="90000"/>
              <a:buFont typeface="Wingdings" pitchFamily="2" charset="2"/>
              <a:buChar char="§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4000" marR="0" indent="-216000" algn="l" defTabSz="914400" rtl="0" eaLnBrk="1" fontAlgn="auto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tx2">
                  <a:lumMod val="60000"/>
                  <a:lumOff val="40000"/>
                </a:schemeClr>
              </a:buClr>
              <a:buSzPct val="90000"/>
              <a:buFont typeface="Wingdings" pitchFamily="2" charset="2"/>
              <a:buChar char="§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000" indent="-21600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tx2">
                  <a:lumMod val="60000"/>
                  <a:lumOff val="40000"/>
                </a:schemeClr>
              </a:buClr>
              <a:buSzPct val="9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12000" indent="-216000" algn="l" defTabSz="914400" rtl="0" eaLnBrk="1" latinLnBrk="0" hangingPunct="1">
              <a:lnSpc>
                <a:spcPct val="90000"/>
              </a:lnSpc>
              <a:spcBef>
                <a:spcPts val="200"/>
              </a:spcBef>
              <a:buClr>
                <a:schemeClr val="tx2">
                  <a:lumMod val="60000"/>
                  <a:lumOff val="40000"/>
                </a:schemeClr>
              </a:buClr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None/>
            </a:pPr>
            <a:r>
              <a:rPr lang="de-AT" sz="2800" dirty="0" smtClean="0"/>
              <a:t>53 Betriebe und Gemeinden gestalteten </a:t>
            </a:r>
            <a:r>
              <a:rPr lang="de-AT" sz="2800" dirty="0"/>
              <a:t>den </a:t>
            </a:r>
            <a:r>
              <a:rPr lang="de-AT" sz="2800" dirty="0" smtClean="0"/>
              <a:t>TRINK´WASSERTAG </a:t>
            </a:r>
          </a:p>
          <a:p>
            <a:r>
              <a:rPr lang="de-AT" sz="2800" b="0" dirty="0" smtClean="0"/>
              <a:t>Je </a:t>
            </a:r>
            <a:r>
              <a:rPr lang="de-AT" sz="2800" b="0" dirty="0"/>
              <a:t>nach Kapazitäten und Ideen</a:t>
            </a:r>
          </a:p>
          <a:p>
            <a:pPr lvl="1"/>
            <a:r>
              <a:rPr lang="de-AT" sz="2600" b="0" dirty="0" smtClean="0"/>
              <a:t>Tag </a:t>
            </a:r>
            <a:r>
              <a:rPr lang="de-AT" sz="2600" b="0" dirty="0"/>
              <a:t>der offenen </a:t>
            </a:r>
            <a:r>
              <a:rPr lang="de-AT" sz="2600" b="0" dirty="0" smtClean="0"/>
              <a:t>Tür</a:t>
            </a:r>
          </a:p>
          <a:p>
            <a:pPr lvl="1"/>
            <a:r>
              <a:rPr lang="de-AT" sz="2600" b="0" dirty="0" smtClean="0"/>
              <a:t>Wasserfest </a:t>
            </a:r>
            <a:r>
              <a:rPr lang="de-AT" sz="2600" b="0" dirty="0"/>
              <a:t>mit Ausstellung, </a:t>
            </a:r>
            <a:endParaRPr lang="de-AT" sz="2600" b="0" dirty="0" smtClean="0"/>
          </a:p>
          <a:p>
            <a:pPr lvl="1"/>
            <a:r>
              <a:rPr lang="de-AT" sz="2600" b="0" dirty="0" smtClean="0"/>
              <a:t>Eröffnungen</a:t>
            </a:r>
          </a:p>
          <a:p>
            <a:pPr lvl="1"/>
            <a:r>
              <a:rPr lang="de-AT" sz="2600" b="0" dirty="0" smtClean="0"/>
              <a:t>Schulführungen</a:t>
            </a:r>
          </a:p>
          <a:p>
            <a:pPr lvl="1"/>
            <a:r>
              <a:rPr lang="de-AT" sz="2600" b="0" dirty="0" smtClean="0"/>
              <a:t>Gewinnspiele</a:t>
            </a:r>
          </a:p>
          <a:p>
            <a:pPr lvl="1"/>
            <a:r>
              <a:rPr lang="de-AT" sz="2600" b="0" dirty="0" smtClean="0"/>
              <a:t>Rätselrallyes</a:t>
            </a:r>
          </a:p>
          <a:p>
            <a:pPr lvl="1"/>
            <a:r>
              <a:rPr lang="de-AT" sz="2600" b="0" dirty="0" smtClean="0"/>
              <a:t>Wasser-Radtouren</a:t>
            </a:r>
          </a:p>
          <a:p>
            <a:pPr lvl="1"/>
            <a:r>
              <a:rPr lang="de-AT" sz="2600" b="0" dirty="0" smtClean="0"/>
              <a:t>Quellen-Wanderung</a:t>
            </a:r>
          </a:p>
          <a:p>
            <a:pPr lvl="1"/>
            <a:r>
              <a:rPr lang="de-AT" sz="2600" dirty="0" smtClean="0"/>
              <a:t>...........</a:t>
            </a:r>
            <a:endParaRPr lang="de-AT" sz="2800" dirty="0"/>
          </a:p>
          <a:p>
            <a:endParaRPr lang="de-AT" sz="2800" dirty="0"/>
          </a:p>
        </p:txBody>
      </p:sp>
      <p:sp>
        <p:nvSpPr>
          <p:cNvPr id="9" name="Textfeld 8"/>
          <p:cNvSpPr txBox="1"/>
          <p:nvPr/>
        </p:nvSpPr>
        <p:spPr>
          <a:xfrm>
            <a:off x="4203131" y="5997654"/>
            <a:ext cx="29838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b="1" dirty="0" err="1" smtClean="0"/>
              <a:t>Trink´Wassertag</a:t>
            </a:r>
            <a:r>
              <a:rPr lang="de-AT" dirty="0" smtClean="0"/>
              <a:t>, Knittelfeld</a:t>
            </a:r>
            <a:endParaRPr lang="de-AT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3131" y="2980147"/>
            <a:ext cx="4526260" cy="3017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404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2400" dirty="0" smtClean="0"/>
              <a:t>TRINK´WASSERTAG – Hilfestellung der ÖVGW</a:t>
            </a:r>
            <a:endParaRPr lang="de-AT" sz="24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BBAA5-0E4A-4697-9AD7-E0ADE2F108BB}" type="datetime1">
              <a:rPr lang="de-DE" smtClean="0"/>
              <a:pPr/>
              <a:t>03.11.2016</a:t>
            </a:fld>
            <a:endParaRPr lang="de-AT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4688-5556-4823-A294-E155E89CB24B}" type="slidenum">
              <a:rPr lang="de-AT" smtClean="0"/>
              <a:pPr/>
              <a:t>12</a:t>
            </a:fld>
            <a:endParaRPr lang="de-AT" dirty="0"/>
          </a:p>
        </p:txBody>
      </p:sp>
      <p:sp>
        <p:nvSpPr>
          <p:cNvPr id="8" name="Inhaltsplatzhalter 7"/>
          <p:cNvSpPr>
            <a:spLocks noGrp="1"/>
          </p:cNvSpPr>
          <p:nvPr>
            <p:ph idx="1"/>
          </p:nvPr>
        </p:nvSpPr>
        <p:spPr>
          <a:xfrm>
            <a:off x="684213" y="1196975"/>
            <a:ext cx="7888316" cy="1223913"/>
          </a:xfrm>
        </p:spPr>
        <p:txBody>
          <a:bodyPr/>
          <a:lstStyle/>
          <a:p>
            <a:r>
              <a:rPr lang="de-AT" sz="2800" dirty="0" smtClean="0"/>
              <a:t>Einheitlicher Schriftzug als Ergänzung zum Logo der </a:t>
            </a:r>
            <a:r>
              <a:rPr lang="de-AT" sz="2800" dirty="0" err="1" smtClean="0"/>
              <a:t>WVU´s</a:t>
            </a:r>
            <a:r>
              <a:rPr lang="de-AT" sz="2800" dirty="0" smtClean="0"/>
              <a:t> </a:t>
            </a:r>
          </a:p>
          <a:p>
            <a:endParaRPr lang="de-AT" sz="2800" dirty="0" smtClean="0"/>
          </a:p>
          <a:p>
            <a:endParaRPr lang="de-AT" sz="2800" dirty="0"/>
          </a:p>
          <a:p>
            <a:endParaRPr lang="de-AT" sz="2800" dirty="0"/>
          </a:p>
          <a:p>
            <a:endParaRPr lang="de-AT" sz="2800" dirty="0" smtClean="0"/>
          </a:p>
          <a:p>
            <a:endParaRPr lang="de-AT" sz="2800" dirty="0" smtClean="0"/>
          </a:p>
          <a:p>
            <a:endParaRPr lang="de-AT" sz="2800" dirty="0"/>
          </a:p>
          <a:p>
            <a:endParaRPr lang="de-AT" sz="2800" dirty="0" smtClean="0"/>
          </a:p>
          <a:p>
            <a:pPr indent="0">
              <a:buNone/>
            </a:pPr>
            <a:endParaRPr lang="de-AT" dirty="0"/>
          </a:p>
        </p:txBody>
      </p:sp>
      <p:pic>
        <p:nvPicPr>
          <p:cNvPr id="9" name="Inhaltsplatzhalter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761728"/>
            <a:ext cx="6273504" cy="433515"/>
          </a:xfrm>
          <a:prstGeom prst="rect">
            <a:avLst/>
          </a:prstGeom>
        </p:spPr>
      </p:pic>
      <p:sp>
        <p:nvSpPr>
          <p:cNvPr id="12" name="Inhaltsplatzhalter 7"/>
          <p:cNvSpPr txBox="1">
            <a:spLocks/>
          </p:cNvSpPr>
          <p:nvPr/>
        </p:nvSpPr>
        <p:spPr>
          <a:xfrm>
            <a:off x="700669" y="2348880"/>
            <a:ext cx="5308314" cy="3312368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0" marR="0" indent="-216000" algn="l" defTabSz="914400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tx2">
                  <a:lumMod val="60000"/>
                  <a:lumOff val="40000"/>
                </a:schemeClr>
              </a:buClr>
              <a:buSzPct val="90000"/>
              <a:buFont typeface="Wingdings" pitchFamily="2" charset="2"/>
              <a:buChar char="§"/>
              <a:tabLst/>
              <a:defRPr sz="2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0000" marR="0" indent="-21600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tx2">
                  <a:lumMod val="60000"/>
                  <a:lumOff val="40000"/>
                </a:schemeClr>
              </a:buClr>
              <a:buSzPct val="90000"/>
              <a:buFont typeface="Wingdings" pitchFamily="2" charset="2"/>
              <a:buChar char="§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4000" marR="0" indent="-216000" algn="l" defTabSz="914400" rtl="0" eaLnBrk="1" fontAlgn="auto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tx2">
                  <a:lumMod val="60000"/>
                  <a:lumOff val="40000"/>
                </a:schemeClr>
              </a:buClr>
              <a:buSzPct val="90000"/>
              <a:buFont typeface="Wingdings" pitchFamily="2" charset="2"/>
              <a:buChar char="§"/>
              <a:tabLst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000" indent="-216000" algn="l" defTabSz="914400" rtl="0" eaLnBrk="1" latinLnBrk="0" hangingPunct="1">
              <a:lnSpc>
                <a:spcPct val="90000"/>
              </a:lnSpc>
              <a:spcBef>
                <a:spcPts val="400"/>
              </a:spcBef>
              <a:buClr>
                <a:schemeClr val="tx2">
                  <a:lumMod val="60000"/>
                  <a:lumOff val="40000"/>
                </a:schemeClr>
              </a:buClr>
              <a:buSzPct val="90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12000" indent="-216000" algn="l" defTabSz="914400" rtl="0" eaLnBrk="1" latinLnBrk="0" hangingPunct="1">
              <a:lnSpc>
                <a:spcPct val="90000"/>
              </a:lnSpc>
              <a:spcBef>
                <a:spcPts val="200"/>
              </a:spcBef>
              <a:buClr>
                <a:schemeClr val="tx2">
                  <a:lumMod val="60000"/>
                  <a:lumOff val="40000"/>
                </a:schemeClr>
              </a:buClr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AT" sz="2800" dirty="0" smtClean="0"/>
          </a:p>
          <a:p>
            <a:r>
              <a:rPr lang="de-AT" sz="2800" dirty="0"/>
              <a:t>I</a:t>
            </a:r>
            <a:r>
              <a:rPr lang="de-AT" sz="2800" dirty="0" smtClean="0"/>
              <a:t>nfos auf www.wasserwerk.at </a:t>
            </a:r>
          </a:p>
          <a:p>
            <a:r>
              <a:rPr lang="de-AT" sz="2800" dirty="0" smtClean="0"/>
              <a:t>TRINK´WASSER Infocontainer</a:t>
            </a:r>
          </a:p>
          <a:p>
            <a:r>
              <a:rPr lang="de-AT" sz="2800" dirty="0" smtClean="0"/>
              <a:t>TRINK´WASSER Folder</a:t>
            </a:r>
          </a:p>
          <a:p>
            <a:r>
              <a:rPr lang="de-AT" sz="2800" dirty="0" err="1" smtClean="0"/>
              <a:t>Give</a:t>
            </a:r>
            <a:r>
              <a:rPr lang="de-AT" sz="2800" dirty="0" smtClean="0"/>
              <a:t> </a:t>
            </a:r>
            <a:r>
              <a:rPr lang="de-AT" sz="2800" dirty="0" err="1" smtClean="0"/>
              <a:t>away</a:t>
            </a:r>
            <a:r>
              <a:rPr lang="de-AT" sz="2800" dirty="0" smtClean="0"/>
              <a:t>: Blumensamen</a:t>
            </a:r>
          </a:p>
          <a:p>
            <a:r>
              <a:rPr lang="de-AT" sz="2800" dirty="0" smtClean="0"/>
              <a:t>Hilfe für Pressearbeit</a:t>
            </a:r>
          </a:p>
          <a:p>
            <a:endParaRPr lang="de-AT" sz="2800" dirty="0" smtClean="0"/>
          </a:p>
          <a:p>
            <a:endParaRPr lang="de-AT" sz="2800" dirty="0"/>
          </a:p>
          <a:p>
            <a:endParaRPr lang="de-AT" sz="2800" dirty="0" smtClean="0"/>
          </a:p>
          <a:p>
            <a:endParaRPr lang="de-AT" sz="2800" dirty="0" smtClean="0"/>
          </a:p>
          <a:p>
            <a:endParaRPr lang="de-AT" sz="2800" dirty="0" smtClean="0"/>
          </a:p>
          <a:p>
            <a:endParaRPr lang="de-AT" sz="2800" dirty="0" smtClean="0"/>
          </a:p>
          <a:p>
            <a:endParaRPr lang="de-AT" sz="2800" dirty="0" smtClean="0"/>
          </a:p>
          <a:p>
            <a:endParaRPr lang="de-AT" sz="2800" dirty="0" smtClean="0"/>
          </a:p>
          <a:p>
            <a:endParaRPr lang="de-AT" sz="2800" dirty="0" smtClean="0"/>
          </a:p>
          <a:p>
            <a:pPr indent="0">
              <a:buFont typeface="Wingdings" pitchFamily="2" charset="2"/>
              <a:buNone/>
            </a:pPr>
            <a:endParaRPr lang="de-AT" dirty="0"/>
          </a:p>
        </p:txBody>
      </p:sp>
      <p:sp>
        <p:nvSpPr>
          <p:cNvPr id="14" name="Textfeld 13"/>
          <p:cNvSpPr txBox="1"/>
          <p:nvPr/>
        </p:nvSpPr>
        <p:spPr>
          <a:xfrm>
            <a:off x="2771800" y="5661248"/>
            <a:ext cx="2700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b="1" dirty="0" err="1" smtClean="0"/>
              <a:t>Trink´Wassertag</a:t>
            </a:r>
            <a:r>
              <a:rPr lang="de-AT" dirty="0" smtClean="0"/>
              <a:t> </a:t>
            </a:r>
            <a:r>
              <a:rPr lang="de-AT" dirty="0" err="1" smtClean="0"/>
              <a:t>Dingdorf</a:t>
            </a:r>
            <a:r>
              <a:rPr lang="de-AT" dirty="0" smtClean="0"/>
              <a:t>, </a:t>
            </a:r>
            <a:br>
              <a:rPr lang="de-AT" dirty="0" smtClean="0"/>
            </a:br>
            <a:r>
              <a:rPr lang="de-AT" dirty="0" smtClean="0"/>
              <a:t>OÖ Wasser</a:t>
            </a:r>
            <a:endParaRPr lang="de-AT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2863994"/>
            <a:ext cx="3065718" cy="3057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235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2400" dirty="0"/>
              <a:t>TRINK‘WASSERTAG 2017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sz="3600" dirty="0" smtClean="0"/>
              <a:t>Freitag</a:t>
            </a:r>
            <a:r>
              <a:rPr lang="de-AT" sz="3600" smtClean="0"/>
              <a:t>, 23</a:t>
            </a:r>
            <a:r>
              <a:rPr lang="de-AT" sz="3600" dirty="0"/>
              <a:t>. Juni </a:t>
            </a:r>
            <a:r>
              <a:rPr lang="de-AT" sz="3600" dirty="0" smtClean="0"/>
              <a:t>2017</a:t>
            </a:r>
            <a:endParaRPr lang="de-AT" dirty="0" smtClean="0"/>
          </a:p>
          <a:p>
            <a:r>
              <a:rPr lang="de-AT" sz="2800" dirty="0"/>
              <a:t>Gestalten und feiern auch Sie </a:t>
            </a:r>
            <a:r>
              <a:rPr lang="de-AT" sz="2800" dirty="0" smtClean="0"/>
              <a:t>und Ihre Partner den TRINK‘WASSERTAG </a:t>
            </a:r>
            <a:r>
              <a:rPr lang="de-AT" sz="2800" dirty="0"/>
              <a:t>2017</a:t>
            </a:r>
          </a:p>
          <a:p>
            <a:r>
              <a:rPr lang="de-AT" sz="2800" dirty="0" smtClean="0"/>
              <a:t>Infos auf </a:t>
            </a:r>
            <a:r>
              <a:rPr lang="de-AT" sz="2800" dirty="0" smtClean="0">
                <a:hlinkClick r:id="rId3"/>
              </a:rPr>
              <a:t>www.wasserwerk.at</a:t>
            </a:r>
            <a:endParaRPr lang="de-AT" sz="2800" dirty="0" smtClean="0"/>
          </a:p>
          <a:p>
            <a:r>
              <a:rPr lang="de-AT" sz="2800" dirty="0" smtClean="0"/>
              <a:t>Aktivierung der </a:t>
            </a:r>
            <a:br>
              <a:rPr lang="de-AT" sz="2800" dirty="0" smtClean="0"/>
            </a:br>
            <a:r>
              <a:rPr lang="de-AT" sz="2800" dirty="0" smtClean="0"/>
              <a:t>WVU ab Mitte </a:t>
            </a:r>
            <a:br>
              <a:rPr lang="de-AT" sz="2800" dirty="0" smtClean="0"/>
            </a:br>
            <a:r>
              <a:rPr lang="de-AT" sz="2800" dirty="0" smtClean="0"/>
              <a:t>November 2016</a:t>
            </a:r>
          </a:p>
          <a:p>
            <a:endParaRPr lang="de-AT" sz="28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BBAA5-0E4A-4697-9AD7-E0ADE2F108BB}" type="datetime1">
              <a:rPr lang="de-DE" smtClean="0"/>
              <a:pPr/>
              <a:t>03.11.2016</a:t>
            </a:fld>
            <a:endParaRPr lang="de-AT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4688-5556-4823-A294-E155E89CB24B}" type="slidenum">
              <a:rPr lang="de-AT" smtClean="0"/>
              <a:pPr/>
              <a:t>13</a:t>
            </a:fld>
            <a:endParaRPr lang="de-AT" dirty="0"/>
          </a:p>
        </p:txBody>
      </p:sp>
      <p:sp>
        <p:nvSpPr>
          <p:cNvPr id="8" name="Textfeld 7"/>
          <p:cNvSpPr txBox="1"/>
          <p:nvPr/>
        </p:nvSpPr>
        <p:spPr>
          <a:xfrm>
            <a:off x="880039" y="5590956"/>
            <a:ext cx="2700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b="1" dirty="0" err="1" smtClean="0"/>
              <a:t>Trink´Wassertag</a:t>
            </a:r>
            <a:r>
              <a:rPr lang="de-AT" dirty="0" smtClean="0"/>
              <a:t> Feldbach</a:t>
            </a:r>
            <a:endParaRPr lang="de-AT" dirty="0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7791" y="3225100"/>
            <a:ext cx="4120659" cy="2735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8845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ÖVGW </a:t>
            </a:r>
            <a:r>
              <a:rPr lang="it-IT" dirty="0" err="1"/>
              <a:t>Regelwerk</a:t>
            </a:r>
            <a:r>
              <a:rPr lang="it-IT" dirty="0"/>
              <a:t> </a:t>
            </a:r>
            <a:r>
              <a:rPr lang="it-IT" dirty="0" smtClean="0"/>
              <a:t>Wasser </a:t>
            </a:r>
            <a:r>
              <a:rPr lang="it-IT" dirty="0" err="1" smtClean="0"/>
              <a:t>Abo</a:t>
            </a:r>
            <a:r>
              <a:rPr lang="it-IT" dirty="0" smtClean="0"/>
              <a:t> - </a:t>
            </a:r>
            <a:r>
              <a:rPr lang="de-AT" dirty="0"/>
              <a:t>digital und top aktuell im Abo</a:t>
            </a:r>
            <a:r>
              <a:rPr lang="de-AT" dirty="0" smtClean="0"/>
              <a:t>!</a:t>
            </a:r>
            <a:endParaRPr lang="de-AT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2BAB4-BD4E-4129-A9E8-725CA4E1A823}" type="datetime1">
              <a:rPr lang="de-DE" smtClean="0"/>
              <a:pPr/>
              <a:t>03.11.2016</a:t>
            </a:fld>
            <a:endParaRPr lang="de-AT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4688-5556-4823-A294-E155E89CB24B}" type="slidenum">
              <a:rPr lang="de-AT" smtClean="0"/>
              <a:pPr/>
              <a:t>14</a:t>
            </a:fld>
            <a:endParaRPr lang="de-AT" dirty="0"/>
          </a:p>
        </p:txBody>
      </p:sp>
      <p:sp>
        <p:nvSpPr>
          <p:cNvPr id="8" name="Inhaltsplatzhalt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AT" dirty="0" smtClean="0"/>
              <a:t>4 Modelle</a:t>
            </a:r>
          </a:p>
          <a:p>
            <a:pPr lvl="1"/>
            <a:r>
              <a:rPr lang="de-AT" dirty="0" smtClean="0"/>
              <a:t>Abo Wasser komplett</a:t>
            </a:r>
          </a:p>
          <a:p>
            <a:pPr lvl="1"/>
            <a:r>
              <a:rPr lang="de-AT" dirty="0" smtClean="0"/>
              <a:t>Abo Wasser Richtlinien plus</a:t>
            </a:r>
          </a:p>
          <a:p>
            <a:pPr lvl="1"/>
            <a:r>
              <a:rPr lang="de-AT" dirty="0" smtClean="0"/>
              <a:t>Abo Wasser Richtlinien</a:t>
            </a:r>
          </a:p>
          <a:p>
            <a:pPr lvl="1"/>
            <a:r>
              <a:rPr lang="de-AT" dirty="0" smtClean="0"/>
              <a:t>Abo Wassermeister-Skriptum</a:t>
            </a:r>
          </a:p>
          <a:p>
            <a:pPr marL="324000" lvl="1" indent="0">
              <a:buNone/>
            </a:pPr>
            <a:endParaRPr lang="de-AT" dirty="0"/>
          </a:p>
          <a:p>
            <a:r>
              <a:rPr lang="de-AT" sz="2400" b="1" dirty="0" smtClean="0"/>
              <a:t>Ihre Vorteile</a:t>
            </a:r>
          </a:p>
          <a:p>
            <a:pPr lvl="1"/>
            <a:r>
              <a:rPr lang="de-AT" dirty="0"/>
              <a:t>Handlungs- und </a:t>
            </a:r>
            <a:r>
              <a:rPr lang="de-AT" dirty="0" smtClean="0"/>
              <a:t>Rechtssicherheit</a:t>
            </a:r>
          </a:p>
          <a:p>
            <a:pPr lvl="1"/>
            <a:r>
              <a:rPr lang="de-AT" dirty="0" smtClean="0"/>
              <a:t>Regeln ständig verfügbar</a:t>
            </a:r>
          </a:p>
          <a:p>
            <a:pPr lvl="1"/>
            <a:r>
              <a:rPr lang="de-AT" dirty="0" smtClean="0"/>
              <a:t>Immer am Stand der Technik</a:t>
            </a:r>
          </a:p>
          <a:p>
            <a:pPr lvl="1"/>
            <a:r>
              <a:rPr lang="de-AT" dirty="0" smtClean="0"/>
              <a:t>Abo günstiger als Einzelbezug</a:t>
            </a:r>
          </a:p>
          <a:p>
            <a:pPr lvl="1"/>
            <a:r>
              <a:rPr lang="de-AT" dirty="0" smtClean="0"/>
              <a:t>Vorzugspreis für Mitglieder</a:t>
            </a:r>
          </a:p>
          <a:p>
            <a:pPr marL="324000" lvl="1" indent="0">
              <a:buNone/>
            </a:pPr>
            <a:r>
              <a:rPr lang="de-AT" dirty="0" smtClean="0"/>
              <a:t>					</a:t>
            </a:r>
            <a:r>
              <a:rPr lang="de-AT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shop.ovgw.at/</a:t>
            </a:r>
            <a:r>
              <a:rPr lang="de-AT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wasser</a:t>
            </a:r>
            <a:endParaRPr lang="de-AT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324000" lvl="1" indent="0">
              <a:buNone/>
            </a:pPr>
            <a:endParaRPr lang="de-AT" dirty="0" smtClean="0"/>
          </a:p>
        </p:txBody>
      </p:sp>
      <p:sp>
        <p:nvSpPr>
          <p:cNvPr id="3" name="Textfeld 2"/>
          <p:cNvSpPr txBox="1"/>
          <p:nvPr/>
        </p:nvSpPr>
        <p:spPr>
          <a:xfrm rot="924188">
            <a:off x="3888219" y="1776584"/>
            <a:ext cx="47572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32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Ihr Regelwerk – Ihr Vorteil!</a:t>
            </a:r>
            <a:endParaRPr lang="de-AT" sz="3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625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BBAA5-0E4A-4697-9AD7-E0ADE2F108BB}" type="datetime1">
              <a:rPr lang="de-DE" smtClean="0"/>
              <a:pPr/>
              <a:t>03.11.2016</a:t>
            </a:fld>
            <a:endParaRPr lang="de-AT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4688-5556-4823-A294-E155E89CB24B}" type="slidenum">
              <a:rPr lang="de-AT" smtClean="0"/>
              <a:pPr/>
              <a:t>15</a:t>
            </a:fld>
            <a:endParaRPr lang="de-AT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3"/>
          <a:srcRect l="17398" t="13881" r="15981" b="4641"/>
          <a:stretch/>
        </p:blipFill>
        <p:spPr>
          <a:xfrm>
            <a:off x="-252536" y="-27384"/>
            <a:ext cx="10153128" cy="6984776"/>
          </a:xfrm>
          <a:prstGeom prst="rect">
            <a:avLst/>
          </a:prstGeom>
        </p:spPr>
      </p:pic>
      <p:sp>
        <p:nvSpPr>
          <p:cNvPr id="8" name="Ellipse 7"/>
          <p:cNvSpPr/>
          <p:nvPr/>
        </p:nvSpPr>
        <p:spPr>
          <a:xfrm>
            <a:off x="68929" y="3068960"/>
            <a:ext cx="945183" cy="72008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111926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BBAA5-0E4A-4697-9AD7-E0ADE2F108BB}" type="datetime1">
              <a:rPr lang="de-DE" smtClean="0"/>
              <a:pPr/>
              <a:t>03.11.2016</a:t>
            </a:fld>
            <a:endParaRPr lang="de-AT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4688-5556-4823-A294-E155E89CB24B}" type="slidenum">
              <a:rPr lang="de-AT" smtClean="0"/>
              <a:pPr/>
              <a:t>16</a:t>
            </a:fld>
            <a:endParaRPr lang="de-AT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3"/>
          <a:srcRect l="13618" t="13880" r="15509" b="6322"/>
          <a:stretch/>
        </p:blipFill>
        <p:spPr>
          <a:xfrm>
            <a:off x="-828600" y="-27384"/>
            <a:ext cx="10801200" cy="6840760"/>
          </a:xfrm>
          <a:prstGeom prst="rect">
            <a:avLst/>
          </a:prstGeom>
        </p:spPr>
      </p:pic>
      <p:sp>
        <p:nvSpPr>
          <p:cNvPr id="8" name="Ellipse 7"/>
          <p:cNvSpPr/>
          <p:nvPr/>
        </p:nvSpPr>
        <p:spPr>
          <a:xfrm>
            <a:off x="35496" y="4653136"/>
            <a:ext cx="1910783" cy="86409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122831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Regelwerk-Abo Screenshot PA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BBAA5-0E4A-4697-9AD7-E0ADE2F108BB}" type="datetime1">
              <a:rPr lang="de-DE" smtClean="0"/>
              <a:pPr/>
              <a:t>03.11.2016</a:t>
            </a:fld>
            <a:endParaRPr lang="de-AT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4688-5556-4823-A294-E155E89CB24B}" type="slidenum">
              <a:rPr lang="de-AT" smtClean="0"/>
              <a:pPr/>
              <a:t>17</a:t>
            </a:fld>
            <a:endParaRPr lang="de-AT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3"/>
          <a:srcRect l="13617" t="14721" r="16454" b="4641"/>
          <a:stretch/>
        </p:blipFill>
        <p:spPr>
          <a:xfrm>
            <a:off x="-828600" y="44624"/>
            <a:ext cx="10657184" cy="6912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02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79388" y="188913"/>
            <a:ext cx="8785225" cy="1079500"/>
          </a:xfrm>
          <a:noFill/>
          <a:effectLst>
            <a:outerShdw dist="35921" dir="2700000" algn="ctr" rotWithShape="0">
              <a:schemeClr val="tx1"/>
            </a:outerShdw>
          </a:effec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20000"/>
              </a:spcBef>
            </a:pPr>
            <a:r>
              <a:rPr lang="de-DE" altLang="de-DE" sz="4600" smtClean="0">
                <a:solidFill>
                  <a:schemeClr val="accent1"/>
                </a:solidFill>
                <a:latin typeface="Arial Black" panose="020B0A04020102020204" pitchFamily="34" charset="0"/>
              </a:rPr>
              <a:t>HERZLICH WILLKOMMEN!</a:t>
            </a:r>
          </a:p>
        </p:txBody>
      </p:sp>
      <p:sp>
        <p:nvSpPr>
          <p:cNvPr id="12291" name="Rectangle 10"/>
          <p:cNvSpPr>
            <a:spLocks noGrp="1" noChangeArrowheads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800"/>
              </a:spcBef>
              <a:buClr>
                <a:srgbClr val="558ED5"/>
              </a:buClr>
              <a:buSzPct val="90000"/>
              <a:buFont typeface="Wingdings" panose="05000000000000000000" pitchFamily="2" charset="2"/>
              <a:buChar char="§"/>
              <a:defRPr sz="22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600"/>
              </a:spcBef>
              <a:buClr>
                <a:srgbClr val="558ED5"/>
              </a:buClr>
              <a:buSzPct val="9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00"/>
              </a:spcBef>
              <a:buClr>
                <a:srgbClr val="558ED5"/>
              </a:buClr>
              <a:buSzPct val="9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00"/>
              </a:spcBef>
              <a:buClr>
                <a:srgbClr val="558ED5"/>
              </a:buClr>
              <a:buSzPct val="9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buClr>
                <a:srgbClr val="558ED5"/>
              </a:buClr>
              <a:buFont typeface="Symbol" panose="05050102010706020507" pitchFamily="18" charset="2"/>
              <a:buChar char="-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ct val="0"/>
              </a:spcAft>
              <a:buClr>
                <a:srgbClr val="558ED5"/>
              </a:buClr>
              <a:buFont typeface="Symbol" panose="05050102010706020507" pitchFamily="18" charset="2"/>
              <a:buChar char="-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ct val="0"/>
              </a:spcAft>
              <a:buClr>
                <a:srgbClr val="558ED5"/>
              </a:buClr>
              <a:buFont typeface="Symbol" panose="05050102010706020507" pitchFamily="18" charset="2"/>
              <a:buChar char="-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ct val="0"/>
              </a:spcAft>
              <a:buClr>
                <a:srgbClr val="558ED5"/>
              </a:buClr>
              <a:buFont typeface="Symbol" panose="05050102010706020507" pitchFamily="18" charset="2"/>
              <a:buChar char="-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ct val="0"/>
              </a:spcAft>
              <a:buClr>
                <a:srgbClr val="558ED5"/>
              </a:buClr>
              <a:buFont typeface="Symbol" panose="05050102010706020507" pitchFamily="18" charset="2"/>
              <a:buChar char="-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000" b="0" smtClean="0">
                <a:solidFill>
                  <a:prstClr val="black"/>
                </a:solidFill>
                <a:latin typeface="Arial" panose="020B0604020202020204" pitchFamily="34" charset="0"/>
              </a:rPr>
              <a:t>Juli 2016</a:t>
            </a:r>
          </a:p>
        </p:txBody>
      </p:sp>
      <p:sp>
        <p:nvSpPr>
          <p:cNvPr id="12292" name="Rectangle 7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800"/>
              </a:spcBef>
              <a:buClr>
                <a:srgbClr val="558ED5"/>
              </a:buClr>
              <a:buSzPct val="90000"/>
              <a:buFont typeface="Wingdings" panose="05000000000000000000" pitchFamily="2" charset="2"/>
              <a:buChar char="§"/>
              <a:defRPr sz="2200" b="1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600"/>
              </a:spcBef>
              <a:buClr>
                <a:srgbClr val="558ED5"/>
              </a:buClr>
              <a:buSzPct val="9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400"/>
              </a:spcBef>
              <a:buClr>
                <a:srgbClr val="558ED5"/>
              </a:buClr>
              <a:buSzPct val="9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400"/>
              </a:spcBef>
              <a:buClr>
                <a:srgbClr val="558ED5"/>
              </a:buClr>
              <a:buSzPct val="9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200"/>
              </a:spcBef>
              <a:buClr>
                <a:srgbClr val="558ED5"/>
              </a:buClr>
              <a:buFont typeface="Symbol" panose="05050102010706020507" pitchFamily="18" charset="2"/>
              <a:buChar char="-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ct val="0"/>
              </a:spcAft>
              <a:buClr>
                <a:srgbClr val="558ED5"/>
              </a:buClr>
              <a:buFont typeface="Symbol" panose="05050102010706020507" pitchFamily="18" charset="2"/>
              <a:buChar char="-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ct val="0"/>
              </a:spcAft>
              <a:buClr>
                <a:srgbClr val="558ED5"/>
              </a:buClr>
              <a:buFont typeface="Symbol" panose="05050102010706020507" pitchFamily="18" charset="2"/>
              <a:buChar char="-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ct val="0"/>
              </a:spcAft>
              <a:buClr>
                <a:srgbClr val="558ED5"/>
              </a:buClr>
              <a:buFont typeface="Symbol" panose="05050102010706020507" pitchFamily="18" charset="2"/>
              <a:buChar char="-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200"/>
              </a:spcBef>
              <a:spcAft>
                <a:spcPct val="0"/>
              </a:spcAft>
              <a:buClr>
                <a:srgbClr val="558ED5"/>
              </a:buClr>
              <a:buFont typeface="Symbol" panose="05050102010706020507" pitchFamily="18" charset="2"/>
              <a:buChar char="-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</a:pPr>
            <a:fld id="{C399283C-6DA6-45B5-AD12-1D0858BED933}" type="slidenum">
              <a:rPr lang="de-DE" altLang="de-DE" sz="1200" smtClean="0">
                <a:solidFill>
                  <a:prstClr val="black"/>
                </a:solidFill>
                <a:latin typeface="Arial" panose="020B0604020202020204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t>18</a:t>
            </a:fld>
            <a:endParaRPr lang="de-DE" altLang="de-DE" sz="120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12293" name="Picture 2" descr="pict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-9525"/>
            <a:ext cx="9150350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4" name="Group 3"/>
          <p:cNvGrpSpPr>
            <a:grpSpLocks/>
          </p:cNvGrpSpPr>
          <p:nvPr/>
        </p:nvGrpSpPr>
        <p:grpSpPr bwMode="auto">
          <a:xfrm>
            <a:off x="3068638" y="4662488"/>
            <a:ext cx="5588000" cy="1816100"/>
            <a:chOff x="2109" y="3067"/>
            <a:chExt cx="3520" cy="1144"/>
          </a:xfrm>
        </p:grpSpPr>
        <p:pic>
          <p:nvPicPr>
            <p:cNvPr id="12296" name="Picture 4" descr="LOGO_co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09" y="3067"/>
              <a:ext cx="2286" cy="11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89803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</p:pic>
        <p:grpSp>
          <p:nvGrpSpPr>
            <p:cNvPr id="12297" name="Group 5"/>
            <p:cNvGrpSpPr>
              <a:grpSpLocks/>
            </p:cNvGrpSpPr>
            <p:nvPr/>
          </p:nvGrpSpPr>
          <p:grpSpPr bwMode="auto">
            <a:xfrm>
              <a:off x="4496" y="3067"/>
              <a:ext cx="1133" cy="1134"/>
              <a:chOff x="4496" y="3067"/>
              <a:chExt cx="1133" cy="1134"/>
            </a:xfrm>
          </p:grpSpPr>
          <p:pic>
            <p:nvPicPr>
              <p:cNvPr id="12298" name="Picture 6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320"/>
              <a:stretch>
                <a:fillRect/>
              </a:stretch>
            </p:blipFill>
            <p:spPr bwMode="auto">
              <a:xfrm>
                <a:off x="4497" y="3067"/>
                <a:ext cx="1131" cy="11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7763" dir="2700000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</p:pic>
          <p:sp>
            <p:nvSpPr>
              <p:cNvPr id="12299" name="Rectangle 7"/>
              <p:cNvSpPr>
                <a:spLocks noChangeArrowheads="1"/>
              </p:cNvSpPr>
              <p:nvPr/>
            </p:nvSpPr>
            <p:spPr bwMode="auto">
              <a:xfrm>
                <a:off x="4496" y="3067"/>
                <a:ext cx="1133" cy="1134"/>
              </a:xfrm>
              <a:prstGeom prst="rect">
                <a:avLst/>
              </a:prstGeom>
              <a:noFill/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lnSpc>
                    <a:spcPct val="90000"/>
                  </a:lnSpc>
                  <a:spcBef>
                    <a:spcPts val="800"/>
                  </a:spcBef>
                  <a:buClr>
                    <a:srgbClr val="558ED5"/>
                  </a:buClr>
                  <a:buSzPct val="90000"/>
                  <a:buFont typeface="Wingdings" panose="05000000000000000000" pitchFamily="2" charset="2"/>
                  <a:buChar char="§"/>
                  <a:defRPr sz="2200" b="1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600"/>
                  </a:spcBef>
                  <a:buClr>
                    <a:srgbClr val="558ED5"/>
                  </a:buClr>
                  <a:buSzPct val="90000"/>
                  <a:buFont typeface="Wingdings" panose="05000000000000000000" pitchFamily="2" charset="2"/>
                  <a:buChar char="§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400"/>
                  </a:spcBef>
                  <a:buClr>
                    <a:srgbClr val="558ED5"/>
                  </a:buClr>
                  <a:buSzPct val="90000"/>
                  <a:buFont typeface="Wingdings" panose="05000000000000000000" pitchFamily="2" charset="2"/>
                  <a:buChar char="§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400"/>
                  </a:spcBef>
                  <a:buClr>
                    <a:srgbClr val="558ED5"/>
                  </a:buClr>
                  <a:buSzPct val="90000"/>
                  <a:buFont typeface="Wingdings" panose="05000000000000000000" pitchFamily="2" charset="2"/>
                  <a:buChar char="§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200"/>
                  </a:spcBef>
                  <a:buClr>
                    <a:srgbClr val="558ED5"/>
                  </a:buClr>
                  <a:buFont typeface="Symbol" panose="05050102010706020507" pitchFamily="18" charset="2"/>
                  <a:buChar char="-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558ED5"/>
                  </a:buClr>
                  <a:buFont typeface="Symbol" panose="05050102010706020507" pitchFamily="18" charset="2"/>
                  <a:buChar char="-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558ED5"/>
                  </a:buClr>
                  <a:buFont typeface="Symbol" panose="05050102010706020507" pitchFamily="18" charset="2"/>
                  <a:buChar char="-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558ED5"/>
                  </a:buClr>
                  <a:buFont typeface="Symbol" panose="05050102010706020507" pitchFamily="18" charset="2"/>
                  <a:buChar char="-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200"/>
                  </a:spcBef>
                  <a:spcAft>
                    <a:spcPct val="0"/>
                  </a:spcAft>
                  <a:buClr>
                    <a:srgbClr val="558ED5"/>
                  </a:buClr>
                  <a:buFont typeface="Symbol" panose="05050102010706020507" pitchFamily="18" charset="2"/>
                  <a:buChar char="-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lang="de-AT" altLang="de-DE" sz="1800" b="0" smtClean="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AT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ÖSTERREICHISCHE VEREINIGUNG FÜR DAS GAS- UND WASSERFACH</a:t>
            </a:r>
            <a:endParaRPr lang="de-AT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325506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/>
              <a:t>MID </a:t>
            </a:r>
            <a:r>
              <a:rPr lang="it-IT" dirty="0" err="1" smtClean="0"/>
              <a:t>Wasserzähler</a:t>
            </a:r>
            <a:endParaRPr lang="it-IT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2BAB4-BD4E-4129-A9E8-725CA4E1A823}" type="datetime1">
              <a:rPr lang="de-DE" smtClean="0"/>
              <a:pPr/>
              <a:t>03.11.2016</a:t>
            </a:fld>
            <a:endParaRPr lang="de-AT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4688-5556-4823-A294-E155E89CB24B}" type="slidenum">
              <a:rPr lang="de-AT" smtClean="0"/>
              <a:pPr/>
              <a:t>2</a:t>
            </a:fld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49253" y="757219"/>
            <a:ext cx="7888316" cy="5480093"/>
          </a:xfrm>
          <a:ln>
            <a:noFill/>
          </a:ln>
        </p:spPr>
        <p:txBody>
          <a:bodyPr>
            <a:normAutofit/>
          </a:bodyPr>
          <a:lstStyle/>
          <a:p>
            <a:r>
              <a:rPr lang="de-AT" dirty="0" smtClean="0"/>
              <a:t>Beim Infotag 2014 wurde berichtet:</a:t>
            </a:r>
          </a:p>
          <a:p>
            <a:endParaRPr lang="de-AT" dirty="0"/>
          </a:p>
          <a:p>
            <a:endParaRPr lang="de-AT" dirty="0" smtClean="0"/>
          </a:p>
          <a:p>
            <a:endParaRPr lang="de-AT" dirty="0"/>
          </a:p>
          <a:p>
            <a:endParaRPr lang="de-AT" dirty="0" smtClean="0"/>
          </a:p>
          <a:p>
            <a:endParaRPr lang="de-AT" dirty="0"/>
          </a:p>
          <a:p>
            <a:endParaRPr lang="de-AT" dirty="0" smtClean="0"/>
          </a:p>
          <a:p>
            <a:r>
              <a:rPr lang="de-AT" dirty="0" smtClean="0"/>
              <a:t>Bald ist es also soweit:</a:t>
            </a:r>
          </a:p>
          <a:p>
            <a:r>
              <a:rPr lang="de-AT" dirty="0" smtClean="0"/>
              <a:t>Es dürfen nur mehr MID-konforme Wasserzähler verbaut werden</a:t>
            </a:r>
          </a:p>
          <a:p>
            <a:pPr marL="215900" indent="-215900"/>
            <a:r>
              <a:rPr lang="de-AT" dirty="0" smtClean="0"/>
              <a:t>Was geschieht mit Restbeständen beim Wasserversorger bis Jahresende?   </a:t>
            </a:r>
            <a:r>
              <a:rPr lang="de-AT" dirty="0" smtClean="0">
                <a:sym typeface="Wingdings" panose="05000000000000000000" pitchFamily="2" charset="2"/>
              </a:rPr>
              <a:t>   </a:t>
            </a:r>
            <a:r>
              <a:rPr lang="de-AT" dirty="0" smtClean="0"/>
              <a:t>„Härtefälle“ werden vermieden </a:t>
            </a:r>
          </a:p>
          <a:p>
            <a:pPr marL="215900" indent="-215900"/>
            <a:r>
              <a:rPr lang="de-AT" dirty="0" smtClean="0"/>
              <a:t>Tauschzählersystem bleibt aufrecht</a:t>
            </a:r>
          </a:p>
          <a:p>
            <a:pPr marL="215900" indent="-215900"/>
            <a:r>
              <a:rPr lang="de-AT" dirty="0" smtClean="0"/>
              <a:t>Nacheichung von national zugelassenen Zählern ist weiterhin möglich</a:t>
            </a:r>
            <a:endParaRPr lang="de-AT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3"/>
          <a:srcRect l="53226" r="4364" b="321"/>
          <a:stretch/>
        </p:blipFill>
        <p:spPr>
          <a:xfrm>
            <a:off x="2999413" y="1250053"/>
            <a:ext cx="3087320" cy="232296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98325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250000" y="2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35000" y="3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Die reine Nacheichung	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 smtClean="0"/>
              <a:t>Zähler wird von einer unabhängigen Eichstelle geprüft</a:t>
            </a:r>
          </a:p>
          <a:p>
            <a:pPr marL="215900" indent="-215900"/>
            <a:r>
              <a:rPr lang="de-AT" dirty="0" smtClean="0"/>
              <a:t>Bei Einhalten der</a:t>
            </a:r>
            <a:br>
              <a:rPr lang="de-AT" dirty="0" smtClean="0"/>
            </a:br>
            <a:r>
              <a:rPr lang="de-AT" dirty="0" smtClean="0"/>
              <a:t>Eichfehlergrenze kann der Zähler</a:t>
            </a:r>
            <a:br>
              <a:rPr lang="de-AT" dirty="0" smtClean="0"/>
            </a:br>
            <a:r>
              <a:rPr lang="de-AT" dirty="0" smtClean="0"/>
              <a:t>wieder für fünf Jahre </a:t>
            </a:r>
            <a:br>
              <a:rPr lang="de-AT" dirty="0" smtClean="0"/>
            </a:br>
            <a:r>
              <a:rPr lang="de-AT" dirty="0" smtClean="0"/>
              <a:t>eingebaut werden</a:t>
            </a:r>
          </a:p>
          <a:p>
            <a:pPr indent="0">
              <a:buNone/>
            </a:pPr>
            <a:endParaRPr lang="de-AT" dirty="0" smtClean="0"/>
          </a:p>
          <a:p>
            <a:pPr lvl="1" indent="0">
              <a:buNone/>
            </a:pPr>
            <a:endParaRPr lang="de-AT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BBAA5-0E4A-4697-9AD7-E0ADE2F108BB}" type="datetime1">
              <a:rPr lang="de-DE" smtClean="0"/>
              <a:pPr/>
              <a:t>03.11.2016</a:t>
            </a:fld>
            <a:endParaRPr lang="de-AT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4688-5556-4823-A294-E155E89CB24B}" type="slidenum">
              <a:rPr lang="de-AT" smtClean="0"/>
              <a:pPr/>
              <a:t>3</a:t>
            </a:fld>
            <a:endParaRPr lang="de-AT" dirty="0"/>
          </a:p>
        </p:txBody>
      </p:sp>
      <p:pic>
        <p:nvPicPr>
          <p:cNvPr id="7" name="Inhaltsplatzhalter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772816"/>
            <a:ext cx="3240360" cy="4320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157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Neuerungen Ausbildung Wassermeister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/>
            <a:r>
              <a:rPr lang="de-AT" dirty="0" smtClean="0"/>
              <a:t>Neuerungen aufgrund des Akkreditierungsaudits:</a:t>
            </a:r>
          </a:p>
          <a:p>
            <a:pPr marL="882900" lvl="1" indent="-342900"/>
            <a:r>
              <a:rPr lang="de-AT" dirty="0" smtClean="0"/>
              <a:t>Teilnahmebestätigung mit Prüfungsergebnis </a:t>
            </a:r>
          </a:p>
          <a:p>
            <a:pPr marL="882900" lvl="1" indent="-342900"/>
            <a:r>
              <a:rPr lang="de-AT" dirty="0" smtClean="0"/>
              <a:t>Zertifikate werden zugesandt</a:t>
            </a:r>
          </a:p>
          <a:p>
            <a:pPr marL="342900" indent="-342900"/>
            <a:endParaRPr lang="de-AT" dirty="0" smtClean="0"/>
          </a:p>
          <a:p>
            <a:pPr marL="342900" indent="-342900"/>
            <a:endParaRPr lang="de-AT" dirty="0" smtClean="0"/>
          </a:p>
          <a:p>
            <a:r>
              <a:rPr lang="de-AT" dirty="0"/>
              <a:t>Wassermeister-Skriptum – digital im Abo</a:t>
            </a:r>
          </a:p>
          <a:p>
            <a:pPr lvl="1"/>
            <a:r>
              <a:rPr lang="de-AT" dirty="0"/>
              <a:t>Auch als Teil des </a:t>
            </a:r>
            <a:r>
              <a:rPr lang="de-AT" dirty="0" smtClean="0"/>
              <a:t>ÖVGW Regelwerk Wasser Abo</a:t>
            </a:r>
            <a:endParaRPr lang="de-AT" dirty="0"/>
          </a:p>
          <a:p>
            <a:endParaRPr lang="de-AT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2BAB4-BD4E-4129-A9E8-725CA4E1A823}" type="datetime1">
              <a:rPr lang="de-DE" smtClean="0"/>
              <a:pPr/>
              <a:t>03.11.2016</a:t>
            </a:fld>
            <a:endParaRPr lang="de-AT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4688-5556-4823-A294-E155E89CB24B}" type="slidenum">
              <a:rPr lang="de-AT" smtClean="0"/>
              <a:pPr/>
              <a:t>4</a:t>
            </a:fld>
            <a:endParaRPr lang="de-AT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581" y="4149081"/>
            <a:ext cx="3517469" cy="2198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226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/>
              <a:t>ÖVGW </a:t>
            </a:r>
            <a:r>
              <a:rPr lang="it-IT" dirty="0" err="1"/>
              <a:t>Richtlinie</a:t>
            </a:r>
            <a:r>
              <a:rPr lang="it-IT" dirty="0"/>
              <a:t> W </a:t>
            </a:r>
            <a:r>
              <a:rPr lang="it-IT" dirty="0" smtClean="0"/>
              <a:t>74 </a:t>
            </a:r>
            <a:r>
              <a:rPr lang="it-IT" dirty="0" err="1" smtClean="0"/>
              <a:t>überarbeitet</a:t>
            </a:r>
            <a:endParaRPr lang="de-AT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2BAB4-BD4E-4129-A9E8-725CA4E1A823}" type="datetime1">
              <a:rPr lang="de-DE" smtClean="0"/>
              <a:pPr/>
              <a:t>03.11.2016</a:t>
            </a:fld>
            <a:endParaRPr lang="de-AT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4688-5556-4823-A294-E155E89CB24B}" type="slidenum">
              <a:rPr lang="de-AT" smtClean="0"/>
              <a:pPr/>
              <a:t>5</a:t>
            </a:fld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4213" y="929215"/>
            <a:ext cx="7888316" cy="5040313"/>
          </a:xfrm>
        </p:spPr>
        <p:txBody>
          <a:bodyPr/>
          <a:lstStyle/>
          <a:p>
            <a:pPr marL="215900" indent="-215900"/>
            <a:r>
              <a:rPr lang="de-AT" dirty="0" smtClean="0"/>
              <a:t>Trinkwassernotversorgung – Erfolgreiches Krisenmanagement in der Wasserversorgung</a:t>
            </a:r>
          </a:p>
          <a:p>
            <a:pPr marL="215900" indent="-215900"/>
            <a:r>
              <a:rPr lang="de-AT" dirty="0" smtClean="0"/>
              <a:t>unter Mitwirkung von BMLFUW, BMG, AGES, UBA, ÖBH, ÖBFV, ÖRK</a:t>
            </a:r>
          </a:p>
          <a:p>
            <a:pPr marL="215900" indent="-215900"/>
            <a:r>
              <a:rPr lang="de-AT" dirty="0" smtClean="0"/>
              <a:t>Krisenvorsorgekonzept:</a:t>
            </a:r>
          </a:p>
          <a:p>
            <a:pPr marL="215900" indent="-215900"/>
            <a:r>
              <a:rPr lang="de-AT" dirty="0" smtClean="0"/>
              <a:t>Vorbereitendes Krisenmanagement</a:t>
            </a:r>
          </a:p>
          <a:p>
            <a:pPr marL="215900" indent="-215900"/>
            <a:r>
              <a:rPr lang="de-AT" dirty="0" smtClean="0"/>
              <a:t>Operatives Krisenmanagement</a:t>
            </a:r>
          </a:p>
          <a:p>
            <a:pPr marL="215900" indent="-215900"/>
            <a:r>
              <a:rPr lang="de-AT" dirty="0" smtClean="0"/>
              <a:t>Nachbereitendes Krisenmanagement</a:t>
            </a:r>
          </a:p>
          <a:p>
            <a:pPr marL="215900" indent="-215900"/>
            <a:endParaRPr lang="de-AT" dirty="0"/>
          </a:p>
          <a:p>
            <a:pPr marL="215900" indent="-215900"/>
            <a:endParaRPr lang="de-AT" dirty="0" smtClean="0"/>
          </a:p>
          <a:p>
            <a:pPr marL="215900" indent="-215900"/>
            <a:endParaRPr lang="de-AT" dirty="0" smtClean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984" y="3156653"/>
            <a:ext cx="5257508" cy="3162813"/>
          </a:xfrm>
          <a:prstGeom prst="rect">
            <a:avLst/>
          </a:prstGeom>
        </p:spPr>
      </p:pic>
      <p:pic>
        <p:nvPicPr>
          <p:cNvPr id="8" name="Grafik 7" descr="\\NT_FS_1\Austausch\Podingbauer\w71-3-quer.bmp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637185" y="3206233"/>
            <a:ext cx="2125858" cy="36777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55889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052736"/>
            <a:ext cx="2798759" cy="209906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/>
              <a:t>ÖVGW </a:t>
            </a:r>
            <a:r>
              <a:rPr lang="it-IT" dirty="0" err="1"/>
              <a:t>Richtlinie</a:t>
            </a:r>
            <a:r>
              <a:rPr lang="it-IT" dirty="0"/>
              <a:t> W </a:t>
            </a:r>
            <a:r>
              <a:rPr lang="it-IT" dirty="0" smtClean="0"/>
              <a:t>85 </a:t>
            </a:r>
            <a:r>
              <a:rPr lang="it-IT" dirty="0" err="1" smtClean="0"/>
              <a:t>überarbeitet</a:t>
            </a:r>
            <a:r>
              <a:rPr lang="it-IT" dirty="0" smtClean="0"/>
              <a:t>	</a:t>
            </a:r>
            <a:endParaRPr lang="it-IT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2BAB4-BD4E-4129-A9E8-725CA4E1A823}" type="datetime1">
              <a:rPr lang="de-DE" smtClean="0"/>
              <a:pPr/>
              <a:t>03.11.2016</a:t>
            </a:fld>
            <a:endParaRPr lang="de-AT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4688-5556-4823-A294-E155E89CB24B}" type="slidenum">
              <a:rPr lang="de-AT" smtClean="0"/>
              <a:pPr/>
              <a:t>6</a:t>
            </a:fld>
            <a:endParaRPr lang="de-AT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831" y="1852432"/>
            <a:ext cx="621399" cy="872918"/>
          </a:xfrm>
          <a:prstGeom prst="rect">
            <a:avLst/>
          </a:prstGeom>
        </p:spPr>
      </p:pic>
      <p:grpSp>
        <p:nvGrpSpPr>
          <p:cNvPr id="15" name="Gruppieren 14"/>
          <p:cNvGrpSpPr/>
          <p:nvPr/>
        </p:nvGrpSpPr>
        <p:grpSpPr>
          <a:xfrm>
            <a:off x="980808" y="2928663"/>
            <a:ext cx="3879323" cy="3130773"/>
            <a:chOff x="119350" y="995978"/>
            <a:chExt cx="15397865" cy="12527188"/>
          </a:xfrm>
        </p:grpSpPr>
        <p:pic>
          <p:nvPicPr>
            <p:cNvPr id="13" name="Grafik 12"/>
            <p:cNvPicPr>
              <a:picLocks noChangeAspect="1"/>
            </p:cNvPicPr>
            <p:nvPr/>
          </p:nvPicPr>
          <p:blipFill rotWithShape="1">
            <a:blip r:embed="rId6"/>
            <a:srcRect l="62446" t="24210" r="11970" b="12559"/>
            <a:stretch/>
          </p:blipFill>
          <p:spPr>
            <a:xfrm>
              <a:off x="119350" y="1340768"/>
              <a:ext cx="15397865" cy="12182398"/>
            </a:xfrm>
            <a:prstGeom prst="rect">
              <a:avLst/>
            </a:prstGeom>
          </p:spPr>
        </p:pic>
        <p:sp>
          <p:nvSpPr>
            <p:cNvPr id="14" name="Textfeld 13"/>
            <p:cNvSpPr txBox="1"/>
            <p:nvPr/>
          </p:nvSpPr>
          <p:spPr>
            <a:xfrm>
              <a:off x="2141119" y="995978"/>
              <a:ext cx="1080123" cy="1150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AT" sz="2000" dirty="0" smtClean="0"/>
                <a:t>1</a:t>
              </a:r>
              <a:endParaRPr lang="de-AT" sz="2000" dirty="0"/>
            </a:p>
          </p:txBody>
        </p:sp>
      </p:grp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67544" y="1485031"/>
            <a:ext cx="7888316" cy="5040313"/>
          </a:xfrm>
        </p:spPr>
        <p:txBody>
          <a:bodyPr>
            <a:normAutofit/>
          </a:bodyPr>
          <a:lstStyle/>
          <a:p>
            <a:r>
              <a:rPr lang="de-AT" dirty="0" smtClean="0"/>
              <a:t>Betriebs- und Wartungshandbuch</a:t>
            </a:r>
          </a:p>
          <a:p>
            <a:r>
              <a:rPr lang="de-AT" dirty="0" smtClean="0"/>
              <a:t>Wesentliche Neuerungen:</a:t>
            </a:r>
          </a:p>
          <a:p>
            <a:r>
              <a:rPr lang="de-AT" dirty="0" smtClean="0">
                <a:sym typeface="Wingdings" panose="05000000000000000000" pitchFamily="2" charset="2"/>
              </a:rPr>
              <a:t> Datenblatt für Pumpen</a:t>
            </a:r>
          </a:p>
          <a:p>
            <a:endParaRPr lang="de-AT" dirty="0" smtClean="0">
              <a:sym typeface="Wingdings" panose="05000000000000000000" pitchFamily="2" charset="2"/>
            </a:endParaRPr>
          </a:p>
          <a:p>
            <a:r>
              <a:rPr lang="de-AT" dirty="0" smtClean="0">
                <a:sym typeface="Wingdings" panose="05000000000000000000" pitchFamily="2" charset="2"/>
              </a:rPr>
              <a:t> Datenblatt für Hydranten und Ventilbrunnen</a:t>
            </a:r>
          </a:p>
          <a:p>
            <a:endParaRPr lang="de-AT" dirty="0">
              <a:sym typeface="Wingdings" panose="05000000000000000000" pitchFamily="2" charset="2"/>
            </a:endParaRPr>
          </a:p>
          <a:p>
            <a:r>
              <a:rPr lang="de-AT" dirty="0" smtClean="0">
                <a:sym typeface="Wingdings" panose="05000000000000000000" pitchFamily="2" charset="2"/>
              </a:rPr>
              <a:t> Strangbezogene Auflistung der Rohrnetzbestandteile</a:t>
            </a:r>
          </a:p>
          <a:p>
            <a:endParaRPr lang="de-AT" dirty="0">
              <a:sym typeface="Wingdings" panose="05000000000000000000" pitchFamily="2" charset="2"/>
            </a:endParaRPr>
          </a:p>
          <a:p>
            <a:r>
              <a:rPr lang="de-AT" dirty="0" smtClean="0">
                <a:sym typeface="Wingdings" panose="05000000000000000000" pitchFamily="2" charset="2"/>
              </a:rPr>
              <a:t> Maßnahmen aus der individuellen Risikobetrachtung</a:t>
            </a:r>
          </a:p>
          <a:p>
            <a:endParaRPr lang="de-AT" dirty="0">
              <a:sym typeface="Wingdings" panose="05000000000000000000" pitchFamily="2" charset="2"/>
            </a:endParaRPr>
          </a:p>
          <a:p>
            <a:r>
              <a:rPr lang="de-AT" dirty="0" smtClean="0">
                <a:sym typeface="Wingdings" panose="05000000000000000000" pitchFamily="2" charset="2"/>
              </a:rPr>
              <a:t>Veröffentlichung Dezember 2016</a:t>
            </a:r>
          </a:p>
          <a:p>
            <a:r>
              <a:rPr lang="de-AT" dirty="0" smtClean="0">
                <a:sym typeface="Wingdings" panose="05000000000000000000" pitchFamily="2" charset="2"/>
              </a:rPr>
              <a:t>Anwendung der W 85 bedeutet Rechtssicherheit!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06957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6" presetClass="emp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1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5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eartbeat-0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Glasfaserkabel im Leitungsnetz - Breitbandausbau 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39750" indent="-273050"/>
            <a:r>
              <a:rPr lang="de-AT" dirty="0" smtClean="0"/>
              <a:t>EU Initiative zum Ausbau der Glasfaserkabelnetze seit 2012</a:t>
            </a:r>
          </a:p>
          <a:p>
            <a:pPr marL="539750" indent="-273050"/>
            <a:r>
              <a:rPr lang="de-AT" dirty="0" smtClean="0"/>
              <a:t>Idee: Glasfaserkabel in bestehende Rohrleitungen verlegen</a:t>
            </a:r>
          </a:p>
          <a:p>
            <a:pPr marL="539750" indent="-273050"/>
            <a:r>
              <a:rPr lang="de-AT" dirty="0"/>
              <a:t>EU Richtlinie über Maßnahmen zur Reduzierung der Kosten des Ausbaus von Hochgeschwindigkeitsnetzen für die elektronische </a:t>
            </a:r>
            <a:r>
              <a:rPr lang="de-AT" dirty="0" smtClean="0"/>
              <a:t>Kommunikation - RICHTLINIE </a:t>
            </a:r>
            <a:r>
              <a:rPr lang="de-AT" dirty="0"/>
              <a:t>2014/61/EU </a:t>
            </a:r>
            <a:endParaRPr lang="de-AT" dirty="0" smtClean="0"/>
          </a:p>
          <a:p>
            <a:pPr marL="539750" indent="-273050"/>
            <a:r>
              <a:rPr lang="de-AT" dirty="0" smtClean="0"/>
              <a:t>Ausnahme „Rohre für den Transport von Wasser für den menschlichen Gebrauch“ </a:t>
            </a:r>
            <a:r>
              <a:rPr lang="de-AT" b="0" dirty="0" smtClean="0"/>
              <a:t>(Initiative der ÖVGW)</a:t>
            </a:r>
          </a:p>
          <a:p>
            <a:pPr marL="539750" indent="-273050"/>
            <a:r>
              <a:rPr lang="de-AT" dirty="0"/>
              <a:t>Verordnung der Rundfunk und Telekom Regulierungs-GmbH (RTR-GmbH) über die </a:t>
            </a:r>
            <a:r>
              <a:rPr lang="de-AT" dirty="0" err="1"/>
              <a:t>Einmeldung</a:t>
            </a:r>
            <a:r>
              <a:rPr lang="de-AT" dirty="0"/>
              <a:t> von Daten an die RTR-GmbH als Zentrale Informationsstelle für Infrastrukturdaten – </a:t>
            </a:r>
            <a:r>
              <a:rPr lang="de-AT" dirty="0" smtClean="0"/>
              <a:t>ZIS-</a:t>
            </a:r>
            <a:r>
              <a:rPr lang="de-AT" dirty="0" err="1" smtClean="0"/>
              <a:t>EinmeldeV</a:t>
            </a:r>
            <a:endParaRPr lang="de-AT" dirty="0" smtClean="0"/>
          </a:p>
          <a:p>
            <a:pPr marL="539750" indent="-273050"/>
            <a:r>
              <a:rPr lang="de-AT" dirty="0" smtClean="0"/>
              <a:t>Trinkwasserrohre </a:t>
            </a:r>
            <a:r>
              <a:rPr lang="de-AT" dirty="0"/>
              <a:t>ausgenommen!!</a:t>
            </a:r>
          </a:p>
          <a:p>
            <a:pPr marL="539750" indent="-273050"/>
            <a:r>
              <a:rPr lang="de-AT" dirty="0" smtClean="0"/>
              <a:t>Mitverlegte Leerverrohrung kann gemeldet werden</a:t>
            </a:r>
          </a:p>
          <a:p>
            <a:pPr marL="1079500" lvl="1" indent="-273050"/>
            <a:r>
              <a:rPr lang="de-AT" dirty="0" smtClean="0"/>
              <a:t>wenn Verlegung gefördert aus „Breitbandinternetmilliarde“</a:t>
            </a:r>
          </a:p>
          <a:p>
            <a:pPr marL="1079500" lvl="1" indent="-273050"/>
            <a:r>
              <a:rPr lang="de-AT" dirty="0" smtClean="0"/>
              <a:t>Wenn im Interesse des Versorgers</a:t>
            </a:r>
          </a:p>
          <a:p>
            <a:pPr lvl="1"/>
            <a:endParaRPr lang="de-AT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2BAB4-BD4E-4129-A9E8-725CA4E1A823}" type="datetime1">
              <a:rPr lang="de-DE" smtClean="0"/>
              <a:pPr/>
              <a:t>03.11.2016</a:t>
            </a:fld>
            <a:endParaRPr lang="de-AT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4688-5556-4823-A294-E155E89CB24B}" type="slidenum">
              <a:rPr lang="de-AT" smtClean="0"/>
              <a:pPr/>
              <a:t>7</a:t>
            </a:fld>
            <a:endParaRPr lang="de-A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/>
              <a:t>Novelle </a:t>
            </a:r>
            <a:r>
              <a:rPr lang="it-IT" dirty="0" smtClean="0"/>
              <a:t>TWV</a:t>
            </a:r>
            <a:endParaRPr lang="it-IT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2BAB4-BD4E-4129-A9E8-725CA4E1A823}" type="datetime1">
              <a:rPr lang="de-DE" smtClean="0"/>
              <a:pPr/>
              <a:t>03.11.2016</a:t>
            </a:fld>
            <a:endParaRPr lang="de-AT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4688-5556-4823-A294-E155E89CB24B}" type="slidenum">
              <a:rPr lang="de-AT" smtClean="0"/>
              <a:pPr/>
              <a:t>8</a:t>
            </a:fld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 smtClean="0"/>
              <a:t>Anhang II und III der EU Trinkwasserrichtlinie NEU</a:t>
            </a:r>
          </a:p>
          <a:p>
            <a:pPr lvl="1"/>
            <a:r>
              <a:rPr lang="de-AT" dirty="0" smtClean="0"/>
              <a:t>Option: Untersuchungsumfang &amp; Untersuchungsfrequenz flexibler </a:t>
            </a:r>
          </a:p>
          <a:p>
            <a:pPr lvl="2"/>
            <a:r>
              <a:rPr lang="de-AT" dirty="0" smtClean="0"/>
              <a:t>mit Risikobewertung folgt EN 15975-2, WHO Wassersicherheitsplan </a:t>
            </a:r>
          </a:p>
          <a:p>
            <a:pPr lvl="2"/>
            <a:r>
              <a:rPr lang="de-AT" dirty="0" err="1" smtClean="0"/>
              <a:t>Probenahmeverfahren</a:t>
            </a:r>
            <a:r>
              <a:rPr lang="de-AT" dirty="0" smtClean="0"/>
              <a:t> &amp; Probenahmestellen</a:t>
            </a:r>
          </a:p>
          <a:p>
            <a:pPr lvl="1"/>
            <a:r>
              <a:rPr lang="de-AT" dirty="0" smtClean="0"/>
              <a:t>Aktualisierung der Analyseverfahren, Mindestverfahrenskennwerte</a:t>
            </a:r>
          </a:p>
          <a:p>
            <a:pPr lvl="1"/>
            <a:endParaRPr lang="de-AT" dirty="0"/>
          </a:p>
          <a:p>
            <a:r>
              <a:rPr lang="de-AT" dirty="0" smtClean="0">
                <a:sym typeface="Wingdings" panose="05000000000000000000" pitchFamily="2" charset="2"/>
              </a:rPr>
              <a:t> Novelle TWV 2017</a:t>
            </a:r>
          </a:p>
          <a:p>
            <a:pPr lvl="1"/>
            <a:r>
              <a:rPr lang="de-AT" dirty="0" smtClean="0">
                <a:sym typeface="Wingdings" panose="05000000000000000000" pitchFamily="2" charset="2"/>
              </a:rPr>
              <a:t>BMG &amp; Landesbehörden &amp; ÖLMB Codexkapitel B1 Unterkommission Trinkwasser</a:t>
            </a:r>
            <a:endParaRPr lang="de-AT" dirty="0" smtClean="0"/>
          </a:p>
        </p:txBody>
      </p:sp>
    </p:spTree>
    <p:extLst>
      <p:ext uri="{BB962C8B-B14F-4D97-AF65-F5344CB8AC3E}">
        <p14:creationId xmlns:p14="http://schemas.microsoft.com/office/powerpoint/2010/main" val="1147283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err="1"/>
              <a:t>Studie</a:t>
            </a:r>
            <a:r>
              <a:rPr lang="it-IT" dirty="0"/>
              <a:t> </a:t>
            </a:r>
            <a:r>
              <a:rPr lang="it-IT" dirty="0" err="1" smtClean="0"/>
              <a:t>der</a:t>
            </a:r>
            <a:r>
              <a:rPr lang="it-IT" dirty="0" smtClean="0"/>
              <a:t> ÖVGW </a:t>
            </a:r>
            <a:r>
              <a:rPr lang="it-IT" dirty="0" err="1" smtClean="0"/>
              <a:t>zum</a:t>
            </a:r>
            <a:r>
              <a:rPr lang="it-IT" dirty="0" smtClean="0"/>
              <a:t> </a:t>
            </a:r>
            <a:r>
              <a:rPr lang="it-IT" dirty="0" err="1" smtClean="0"/>
              <a:t>Jahr</a:t>
            </a:r>
            <a:r>
              <a:rPr lang="it-IT" dirty="0" smtClean="0"/>
              <a:t> 2015</a:t>
            </a:r>
            <a:endParaRPr lang="it-IT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2BAB4-BD4E-4129-A9E8-725CA4E1A823}" type="datetime1">
              <a:rPr lang="de-DE" smtClean="0"/>
              <a:pPr/>
              <a:t>03.11.2016</a:t>
            </a:fld>
            <a:endParaRPr lang="de-AT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smtClean="0"/>
              <a:t>ÖSTERREICHISCHE VEREINIGUNG FÜR DAS GAS- UND WASSERFACH</a:t>
            </a:r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4688-5556-4823-A294-E155E89CB24B}" type="slidenum">
              <a:rPr lang="de-AT" smtClean="0"/>
              <a:pPr/>
              <a:t>9</a:t>
            </a:fld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15900" indent="-215900"/>
            <a:r>
              <a:rPr lang="de-AT" dirty="0" smtClean="0"/>
              <a:t>Heiße </a:t>
            </a:r>
            <a:r>
              <a:rPr lang="de-AT" dirty="0"/>
              <a:t>und trockene Sommer wie in den Jahren 2003, 2013 und 2015, </a:t>
            </a:r>
            <a:r>
              <a:rPr lang="de-AT" dirty="0" smtClean="0"/>
              <a:t>werden in </a:t>
            </a:r>
            <a:r>
              <a:rPr lang="de-AT" dirty="0"/>
              <a:t>Zukunft die Regel </a:t>
            </a:r>
            <a:r>
              <a:rPr lang="de-AT" dirty="0" smtClean="0"/>
              <a:t>werden</a:t>
            </a:r>
          </a:p>
          <a:p>
            <a:pPr marL="215900" indent="-215900"/>
            <a:r>
              <a:rPr lang="de-AT" dirty="0" smtClean="0"/>
              <a:t>Die Zahl der Hitzetage wird in Zukunft deutlich zunehmen</a:t>
            </a:r>
          </a:p>
          <a:p>
            <a:pPr marL="215900" indent="-215900"/>
            <a:r>
              <a:rPr lang="de-AT" dirty="0" smtClean="0"/>
              <a:t>Verbrauchsspitzen werden durch zusätzliche Swimmingpools und Gartenbewässerungen deutlich zunehmen.</a:t>
            </a:r>
          </a:p>
          <a:p>
            <a:pPr indent="0">
              <a:buNone/>
            </a:pPr>
            <a:endParaRPr lang="de-AT" dirty="0" smtClean="0"/>
          </a:p>
          <a:p>
            <a:pPr indent="0">
              <a:buNone/>
            </a:pPr>
            <a:r>
              <a:rPr lang="de-AT" dirty="0" smtClean="0"/>
              <a:t>Was ist daraus für die WVU abzuleiten?</a:t>
            </a:r>
          </a:p>
          <a:p>
            <a:pPr lvl="0"/>
            <a:r>
              <a:rPr lang="de-AT" dirty="0"/>
              <a:t>Stammdaten und Hintergrundinformationen</a:t>
            </a:r>
          </a:p>
          <a:p>
            <a:r>
              <a:rPr lang="de-AT" dirty="0" smtClean="0"/>
              <a:t>Ressourcenverfügbarkeit </a:t>
            </a:r>
          </a:p>
          <a:p>
            <a:r>
              <a:rPr lang="de-AT" dirty="0" smtClean="0"/>
              <a:t>Wasserverbrauch</a:t>
            </a:r>
            <a:r>
              <a:rPr lang="de-AT" dirty="0"/>
              <a:t> </a:t>
            </a:r>
          </a:p>
          <a:p>
            <a:pPr lvl="0"/>
            <a:r>
              <a:rPr lang="de-AT" dirty="0"/>
              <a:t>Wetter und Klimawandel</a:t>
            </a:r>
          </a:p>
          <a:p>
            <a:pPr lvl="0"/>
            <a:r>
              <a:rPr lang="de-AT" dirty="0" smtClean="0"/>
              <a:t>Sozioökonomische </a:t>
            </a:r>
            <a:r>
              <a:rPr lang="de-AT" dirty="0"/>
              <a:t>&amp; demografische Entwicklung</a:t>
            </a:r>
          </a:p>
          <a:p>
            <a:r>
              <a:rPr lang="de-AT" dirty="0" smtClean="0"/>
              <a:t>Versorgungseinschränkungen </a:t>
            </a:r>
            <a:r>
              <a:rPr lang="de-AT" dirty="0"/>
              <a:t>(oder beinahe Einschränkungen)</a:t>
            </a:r>
          </a:p>
          <a:p>
            <a:pPr indent="0">
              <a:buNone/>
            </a:pP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64542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sign OVGW Wasser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Design OVGW Wasser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ovgw_wasser_vorl</Template>
  <TotalTime>0</TotalTime>
  <Words>1866</Words>
  <Application>Microsoft Office PowerPoint</Application>
  <PresentationFormat>Bildschirmpräsentation (4:3)</PresentationFormat>
  <Paragraphs>330</Paragraphs>
  <Slides>18</Slides>
  <Notes>16</Notes>
  <HiddenSlides>0</HiddenSlides>
  <MMClips>0</MMClips>
  <ScaleCrop>false</ScaleCrop>
  <HeadingPairs>
    <vt:vector size="4" baseType="variant">
      <vt:variant>
        <vt:lpstr>Design</vt:lpstr>
      </vt:variant>
      <vt:variant>
        <vt:i4>2</vt:i4>
      </vt:variant>
      <vt:variant>
        <vt:lpstr>Folientitel</vt:lpstr>
      </vt:variant>
      <vt:variant>
        <vt:i4>18</vt:i4>
      </vt:variant>
    </vt:vector>
  </HeadingPairs>
  <TitlesOfParts>
    <vt:vector size="20" baseType="lpstr">
      <vt:lpstr>Design OVGW Wasser</vt:lpstr>
      <vt:lpstr>1_Design OVGW Wasser</vt:lpstr>
      <vt:lpstr>Neues aus der Wasserwelt</vt:lpstr>
      <vt:lpstr>MID Wasserzähler</vt:lpstr>
      <vt:lpstr>Die reine Nacheichung </vt:lpstr>
      <vt:lpstr>Neuerungen Ausbildung Wassermeister</vt:lpstr>
      <vt:lpstr>ÖVGW Richtlinie W 74 überarbeitet</vt:lpstr>
      <vt:lpstr>ÖVGW Richtlinie W 85 überarbeitet </vt:lpstr>
      <vt:lpstr>Glasfaserkabel im Leitungsnetz - Breitbandausbau </vt:lpstr>
      <vt:lpstr>Novelle TWV</vt:lpstr>
      <vt:lpstr>Studie der ÖVGW zum Jahr 2015</vt:lpstr>
      <vt:lpstr>Internationale Normung </vt:lpstr>
      <vt:lpstr>Das war der TRINK´WASSERTAG 2016: </vt:lpstr>
      <vt:lpstr>TRINK´WASSERTAG – Hilfestellung der ÖVGW</vt:lpstr>
      <vt:lpstr>TRINK‘WASSERTAG 2017</vt:lpstr>
      <vt:lpstr>ÖVGW Regelwerk Wasser Abo - digital und top aktuell im Abo!</vt:lpstr>
      <vt:lpstr>PowerPoint-Präsentation</vt:lpstr>
      <vt:lpstr>PowerPoint-Präsentation</vt:lpstr>
      <vt:lpstr>Regelwerk-Abo Screenshot PA</vt:lpstr>
      <vt:lpstr>PowerPoint-Präsentation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Veranstaltung</dc:title>
  <dc:creator>Riha Andreas</dc:creator>
  <cp:lastModifiedBy>Peter Dihanich</cp:lastModifiedBy>
  <cp:revision>119</cp:revision>
  <cp:lastPrinted>2016-11-03T10:08:50Z</cp:lastPrinted>
  <dcterms:created xsi:type="dcterms:W3CDTF">2016-08-26T08:57:29Z</dcterms:created>
  <dcterms:modified xsi:type="dcterms:W3CDTF">2016-11-03T10:09:48Z</dcterms:modified>
</cp:coreProperties>
</file>