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  <p:sldMasterId id="2147483680" r:id="rId2"/>
    <p:sldMasterId id="2147483720" r:id="rId3"/>
    <p:sldMasterId id="2147483728" r:id="rId4"/>
  </p:sldMasterIdLst>
  <p:notesMasterIdLst>
    <p:notesMasterId r:id="rId43"/>
  </p:notesMasterIdLst>
  <p:handoutMasterIdLst>
    <p:handoutMasterId r:id="rId44"/>
  </p:handoutMasterIdLst>
  <p:sldIdLst>
    <p:sldId id="256" r:id="rId5"/>
    <p:sldId id="394" r:id="rId6"/>
    <p:sldId id="395" r:id="rId7"/>
    <p:sldId id="396" r:id="rId8"/>
    <p:sldId id="397" r:id="rId9"/>
    <p:sldId id="398" r:id="rId10"/>
    <p:sldId id="402" r:id="rId11"/>
    <p:sldId id="406" r:id="rId12"/>
    <p:sldId id="405" r:id="rId13"/>
    <p:sldId id="403" r:id="rId14"/>
    <p:sldId id="407" r:id="rId15"/>
    <p:sldId id="410" r:id="rId16"/>
    <p:sldId id="409" r:id="rId17"/>
    <p:sldId id="408" r:id="rId18"/>
    <p:sldId id="411" r:id="rId19"/>
    <p:sldId id="412" r:id="rId20"/>
    <p:sldId id="422" r:id="rId21"/>
    <p:sldId id="423" r:id="rId22"/>
    <p:sldId id="413" r:id="rId23"/>
    <p:sldId id="404" r:id="rId24"/>
    <p:sldId id="428" r:id="rId25"/>
    <p:sldId id="429" r:id="rId26"/>
    <p:sldId id="430" r:id="rId27"/>
    <p:sldId id="414" r:id="rId28"/>
    <p:sldId id="417" r:id="rId29"/>
    <p:sldId id="386" r:id="rId30"/>
    <p:sldId id="418" r:id="rId31"/>
    <p:sldId id="431" r:id="rId32"/>
    <p:sldId id="432" r:id="rId33"/>
    <p:sldId id="380" r:id="rId34"/>
    <p:sldId id="385" r:id="rId35"/>
    <p:sldId id="389" r:id="rId36"/>
    <p:sldId id="387" r:id="rId37"/>
    <p:sldId id="383" r:id="rId38"/>
    <p:sldId id="388" r:id="rId39"/>
    <p:sldId id="419" r:id="rId40"/>
    <p:sldId id="420" r:id="rId41"/>
    <p:sldId id="367" r:id="rId42"/>
  </p:sldIdLst>
  <p:sldSz cx="9144000" cy="6858000" type="screen4x3"/>
  <p:notesSz cx="6794500" cy="99314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Grath Johannes" initials="GJ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61" autoAdjust="0"/>
    <p:restoredTop sz="94660"/>
  </p:normalViewPr>
  <p:slideViewPr>
    <p:cSldViewPr snapToGrid="0" snapToObjects="1">
      <p:cViewPr varScale="1">
        <p:scale>
          <a:sx n="73" d="100"/>
          <a:sy n="73" d="100"/>
        </p:scale>
        <p:origin x="-12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r">
              <a:defRPr sz="1200"/>
            </a:lvl1pPr>
          </a:lstStyle>
          <a:p>
            <a:fld id="{2BB03024-C8D1-4D8C-8DA6-01CC84F9C760}" type="datetimeFigureOut">
              <a:rPr lang="de-AT" smtClean="0"/>
              <a:t>02.11.2016</a:t>
            </a:fld>
            <a:endParaRPr lang="de-AT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r">
              <a:defRPr sz="1200"/>
            </a:lvl1pPr>
          </a:lstStyle>
          <a:p>
            <a:fld id="{17A4A099-36EB-4ECB-9EB0-413D954CBFE5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4041508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r">
              <a:defRPr sz="1200"/>
            </a:lvl1pPr>
          </a:lstStyle>
          <a:p>
            <a:fld id="{91FEC2C3-AD99-429D-BDED-BE5135982E17}" type="datetimeFigureOut">
              <a:rPr lang="de-DE" smtClean="0"/>
              <a:pPr/>
              <a:t>02.11.2016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14400" y="744538"/>
            <a:ext cx="4967288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90" tIns="46095" rIns="92190" bIns="46095" rtlCol="0" anchor="ctr"/>
          <a:lstStyle/>
          <a:p>
            <a:endParaRPr lang="de-AT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450" y="4717415"/>
            <a:ext cx="5435600" cy="4469130"/>
          </a:xfrm>
          <a:prstGeom prst="rect">
            <a:avLst/>
          </a:prstGeom>
        </p:spPr>
        <p:txBody>
          <a:bodyPr vert="horz" lIns="92190" tIns="46095" rIns="92190" bIns="46095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r">
              <a:defRPr sz="1200"/>
            </a:lvl1pPr>
          </a:lstStyle>
          <a:p>
            <a:fld id="{4D781777-5DAA-4199-B7B3-71FD91CB0F34}" type="slidenum">
              <a:rPr lang="de-AT" smtClean="0"/>
              <a:pPr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2123008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5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de-DE" smtClean="0"/>
          </a:p>
        </p:txBody>
      </p:sp>
      <p:sp>
        <p:nvSpPr>
          <p:cNvPr id="12292" name="Foliennummernplatzhalt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643EF9B-85EF-412D-AAF7-B8675D758A5F}" type="slidenum">
              <a:rPr lang="de-DE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de-DE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781777-5DAA-4199-B7B3-71FD91CB0F34}" type="slidenum">
              <a:rPr lang="de-AT" smtClean="0"/>
              <a:pPr/>
              <a:t>23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3519589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 + Fließ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45958" y="1044000"/>
            <a:ext cx="8229600" cy="11448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445958" y="2188799"/>
            <a:ext cx="8229600" cy="3656597"/>
          </a:xfrm>
          <a:prstGeom prst="rect">
            <a:avLst/>
          </a:prstGeom>
        </p:spPr>
        <p:txBody>
          <a:bodyPr/>
          <a:lstStyle>
            <a:lvl1pPr marL="0" indent="0" algn="l">
              <a:spcBef>
                <a:spcPts val="600"/>
              </a:spcBef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smtClean="0"/>
              <a:t>Formatvorlage des Untertitelmasters durch Klicken bearbeiten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40758" y="5845397"/>
            <a:ext cx="2134800" cy="255600"/>
          </a:xfrm>
          <a:prstGeom prst="rect">
            <a:avLst/>
          </a:prstGeom>
        </p:spPr>
        <p:txBody>
          <a:bodyPr/>
          <a:lstStyle/>
          <a:p>
            <a:fld id="{2E6046F0-BA93-4699-83A0-D6120B23834D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0F051D5-8EDC-43CB-B548-2D3CB7176134}" type="slidenum">
              <a:rPr lang="en-GB">
                <a:solidFill>
                  <a:srgbClr val="000000"/>
                </a:solidFill>
              </a:rPr>
              <a:pPr/>
              <a:t>‹Nr.›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8602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9C3B8E-FED6-40E6-83A1-6484EC0FEF21}" type="slidenum">
              <a:rPr lang="en-GB">
                <a:solidFill>
                  <a:srgbClr val="000000"/>
                </a:solidFill>
              </a:rPr>
              <a:pPr/>
              <a:t>‹Nr.›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61148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Click to edit Master text styles</a:t>
            </a:r>
          </a:p>
          <a:p>
            <a:pPr lvl="1"/>
            <a:r>
              <a:rPr lang="nl-NL" smtClean="0"/>
              <a:t>Second level</a:t>
            </a:r>
          </a:p>
          <a:p>
            <a:pPr lvl="2"/>
            <a:r>
              <a:rPr lang="nl-NL" smtClean="0"/>
              <a:t>Third level</a:t>
            </a:r>
          </a:p>
          <a:p>
            <a:pPr lvl="3"/>
            <a:r>
              <a:rPr lang="nl-NL" smtClean="0"/>
              <a:t>Fourth level</a:t>
            </a:r>
          </a:p>
          <a:p>
            <a:pPr lvl="4"/>
            <a:r>
              <a:rPr lang="nl-NL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FB4798-C067-4E9E-A5A9-8DD66E62EE10}" type="slidenum">
              <a:rPr lang="en-GB">
                <a:solidFill>
                  <a:srgbClr val="000000"/>
                </a:solidFill>
              </a:rPr>
              <a:pPr/>
              <a:t>‹Nr.›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8586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C48BF50-B72B-4688-9AC9-EDC78E3D5154}" type="slidenum">
              <a:rPr lang="en-GB">
                <a:solidFill>
                  <a:srgbClr val="000000"/>
                </a:solidFill>
              </a:rPr>
              <a:pPr/>
              <a:t>‹Nr.›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75081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Click to edit Master text styles</a:t>
            </a:r>
          </a:p>
          <a:p>
            <a:pPr lvl="1"/>
            <a:r>
              <a:rPr lang="nl-NL" smtClean="0"/>
              <a:t>Second level</a:t>
            </a:r>
          </a:p>
          <a:p>
            <a:pPr lvl="2"/>
            <a:r>
              <a:rPr lang="nl-NL" smtClean="0"/>
              <a:t>Third level</a:t>
            </a:r>
          </a:p>
          <a:p>
            <a:pPr lvl="3"/>
            <a:r>
              <a:rPr lang="nl-NL" smtClean="0"/>
              <a:t>Fourth level</a:t>
            </a:r>
          </a:p>
          <a:p>
            <a:pPr lvl="4"/>
            <a:r>
              <a:rPr lang="nl-NL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63487A-13E4-40BC-9076-87EDBDCA9510}" type="slidenum">
              <a:rPr lang="en-GB">
                <a:solidFill>
                  <a:srgbClr val="000000"/>
                </a:solidFill>
              </a:rPr>
              <a:pPr/>
              <a:t>‹Nr.›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6812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38925" y="274638"/>
            <a:ext cx="2058988" cy="5808662"/>
          </a:xfrm>
        </p:spPr>
        <p:txBody>
          <a:bodyPr vert="eaVert"/>
          <a:lstStyle/>
          <a:p>
            <a:r>
              <a:rPr lang="nl-NL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29325" cy="5808662"/>
          </a:xfrm>
        </p:spPr>
        <p:txBody>
          <a:bodyPr vert="eaVert"/>
          <a:lstStyle/>
          <a:p>
            <a:pPr lvl="0"/>
            <a:r>
              <a:rPr lang="nl-NL" smtClean="0"/>
              <a:t>Click to edit Master text styles</a:t>
            </a:r>
          </a:p>
          <a:p>
            <a:pPr lvl="1"/>
            <a:r>
              <a:rPr lang="nl-NL" smtClean="0"/>
              <a:t>Second level</a:t>
            </a:r>
          </a:p>
          <a:p>
            <a:pPr lvl="2"/>
            <a:r>
              <a:rPr lang="nl-NL" smtClean="0"/>
              <a:t>Third level</a:t>
            </a:r>
          </a:p>
          <a:p>
            <a:pPr lvl="3"/>
            <a:r>
              <a:rPr lang="nl-NL" smtClean="0"/>
              <a:t>Fourth level</a:t>
            </a:r>
          </a:p>
          <a:p>
            <a:pPr lvl="4"/>
            <a:r>
              <a:rPr lang="nl-NL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22891E-1FF9-4916-8BBA-856D2C9BE3EB}" type="slidenum">
              <a:rPr lang="en-GB">
                <a:solidFill>
                  <a:srgbClr val="000000"/>
                </a:solidFill>
              </a:rPr>
              <a:pPr/>
              <a:t>‹Nr.›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86276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40713" cy="5808662"/>
          </a:xfrm>
        </p:spPr>
        <p:txBody>
          <a:bodyPr/>
          <a:lstStyle/>
          <a:p>
            <a:pPr lvl="0"/>
            <a:r>
              <a:rPr lang="nl-NL" smtClean="0"/>
              <a:t>Click to edit Master text styles</a:t>
            </a:r>
          </a:p>
          <a:p>
            <a:pPr lvl="1"/>
            <a:r>
              <a:rPr lang="nl-NL" smtClean="0"/>
              <a:t>Second level</a:t>
            </a:r>
          </a:p>
          <a:p>
            <a:pPr lvl="2"/>
            <a:r>
              <a:rPr lang="nl-NL" smtClean="0"/>
              <a:t>Third level</a:t>
            </a:r>
          </a:p>
          <a:p>
            <a:pPr lvl="3"/>
            <a:r>
              <a:rPr lang="nl-NL" smtClean="0"/>
              <a:t>Fourth level</a:t>
            </a:r>
          </a:p>
          <a:p>
            <a:pPr lvl="4"/>
            <a:r>
              <a:rPr lang="nl-NL" smtClean="0"/>
              <a:t>Fifth level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8CB78A1-6DAC-4458-A656-41430784244D}" type="slidenum">
              <a:rPr lang="en-GB">
                <a:solidFill>
                  <a:srgbClr val="000000"/>
                </a:solidFill>
              </a:rPr>
              <a:pPr/>
              <a:t>‹Nr.›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50279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 + Fließ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45958" y="1044000"/>
            <a:ext cx="8229600" cy="11448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445958" y="2188799"/>
            <a:ext cx="8229600" cy="3656597"/>
          </a:xfrm>
          <a:prstGeom prst="rect">
            <a:avLst/>
          </a:prstGeom>
        </p:spPr>
        <p:txBody>
          <a:bodyPr/>
          <a:lstStyle>
            <a:lvl1pPr marL="0" indent="0" algn="l">
              <a:spcBef>
                <a:spcPts val="600"/>
              </a:spcBef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smtClean="0"/>
              <a:t>Formatvorlage des Untertitelmasters durch Klicken bearbeiten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40758" y="5845397"/>
            <a:ext cx="2134800" cy="255600"/>
          </a:xfrm>
          <a:prstGeom prst="rect">
            <a:avLst/>
          </a:prstGeom>
        </p:spPr>
        <p:txBody>
          <a:bodyPr/>
          <a:lstStyle/>
          <a:p>
            <a:fld id="{2E6046F0-BA93-4699-83A0-D6120B23834D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5699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+ Aufzäh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6046F0-BA93-4699-83A0-D6120B23834D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1"/>
          </p:nvPr>
        </p:nvSpPr>
        <p:spPr>
          <a:xfrm>
            <a:off x="457200" y="2187000"/>
            <a:ext cx="8229599" cy="3666688"/>
          </a:xfrm>
        </p:spPr>
        <p:txBody>
          <a:bodyPr/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243182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+ Dia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AT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6046F0-BA93-4699-83A0-D6120B23834D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Diagrammplatzhalter 4"/>
          <p:cNvSpPr>
            <a:spLocks noGrp="1"/>
          </p:cNvSpPr>
          <p:nvPr>
            <p:ph type="chart" sz="quarter" idx="11"/>
          </p:nvPr>
        </p:nvSpPr>
        <p:spPr>
          <a:xfrm>
            <a:off x="457200" y="2187575"/>
            <a:ext cx="8229600" cy="3311525"/>
          </a:xfrm>
        </p:spPr>
        <p:txBody>
          <a:bodyPr/>
          <a:lstStyle/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7223415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+ Aufzäh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6046F0-BA93-4699-83A0-D6120B23834D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1"/>
          </p:nvPr>
        </p:nvSpPr>
        <p:spPr>
          <a:xfrm>
            <a:off x="457200" y="2187000"/>
            <a:ext cx="8229599" cy="3666688"/>
          </a:xfrm>
        </p:spPr>
        <p:txBody>
          <a:bodyPr/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246513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nl-NL" smtClean="0"/>
              <a:t>Klik om het opmaakprofiel van de modelondertitel te bewerken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6513479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71669403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280551674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3200400" y="1143000"/>
            <a:ext cx="2705100" cy="30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057900" y="1143000"/>
            <a:ext cx="2705100" cy="30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6444450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10605699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87398778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981554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189323164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l-BE" noProof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3402999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+ Dia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AT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6046F0-BA93-4699-83A0-D6120B23834D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5" name="Diagrammplatzhalter 4"/>
          <p:cNvSpPr>
            <a:spLocks noGrp="1"/>
          </p:cNvSpPr>
          <p:nvPr>
            <p:ph type="chart" sz="quarter" idx="11"/>
          </p:nvPr>
        </p:nvSpPr>
        <p:spPr>
          <a:xfrm>
            <a:off x="457200" y="2187575"/>
            <a:ext cx="8229600" cy="3311525"/>
          </a:xfrm>
        </p:spPr>
        <p:txBody>
          <a:bodyPr/>
          <a:lstStyle/>
          <a:p>
            <a:endParaRPr lang="de-AT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10231053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705600" y="1143000"/>
            <a:ext cx="2057400" cy="1314450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533400" y="1143000"/>
            <a:ext cx="6019800" cy="1314450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962225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23750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vague-bleu-in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27600"/>
            <a:ext cx="9144000" cy="193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goutte-nenuphar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8425" y="692150"/>
            <a:ext cx="4741863" cy="547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9" descr="EU-fla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356350"/>
            <a:ext cx="574675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0" descr="LOGO Transparent Background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7308850" y="6364288"/>
            <a:ext cx="792163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13"/>
          <p:cNvSpPr txBox="1">
            <a:spLocks noChangeArrowheads="1"/>
          </p:cNvSpPr>
          <p:nvPr userDrawn="1"/>
        </p:nvSpPr>
        <p:spPr bwMode="auto">
          <a:xfrm>
            <a:off x="4870450" y="6308725"/>
            <a:ext cx="28082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GB" b="1">
                <a:solidFill>
                  <a:srgbClr val="333399"/>
                </a:solidFill>
                <a:latin typeface="Verdana" pitchFamily="-112" charset="0"/>
                <a:ea typeface="ＭＳ Ｐゴシック" pitchFamily="-112" charset="-128"/>
                <a:cs typeface="ＭＳ Ｐゴシック" pitchFamily="-112" charset="-128"/>
              </a:rPr>
              <a:t>water.europa.eu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389688"/>
            <a:ext cx="1235075" cy="2794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Arial" pitchFamily="-112" charset="0"/>
                <a:cs typeface="ＭＳ Ｐゴシック" pitchFamily="-112" charset="-128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  <a:ea typeface="ＭＳ Ｐゴシック" pitchFamily="-112" charset="-128"/>
            </a:endParaRPr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967B3B9-0635-482A-B730-199F909E4D21}" type="slidenum">
              <a:rPr lang="en-GB">
                <a:solidFill>
                  <a:srgbClr val="000000"/>
                </a:solidFill>
              </a:rPr>
              <a:pPr/>
              <a:t>‹Nr.›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9307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Click to edit Master text styles</a:t>
            </a:r>
          </a:p>
          <a:p>
            <a:pPr lvl="1"/>
            <a:r>
              <a:rPr lang="nl-NL" smtClean="0"/>
              <a:t>Second level</a:t>
            </a:r>
          </a:p>
          <a:p>
            <a:pPr lvl="2"/>
            <a:r>
              <a:rPr lang="nl-NL" smtClean="0"/>
              <a:t>Third level</a:t>
            </a:r>
          </a:p>
          <a:p>
            <a:pPr lvl="3"/>
            <a:r>
              <a:rPr lang="nl-NL" smtClean="0"/>
              <a:t>Fourth level</a:t>
            </a:r>
          </a:p>
          <a:p>
            <a:pPr lvl="4"/>
            <a:r>
              <a:rPr lang="nl-NL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F158B73-C035-42FC-B330-B4C6BE338E46}" type="slidenum">
              <a:rPr lang="en-GB">
                <a:solidFill>
                  <a:srgbClr val="000000"/>
                </a:solidFill>
              </a:rPr>
              <a:pPr/>
              <a:t>‹Nr.›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52977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NL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FDD0F8-F834-4885-94C2-F56B0E113576}" type="slidenum">
              <a:rPr lang="en-GB">
                <a:solidFill>
                  <a:srgbClr val="000000"/>
                </a:solidFill>
              </a:rPr>
              <a:pPr/>
              <a:t>‹Nr.›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1775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15573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Click to edit Master text styles</a:t>
            </a:r>
          </a:p>
          <a:p>
            <a:pPr lvl="1"/>
            <a:r>
              <a:rPr lang="nl-NL" smtClean="0"/>
              <a:t>Second level</a:t>
            </a:r>
          </a:p>
          <a:p>
            <a:pPr lvl="2"/>
            <a:r>
              <a:rPr lang="nl-NL" smtClean="0"/>
              <a:t>Third level</a:t>
            </a:r>
          </a:p>
          <a:p>
            <a:pPr lvl="3"/>
            <a:r>
              <a:rPr lang="nl-NL" smtClean="0"/>
              <a:t>Fourth level</a:t>
            </a:r>
          </a:p>
          <a:p>
            <a:pPr lvl="4"/>
            <a:r>
              <a:rPr lang="nl-NL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9313" y="15573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Click to edit Master text styles</a:t>
            </a:r>
          </a:p>
          <a:p>
            <a:pPr lvl="1"/>
            <a:r>
              <a:rPr lang="nl-NL" smtClean="0"/>
              <a:t>Second level</a:t>
            </a:r>
          </a:p>
          <a:p>
            <a:pPr lvl="2"/>
            <a:r>
              <a:rPr lang="nl-NL" smtClean="0"/>
              <a:t>Third level</a:t>
            </a:r>
          </a:p>
          <a:p>
            <a:pPr lvl="3"/>
            <a:r>
              <a:rPr lang="nl-NL" smtClean="0"/>
              <a:t>Fourth level</a:t>
            </a:r>
          </a:p>
          <a:p>
            <a:pPr lvl="4"/>
            <a:r>
              <a:rPr lang="nl-NL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9CA19F-49F7-456A-A70E-8E4A21471538}" type="slidenum">
              <a:rPr lang="en-GB">
                <a:solidFill>
                  <a:srgbClr val="000000"/>
                </a:solidFill>
              </a:rPr>
              <a:pPr/>
              <a:t>‹Nr.›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43990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Click to edit Master text styles</a:t>
            </a:r>
          </a:p>
          <a:p>
            <a:pPr lvl="1"/>
            <a:r>
              <a:rPr lang="nl-NL" smtClean="0"/>
              <a:t>Second level</a:t>
            </a:r>
          </a:p>
          <a:p>
            <a:pPr lvl="2"/>
            <a:r>
              <a:rPr lang="nl-NL" smtClean="0"/>
              <a:t>Third level</a:t>
            </a:r>
          </a:p>
          <a:p>
            <a:pPr lvl="3"/>
            <a:r>
              <a:rPr lang="nl-NL" smtClean="0"/>
              <a:t>Fourth level</a:t>
            </a:r>
          </a:p>
          <a:p>
            <a:pPr lvl="4"/>
            <a:r>
              <a:rPr lang="nl-NL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Click to edit Master text styles</a:t>
            </a:r>
          </a:p>
          <a:p>
            <a:pPr lvl="1"/>
            <a:r>
              <a:rPr lang="nl-NL" smtClean="0"/>
              <a:t>Second level</a:t>
            </a:r>
          </a:p>
          <a:p>
            <a:pPr lvl="2"/>
            <a:r>
              <a:rPr lang="nl-NL" smtClean="0"/>
              <a:t>Third level</a:t>
            </a:r>
          </a:p>
          <a:p>
            <a:pPr lvl="3"/>
            <a:r>
              <a:rPr lang="nl-NL" smtClean="0"/>
              <a:t>Fourth level</a:t>
            </a:r>
          </a:p>
          <a:p>
            <a:pPr lvl="4"/>
            <a:r>
              <a:rPr lang="nl-NL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9C0AAA6-C881-429B-A44B-57486E784422}" type="slidenum">
              <a:rPr lang="en-GB">
                <a:solidFill>
                  <a:srgbClr val="000000"/>
                </a:solidFill>
              </a:rPr>
              <a:pPr/>
              <a:t>‹Nr.›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12745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6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7.jpe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2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2.xml"/><Relationship Id="rId16" Type="http://schemas.openxmlformats.org/officeDocument/2006/relationships/image" Target="../media/image11.png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5" Type="http://schemas.openxmlformats.org/officeDocument/2006/relationships/image" Target="../media/image10.png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image" Target="../media/image9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228600" y="762000"/>
            <a:ext cx="8686800" cy="5346000"/>
          </a:xfrm>
          <a:prstGeom prst="rect">
            <a:avLst/>
          </a:prstGeom>
          <a:solidFill>
            <a:srgbClr val="E6E6E6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10" name="Titelplatzhalter 9"/>
          <p:cNvSpPr>
            <a:spLocks noGrp="1"/>
          </p:cNvSpPr>
          <p:nvPr>
            <p:ph type="title"/>
          </p:nvPr>
        </p:nvSpPr>
        <p:spPr>
          <a:xfrm>
            <a:off x="457200" y="10440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11" name="Textplatzhalter 10"/>
          <p:cNvSpPr>
            <a:spLocks noGrp="1"/>
          </p:cNvSpPr>
          <p:nvPr>
            <p:ph type="body" idx="1"/>
          </p:nvPr>
        </p:nvSpPr>
        <p:spPr>
          <a:xfrm>
            <a:off x="457200" y="2187000"/>
            <a:ext cx="8229600" cy="36666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4"/>
          </p:nvPr>
        </p:nvSpPr>
        <p:spPr>
          <a:xfrm>
            <a:off x="6553200" y="5853688"/>
            <a:ext cx="2133600" cy="2543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6046F0-BA93-4699-83A0-D6120B23834D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8" name="Grafik 7" descr="Umweltbundesamt RGB TL links_dt.tif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9300" y="215900"/>
            <a:ext cx="4406900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</p:sldLayoutIdLst>
  <p:hf hdr="0" dt="0"/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4000" indent="-324000" algn="l" defTabSz="914400" rtl="0" eaLnBrk="1" latinLnBrk="0" hangingPunct="1">
        <a:lnSpc>
          <a:spcPct val="110000"/>
        </a:lnSpc>
        <a:spcBef>
          <a:spcPts val="400"/>
        </a:spcBef>
        <a:buClr>
          <a:schemeClr val="tx2"/>
        </a:buClr>
        <a:buSzPct val="90000"/>
        <a:buFont typeface="Wingdings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12000" indent="-288000" algn="l" defTabSz="914400" rtl="0" eaLnBrk="1" latinLnBrk="0" hangingPunct="1">
        <a:lnSpc>
          <a:spcPct val="110000"/>
        </a:lnSpc>
        <a:spcBef>
          <a:spcPts val="400"/>
        </a:spcBef>
        <a:buClr>
          <a:schemeClr val="tx2"/>
        </a:buClr>
        <a:buSzPct val="90000"/>
        <a:buFont typeface="Wingdings" pitchFamily="2" charset="2"/>
        <a:buChar char="n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00000" indent="-270000" algn="l" defTabSz="914400" rtl="0" eaLnBrk="1" latinLnBrk="0" hangingPunct="1">
        <a:lnSpc>
          <a:spcPct val="110000"/>
        </a:lnSpc>
        <a:spcBef>
          <a:spcPts val="400"/>
        </a:spcBef>
        <a:buClr>
          <a:schemeClr val="tx2"/>
        </a:buClr>
        <a:buSzPct val="90000"/>
        <a:buFont typeface="Wingdings" pitchFamily="2" charset="2"/>
        <a:buChar char="n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152000" indent="-252000" algn="l" defTabSz="914400" rtl="0" eaLnBrk="1" latinLnBrk="0" hangingPunct="1">
        <a:lnSpc>
          <a:spcPct val="110000"/>
        </a:lnSpc>
        <a:spcBef>
          <a:spcPts val="400"/>
        </a:spcBef>
        <a:buClr>
          <a:schemeClr val="tx2"/>
        </a:buClr>
        <a:buSzPct val="90000"/>
        <a:buFont typeface="Wingdings" pitchFamily="2" charset="2"/>
        <a:buChar char="n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404000" indent="-252000" algn="l" defTabSz="914400" rtl="0" eaLnBrk="1" latinLnBrk="0" hangingPunct="1">
        <a:lnSpc>
          <a:spcPct val="110000"/>
        </a:lnSpc>
        <a:spcBef>
          <a:spcPts val="400"/>
        </a:spcBef>
        <a:buClr>
          <a:schemeClr val="tx2"/>
        </a:buClr>
        <a:buSzPct val="90000"/>
        <a:buFont typeface="Wingdings" pitchFamily="2" charset="2"/>
        <a:buChar char="n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3" descr="vague-bleu-inf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73688"/>
            <a:ext cx="9144000" cy="148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5573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891588" y="6569075"/>
            <a:ext cx="25241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E0B4DFA-DD99-4A7F-8057-FFA7B1D8C75F}" type="slidenum">
              <a:rPr lang="en-GB">
                <a:solidFill>
                  <a:srgbClr val="000000"/>
                </a:solidFill>
                <a:ea typeface="ＭＳ Ｐゴシック" pitchFamily="-112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‹Nr.›</a:t>
            </a:fld>
            <a:endParaRPr lang="en-GB">
              <a:solidFill>
                <a:srgbClr val="000000"/>
              </a:solidFill>
              <a:ea typeface="ＭＳ Ｐゴシック" pitchFamily="-112" charset="-128"/>
            </a:endParaRPr>
          </a:p>
        </p:txBody>
      </p:sp>
      <p:pic>
        <p:nvPicPr>
          <p:cNvPr id="2" name="Picture 7" descr="goutte-nenuphar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" y="6165850"/>
            <a:ext cx="5603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9" descr="EU-flag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6416675"/>
            <a:ext cx="574675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10" descr="LOGO Transparent Background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7216775" y="6427788"/>
            <a:ext cx="792163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0428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228600" y="762000"/>
            <a:ext cx="8686800" cy="5346000"/>
          </a:xfrm>
          <a:prstGeom prst="rect">
            <a:avLst/>
          </a:prstGeom>
          <a:solidFill>
            <a:srgbClr val="E6E6E6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de-DE">
              <a:solidFill>
                <a:prstClr val="black"/>
              </a:solidFill>
            </a:endParaRPr>
          </a:p>
        </p:txBody>
      </p:sp>
      <p:sp>
        <p:nvSpPr>
          <p:cNvPr id="10" name="Titelplatzhalter 9"/>
          <p:cNvSpPr>
            <a:spLocks noGrp="1"/>
          </p:cNvSpPr>
          <p:nvPr>
            <p:ph type="title"/>
          </p:nvPr>
        </p:nvSpPr>
        <p:spPr>
          <a:xfrm>
            <a:off x="457200" y="10440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11" name="Textplatzhalter 10"/>
          <p:cNvSpPr>
            <a:spLocks noGrp="1"/>
          </p:cNvSpPr>
          <p:nvPr>
            <p:ph type="body" idx="1"/>
          </p:nvPr>
        </p:nvSpPr>
        <p:spPr>
          <a:xfrm>
            <a:off x="457200" y="2187000"/>
            <a:ext cx="8229600" cy="36666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4"/>
          </p:nvPr>
        </p:nvSpPr>
        <p:spPr>
          <a:xfrm>
            <a:off x="6553200" y="5853688"/>
            <a:ext cx="2133600" cy="2543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6046F0-BA93-4699-83A0-D6120B23834D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6" name="Picture 2" descr="\\Pcsrv3\organisation\756\Intern\01_CorporateDesign_neu_2009\Logo\Nachbau manu\JPG\Umweltbundesamt_RGB_TL-links_engl.jpg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59951" y="230351"/>
            <a:ext cx="4212917" cy="37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37703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5" r:id="rId4"/>
  </p:sldLayoutIdLst>
  <p:hf hdr="0" dt="0"/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4000" indent="-324000" algn="l" defTabSz="914400" rtl="0" eaLnBrk="1" latinLnBrk="0" hangingPunct="1">
        <a:lnSpc>
          <a:spcPct val="110000"/>
        </a:lnSpc>
        <a:spcBef>
          <a:spcPts val="400"/>
        </a:spcBef>
        <a:buClr>
          <a:schemeClr val="tx2"/>
        </a:buClr>
        <a:buSzPct val="90000"/>
        <a:buFont typeface="Wingdings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12000" indent="-288000" algn="l" defTabSz="914400" rtl="0" eaLnBrk="1" latinLnBrk="0" hangingPunct="1">
        <a:lnSpc>
          <a:spcPct val="110000"/>
        </a:lnSpc>
        <a:spcBef>
          <a:spcPts val="400"/>
        </a:spcBef>
        <a:buClr>
          <a:schemeClr val="tx2"/>
        </a:buClr>
        <a:buSzPct val="90000"/>
        <a:buFont typeface="Wingdings" pitchFamily="2" charset="2"/>
        <a:buChar char="n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00000" indent="-270000" algn="l" defTabSz="914400" rtl="0" eaLnBrk="1" latinLnBrk="0" hangingPunct="1">
        <a:lnSpc>
          <a:spcPct val="110000"/>
        </a:lnSpc>
        <a:spcBef>
          <a:spcPts val="400"/>
        </a:spcBef>
        <a:buClr>
          <a:schemeClr val="tx2"/>
        </a:buClr>
        <a:buSzPct val="90000"/>
        <a:buFont typeface="Wingdings" pitchFamily="2" charset="2"/>
        <a:buChar char="n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152000" indent="-252000" algn="l" defTabSz="914400" rtl="0" eaLnBrk="1" latinLnBrk="0" hangingPunct="1">
        <a:lnSpc>
          <a:spcPct val="110000"/>
        </a:lnSpc>
        <a:spcBef>
          <a:spcPts val="400"/>
        </a:spcBef>
        <a:buClr>
          <a:schemeClr val="tx2"/>
        </a:buClr>
        <a:buSzPct val="90000"/>
        <a:buFont typeface="Wingdings" pitchFamily="2" charset="2"/>
        <a:buChar char="n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404000" indent="-252000" algn="l" defTabSz="914400" rtl="0" eaLnBrk="1" latinLnBrk="0" hangingPunct="1">
        <a:lnSpc>
          <a:spcPct val="110000"/>
        </a:lnSpc>
        <a:spcBef>
          <a:spcPts val="400"/>
        </a:spcBef>
        <a:buClr>
          <a:schemeClr val="tx2"/>
        </a:buClr>
        <a:buSzPct val="90000"/>
        <a:buFont typeface="Wingdings" pitchFamily="2" charset="2"/>
        <a:buChar char="n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ChangeArrowheads="1"/>
          </p:cNvSpPr>
          <p:nvPr/>
        </p:nvSpPr>
        <p:spPr bwMode="auto">
          <a:xfrm>
            <a:off x="3048000" y="0"/>
            <a:ext cx="6096000" cy="6858000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nl-BE">
              <a:solidFill>
                <a:srgbClr val="000000"/>
              </a:solidFill>
            </a:endParaRPr>
          </a:p>
        </p:txBody>
      </p:sp>
      <p:pic>
        <p:nvPicPr>
          <p:cNvPr id="20483" name="Picture 8" descr="LOGO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1438" y="6319838"/>
            <a:ext cx="11382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1143000"/>
            <a:ext cx="2514600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18000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48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00400" y="1143000"/>
            <a:ext cx="5562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000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390" name="Text Box 13"/>
          <p:cNvSpPr txBox="1">
            <a:spLocks noChangeArrowheads="1"/>
          </p:cNvSpPr>
          <p:nvPr/>
        </p:nvSpPr>
        <p:spPr bwMode="auto">
          <a:xfrm>
            <a:off x="523875" y="6399213"/>
            <a:ext cx="400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fld id="{16D0F1C2-46B6-47B7-9953-314BA4555302}" type="slidenum">
              <a:rPr lang="en-US" sz="1200" smtClean="0">
                <a:solidFill>
                  <a:srgbClr val="000000"/>
                </a:solidFill>
              </a:rPr>
              <a:pPr eaLnBrk="1" fontAlgn="base" hangingPunct="1">
                <a:spcBef>
                  <a:spcPct val="50000"/>
                </a:spcBef>
                <a:spcAft>
                  <a:spcPct val="0"/>
                </a:spcAft>
                <a:defRPr/>
              </a:pPr>
              <a:t>‹Nr.›</a:t>
            </a:fld>
            <a:endParaRPr lang="en-US" sz="1200" smtClean="0">
              <a:solidFill>
                <a:srgbClr val="000000"/>
              </a:solidFill>
            </a:endParaRPr>
          </a:p>
        </p:txBody>
      </p:sp>
      <p:pic>
        <p:nvPicPr>
          <p:cNvPr id="20487" name="Picture 2" descr="\\Pcsrv3\organisation\756\Intern\01_CorporateDesign_neu_2009\Logo\Nachbau manu\JPG\Umweltbundesamt_RGB_TL-links_engl.jpg"/>
          <p:cNvPicPr>
            <a:picLocks noChangeAspect="1" noChangeArrowheads="1"/>
          </p:cNvPicPr>
          <p:nvPr userDrawn="1"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6302375"/>
            <a:ext cx="2520950" cy="22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8" name="Picture 4" descr="intersuse_01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1925" y="6283325"/>
            <a:ext cx="960438" cy="29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9" name="Picture 5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5934075"/>
            <a:ext cx="649287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429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</p:sldLayoutIdLst>
  <p:timing>
    <p:tnLst>
      <p:par>
        <p:cTn id="1" dur="indefinite" restart="never" nodeType="tmRoot"/>
      </p:par>
    </p:tnLst>
  </p:timing>
  <p:txStyles>
    <p:titleStyle>
      <a:lvl1pPr algn="r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defRPr sz="3200">
          <a:solidFill>
            <a:srgbClr val="0079A2"/>
          </a:solidFill>
          <a:latin typeface="+mj-lt"/>
          <a:ea typeface="+mj-ea"/>
          <a:cs typeface="+mj-cs"/>
        </a:defRPr>
      </a:lvl1pPr>
      <a:lvl2pPr algn="r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defRPr sz="3200">
          <a:solidFill>
            <a:srgbClr val="0079A2"/>
          </a:solidFill>
          <a:latin typeface="Arial" charset="0"/>
          <a:cs typeface="Arial" charset="0"/>
        </a:defRPr>
      </a:lvl2pPr>
      <a:lvl3pPr algn="r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defRPr sz="3200">
          <a:solidFill>
            <a:srgbClr val="0079A2"/>
          </a:solidFill>
          <a:latin typeface="Arial" charset="0"/>
          <a:cs typeface="Arial" charset="0"/>
        </a:defRPr>
      </a:lvl3pPr>
      <a:lvl4pPr algn="r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defRPr sz="3200">
          <a:solidFill>
            <a:srgbClr val="0079A2"/>
          </a:solidFill>
          <a:latin typeface="Arial" charset="0"/>
          <a:cs typeface="Arial" charset="0"/>
        </a:defRPr>
      </a:lvl4pPr>
      <a:lvl5pPr algn="r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defRPr sz="3200">
          <a:solidFill>
            <a:srgbClr val="0079A2"/>
          </a:solidFill>
          <a:latin typeface="Arial" charset="0"/>
          <a:cs typeface="Arial" charset="0"/>
        </a:defRPr>
      </a:lvl5pPr>
      <a:lvl6pPr marL="457200" algn="r" rtl="0" fontAlgn="base">
        <a:lnSpc>
          <a:spcPct val="90000"/>
        </a:lnSpc>
        <a:spcBef>
          <a:spcPct val="25000"/>
        </a:spcBef>
        <a:spcAft>
          <a:spcPct val="0"/>
        </a:spcAft>
        <a:defRPr sz="3200">
          <a:solidFill>
            <a:srgbClr val="0079A2"/>
          </a:solidFill>
          <a:latin typeface="Arial" charset="0"/>
          <a:cs typeface="Arial" charset="0"/>
        </a:defRPr>
      </a:lvl6pPr>
      <a:lvl7pPr marL="914400" algn="r" rtl="0" fontAlgn="base">
        <a:lnSpc>
          <a:spcPct val="90000"/>
        </a:lnSpc>
        <a:spcBef>
          <a:spcPct val="25000"/>
        </a:spcBef>
        <a:spcAft>
          <a:spcPct val="0"/>
        </a:spcAft>
        <a:defRPr sz="3200">
          <a:solidFill>
            <a:srgbClr val="0079A2"/>
          </a:solidFill>
          <a:latin typeface="Arial" charset="0"/>
          <a:cs typeface="Arial" charset="0"/>
        </a:defRPr>
      </a:lvl7pPr>
      <a:lvl8pPr marL="1371600" algn="r" rtl="0" fontAlgn="base">
        <a:lnSpc>
          <a:spcPct val="90000"/>
        </a:lnSpc>
        <a:spcBef>
          <a:spcPct val="25000"/>
        </a:spcBef>
        <a:spcAft>
          <a:spcPct val="0"/>
        </a:spcAft>
        <a:defRPr sz="3200">
          <a:solidFill>
            <a:srgbClr val="0079A2"/>
          </a:solidFill>
          <a:latin typeface="Arial" charset="0"/>
          <a:cs typeface="Arial" charset="0"/>
        </a:defRPr>
      </a:lvl8pPr>
      <a:lvl9pPr marL="1828800" algn="r" rtl="0" fontAlgn="base">
        <a:lnSpc>
          <a:spcPct val="90000"/>
        </a:lnSpc>
        <a:spcBef>
          <a:spcPct val="25000"/>
        </a:spcBef>
        <a:spcAft>
          <a:spcPct val="0"/>
        </a:spcAft>
        <a:defRPr sz="3200">
          <a:solidFill>
            <a:srgbClr val="0079A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5000"/>
        </a:spcBef>
        <a:spcAft>
          <a:spcPct val="0"/>
        </a:spcAft>
        <a:buClr>
          <a:srgbClr val="0079A2"/>
        </a:buClr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20725" indent="-277813" algn="l" rtl="0" eaLnBrk="0" fontAlgn="base" hangingPunct="0">
        <a:spcBef>
          <a:spcPct val="25000"/>
        </a:spcBef>
        <a:spcAft>
          <a:spcPct val="0"/>
        </a:spcAft>
        <a:buClr>
          <a:srgbClr val="0079A2"/>
        </a:buClr>
        <a:buChar char="–"/>
        <a:defRPr sz="2400">
          <a:solidFill>
            <a:schemeClr val="tx1"/>
          </a:solidFill>
          <a:latin typeface="+mn-lt"/>
          <a:cs typeface="+mn-cs"/>
        </a:defRPr>
      </a:lvl2pPr>
      <a:lvl3pPr marL="1073150" indent="-173038" algn="l" rtl="0" eaLnBrk="0" fontAlgn="base" hangingPunct="0">
        <a:spcBef>
          <a:spcPct val="25000"/>
        </a:spcBef>
        <a:spcAft>
          <a:spcPct val="0"/>
        </a:spcAft>
        <a:buClr>
          <a:srgbClr val="0079A2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s://www.bmlfuw.gv.at/service/publikationen/wasser/Probenahmehandbuch-Chemie-Wasser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isa.bmlfuw.gv.at/daten.html" TargetMode="External"/><Relationship Id="rId3" Type="http://schemas.openxmlformats.org/officeDocument/2006/relationships/hyperlink" Target="http://wisa.bmlfuw.gv.at/wasserkarten/gewaesserbewirtschaftungsplan-2009/grundwasser/zustandskarten/menge.html" TargetMode="External"/><Relationship Id="rId7" Type="http://schemas.openxmlformats.org/officeDocument/2006/relationships/hyperlink" Target="http://ehyd.gv.at/" TargetMode="External"/><Relationship Id="rId2" Type="http://schemas.openxmlformats.org/officeDocument/2006/relationships/hyperlink" Target="http://wisa.bmlfuw.gv.at/wasserkarten/gewaesserbewirtschaftungsplan-2009/grundwasser/zustandskarten/chemie_und_trends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isa.bmlfuw.gv.at/wasserkarten/hochwasser/risikokarte.html" TargetMode="External"/><Relationship Id="rId5" Type="http://schemas.openxmlformats.org/officeDocument/2006/relationships/hyperlink" Target="http://wisa.bmlfuw.gv.at/wasserkarten/gewaesserbewirtschaftungsplan-2009/grundwasser/messnetze_2007-2009/ueberwachung_wassermenge.html" TargetMode="External"/><Relationship Id="rId10" Type="http://schemas.openxmlformats.org/officeDocument/2006/relationships/hyperlink" Target="http://www.umweltbundesamt.at/umweltsituation/wasser/wasser_daten/wgev/" TargetMode="External"/><Relationship Id="rId4" Type="http://schemas.openxmlformats.org/officeDocument/2006/relationships/hyperlink" Target="http://wisa.bmlfuw.gv.at/wasserkarten/gewaesserbewirtschaftungsplan-2009/grundwasser/messnetze_2007-2009/ueberwachung_wasserqualitaet.html" TargetMode="External"/><Relationship Id="rId9" Type="http://schemas.openxmlformats.org/officeDocument/2006/relationships/hyperlink" Target="http://wisa.bmlfuw.gv.at/fachinformation/wasserkoerper.html" TargetMode="Externa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geodaten.bgld.gv.at/" TargetMode="External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4.emf"/><Relationship Id="rId5" Type="http://schemas.openxmlformats.org/officeDocument/2006/relationships/image" Target="../media/image43.emf"/><Relationship Id="rId4" Type="http://schemas.openxmlformats.org/officeDocument/2006/relationships/hyperlink" Target="http://www.geoland.at/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hyperlink" Target="https://www.bmlfuw.gv.at/wasser/wasserqualitaet/grundwasseralter.html" TargetMode="Externa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hyperlink" Target="mailto:franko.humer@umweltbundesamt.at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 bwMode="auto">
          <a:xfrm>
            <a:off x="228600" y="762000"/>
            <a:ext cx="8686800" cy="5867400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28" charset="-128"/>
            </a:endParaRPr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1" y="5557345"/>
            <a:ext cx="3168868" cy="381000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094" y="977396"/>
            <a:ext cx="4683222" cy="3512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228601" y="5560882"/>
            <a:ext cx="8229600" cy="377464"/>
          </a:xfrm>
        </p:spPr>
        <p:txBody>
          <a:bodyPr>
            <a:normAutofit fontScale="92500" lnSpcReduction="20000"/>
          </a:bodyPr>
          <a:lstStyle/>
          <a:p>
            <a:r>
              <a:rPr lang="de-DE" dirty="0" smtClean="0">
                <a:solidFill>
                  <a:schemeClr val="bg1"/>
                </a:solidFill>
              </a:rPr>
              <a:t>ÖVGW-Richtlinie W 79</a:t>
            </a:r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046F0-BA93-4699-83A0-D6120B23834D}" type="slidenum">
              <a:rPr lang="de-DE" smtClean="0"/>
              <a:pPr/>
              <a:t>1</a:t>
            </a:fld>
            <a:endParaRPr lang="de-DE"/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7443" y="1550255"/>
            <a:ext cx="3595715" cy="260813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Rectangle 12"/>
          <p:cNvSpPr>
            <a:spLocks noChangeArrowheads="1"/>
          </p:cNvSpPr>
          <p:nvPr/>
        </p:nvSpPr>
        <p:spPr bwMode="auto">
          <a:xfrm>
            <a:off x="-3" y="4658710"/>
            <a:ext cx="8391527" cy="831227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28601" y="4800600"/>
            <a:ext cx="8229600" cy="533400"/>
          </a:xfrm>
        </p:spPr>
        <p:txBody>
          <a:bodyPr>
            <a:noAutofit/>
          </a:bodyPr>
          <a:lstStyle/>
          <a:p>
            <a:r>
              <a:rPr lang="de-DE" sz="2200" dirty="0" smtClean="0">
                <a:solidFill>
                  <a:schemeClr val="bg1"/>
                </a:solidFill>
              </a:rPr>
              <a:t>Überwachung der Grundwasserqualität im Einzugsbereich von Trinkwassergewinnungsstellen</a:t>
            </a:r>
            <a:endParaRPr lang="de-DE" sz="2200" dirty="0">
              <a:solidFill>
                <a:schemeClr val="bg1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0645" y="1458399"/>
            <a:ext cx="1964515" cy="279184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1089025"/>
            <a:ext cx="8793938" cy="4834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5302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00" y="1090800"/>
            <a:ext cx="8793938" cy="4834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6046F0-BA93-4699-83A0-D6120B23834D}" type="slidenum">
              <a:rPr lang="de-DE" smtClean="0"/>
              <a:pPr/>
              <a:t>11</a:t>
            </a:fld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>
          <a:xfrm>
            <a:off x="457200" y="2187000"/>
            <a:ext cx="5153025" cy="3813749"/>
          </a:xfrm>
        </p:spPr>
        <p:txBody>
          <a:bodyPr>
            <a:normAutofit fontScale="85000" lnSpcReduction="20000"/>
          </a:bodyPr>
          <a:lstStyle/>
          <a:p>
            <a:r>
              <a:rPr lang="de-AT" dirty="0" smtClean="0"/>
              <a:t>Potentielle Quellen für unerwünschte Veränderungen der Grundwasserbeschaffenheit oder der hydrologischen Verhältnisse</a:t>
            </a:r>
          </a:p>
          <a:p>
            <a:pPr lvl="1"/>
            <a:r>
              <a:rPr lang="de-AT" dirty="0" smtClean="0"/>
              <a:t>Landwirtschaft</a:t>
            </a:r>
          </a:p>
          <a:p>
            <a:pPr lvl="1"/>
            <a:r>
              <a:rPr lang="de-AT" dirty="0" smtClean="0"/>
              <a:t>Betriebsanlagen</a:t>
            </a:r>
          </a:p>
          <a:p>
            <a:pPr lvl="1"/>
            <a:r>
              <a:rPr lang="de-AT" dirty="0" smtClean="0"/>
              <a:t>Siedlungsgebiete</a:t>
            </a:r>
          </a:p>
          <a:p>
            <a:pPr lvl="1"/>
            <a:r>
              <a:rPr lang="de-AT" dirty="0" smtClean="0"/>
              <a:t>Verkehrsflächen</a:t>
            </a:r>
          </a:p>
          <a:p>
            <a:pPr lvl="1"/>
            <a:r>
              <a:rPr lang="de-AT" dirty="0" smtClean="0"/>
              <a:t>Altlasten</a:t>
            </a:r>
          </a:p>
          <a:p>
            <a:pPr lvl="1"/>
            <a:r>
              <a:rPr lang="de-AT" dirty="0" smtClean="0"/>
              <a:t>Grundwasserentnahmen</a:t>
            </a:r>
          </a:p>
          <a:p>
            <a:pPr lvl="1"/>
            <a:r>
              <a:rPr lang="de-AT" dirty="0" smtClean="0"/>
              <a:t>…</a:t>
            </a:r>
          </a:p>
          <a:p>
            <a:endParaRPr lang="de-AT" dirty="0"/>
          </a:p>
          <a:p>
            <a:r>
              <a:rPr lang="de-AT" dirty="0" smtClean="0"/>
              <a:t>Gefährdungsidentifizierung erfolgt bereits </a:t>
            </a:r>
            <a:r>
              <a:rPr lang="de-AT" dirty="0"/>
              <a:t>im Rahmen der Festlegung eines Schutz- oder </a:t>
            </a:r>
            <a:r>
              <a:rPr lang="de-AT" dirty="0" smtClean="0"/>
              <a:t>Schongebietes</a:t>
            </a:r>
            <a:endParaRPr lang="de-AT" dirty="0"/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457200" y="1044000"/>
            <a:ext cx="8229600" cy="1143000"/>
          </a:xfrm>
        </p:spPr>
        <p:txBody>
          <a:bodyPr>
            <a:normAutofit/>
          </a:bodyPr>
          <a:lstStyle/>
          <a:p>
            <a:r>
              <a:rPr lang="de-AT" sz="2000" dirty="0" smtClean="0"/>
              <a:t>Identifizierung von Gefährdungen</a:t>
            </a:r>
            <a:endParaRPr lang="de-AT" sz="2000" dirty="0"/>
          </a:p>
        </p:txBody>
      </p:sp>
    </p:spTree>
    <p:extLst>
      <p:ext uri="{BB962C8B-B14F-4D97-AF65-F5344CB8AC3E}">
        <p14:creationId xmlns:p14="http://schemas.microsoft.com/office/powerpoint/2010/main" val="2166457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1089025"/>
            <a:ext cx="8793938" cy="4834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1623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00" y="1090800"/>
            <a:ext cx="8793938" cy="4834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6046F0-BA93-4699-83A0-D6120B23834D}" type="slidenum">
              <a:rPr lang="de-DE" smtClean="0"/>
              <a:pPr/>
              <a:t>13</a:t>
            </a:fld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>
          <a:xfrm>
            <a:off x="472969" y="4794069"/>
            <a:ext cx="8229599" cy="1313931"/>
          </a:xfrm>
        </p:spPr>
        <p:txBody>
          <a:bodyPr>
            <a:normAutofit fontScale="85000" lnSpcReduction="10000"/>
          </a:bodyPr>
          <a:lstStyle/>
          <a:p>
            <a:r>
              <a:rPr lang="de-AT" dirty="0" smtClean="0"/>
              <a:t>Entsprechend ÖVGW-Richtlinie W 88, z.B. über Musterformulare</a:t>
            </a:r>
          </a:p>
          <a:p>
            <a:endParaRPr lang="de-AT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de-AT" dirty="0" smtClean="0"/>
              <a:t>Unkritische Punkte mit geringem Risiko, kritische Punkte mit hohem Risiko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457200" y="1044000"/>
            <a:ext cx="8229600" cy="803850"/>
          </a:xfrm>
        </p:spPr>
        <p:txBody>
          <a:bodyPr>
            <a:normAutofit/>
          </a:bodyPr>
          <a:lstStyle/>
          <a:p>
            <a:r>
              <a:rPr lang="de-AT" sz="2000" dirty="0" smtClean="0"/>
              <a:t>Bewertung von Gefährdungen</a:t>
            </a:r>
            <a:endParaRPr lang="de-AT" sz="2000" dirty="0"/>
          </a:p>
        </p:txBody>
      </p:sp>
    </p:spTree>
    <p:extLst>
      <p:ext uri="{BB962C8B-B14F-4D97-AF65-F5344CB8AC3E}">
        <p14:creationId xmlns:p14="http://schemas.microsoft.com/office/powerpoint/2010/main" val="2858028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1089025"/>
            <a:ext cx="8793938" cy="4834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2177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457200" y="1044000"/>
            <a:ext cx="8229600" cy="803850"/>
          </a:xfrm>
        </p:spPr>
        <p:txBody>
          <a:bodyPr>
            <a:normAutofit/>
          </a:bodyPr>
          <a:lstStyle/>
          <a:p>
            <a:r>
              <a:rPr lang="de-AT" sz="2000" dirty="0" smtClean="0"/>
              <a:t>Überwachungsplan</a:t>
            </a:r>
            <a:endParaRPr lang="de-AT" sz="2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00" y="1090800"/>
            <a:ext cx="8793938" cy="4834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6046F0-BA93-4699-83A0-D6120B23834D}" type="slidenum">
              <a:rPr lang="de-DE" smtClean="0"/>
              <a:pPr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4668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Überwachungsplan</a:t>
            </a:r>
            <a:endParaRPr lang="de-AT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6046F0-BA93-4699-83A0-D6120B23834D}" type="slidenum">
              <a:rPr lang="de-DE" smtClean="0"/>
              <a:pPr/>
              <a:t>16</a:t>
            </a:fld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AT" dirty="0" smtClean="0"/>
              <a:t>Lagemäßige Festlegung der Grundwassermessstellen</a:t>
            </a:r>
          </a:p>
          <a:p>
            <a:pPr lvl="1"/>
            <a:r>
              <a:rPr lang="de-AT" dirty="0" smtClean="0"/>
              <a:t>Geeignete Grundwassermessstellen vorhanden?</a:t>
            </a:r>
          </a:p>
          <a:p>
            <a:r>
              <a:rPr lang="de-AT" dirty="0" smtClean="0"/>
              <a:t>Errichtung und Ausführung von Messstellen</a:t>
            </a:r>
          </a:p>
          <a:p>
            <a:r>
              <a:rPr lang="de-AT" dirty="0" smtClean="0"/>
              <a:t>Untersuchungsumfang – Auswahl der Parameter</a:t>
            </a:r>
          </a:p>
          <a:p>
            <a:pPr lvl="1"/>
            <a:r>
              <a:rPr lang="de-AT" dirty="0" smtClean="0"/>
              <a:t>Physikalisch-chemische Parameter der Mindestuntersuchung der TWV</a:t>
            </a:r>
          </a:p>
          <a:p>
            <a:pPr lvl="1"/>
            <a:r>
              <a:rPr lang="de-AT" dirty="0" smtClean="0"/>
              <a:t>Standortspezifische Parameter</a:t>
            </a:r>
          </a:p>
          <a:p>
            <a:pPr lvl="1"/>
            <a:r>
              <a:rPr lang="de-AT" dirty="0" err="1" smtClean="0"/>
              <a:t>Screeningtests</a:t>
            </a:r>
            <a:endParaRPr lang="de-AT" dirty="0" smtClean="0"/>
          </a:p>
          <a:p>
            <a:r>
              <a:rPr lang="de-AT" dirty="0" smtClean="0"/>
              <a:t>Festlegung der Untersuchungsfrequenz</a:t>
            </a:r>
          </a:p>
          <a:p>
            <a:pPr lvl="1"/>
            <a:r>
              <a:rPr lang="de-AT" dirty="0" smtClean="0"/>
              <a:t>Abhängig von Fließgeschwindigkeit des Grundwassers</a:t>
            </a:r>
          </a:p>
          <a:p>
            <a:pPr lvl="1"/>
            <a:r>
              <a:rPr lang="de-AT" dirty="0" smtClean="0"/>
              <a:t>Stoffeigenschaften</a:t>
            </a:r>
          </a:p>
          <a:p>
            <a:pPr lvl="1"/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49214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Probenahme und Analytik</a:t>
            </a:r>
            <a:endParaRPr lang="de-AT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6046F0-BA93-4699-83A0-D6120B23834D}" type="slidenum">
              <a:rPr lang="de-DE" smtClean="0"/>
              <a:pPr/>
              <a:t>17</a:t>
            </a:fld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>
          <a:xfrm>
            <a:off x="457201" y="2187000"/>
            <a:ext cx="5917474" cy="3666688"/>
          </a:xfrm>
        </p:spPr>
        <p:txBody>
          <a:bodyPr/>
          <a:lstStyle/>
          <a:p>
            <a:r>
              <a:rPr lang="de-AT" dirty="0" smtClean="0"/>
              <a:t>Fehler bei der Probenahme können bei der </a:t>
            </a:r>
            <a:r>
              <a:rPr lang="de-AT" dirty="0" err="1" smtClean="0"/>
              <a:t>Aanalyse</a:t>
            </a:r>
            <a:r>
              <a:rPr lang="de-AT" dirty="0" smtClean="0"/>
              <a:t> im Labor nicht mehr korrigiert werden.</a:t>
            </a:r>
          </a:p>
          <a:p>
            <a:pPr lvl="1"/>
            <a:r>
              <a:rPr lang="de-AT" dirty="0" smtClean="0"/>
              <a:t>Geschultes Personal erforderlich</a:t>
            </a:r>
          </a:p>
          <a:p>
            <a:pPr lvl="1"/>
            <a:r>
              <a:rPr lang="de-AT" dirty="0" err="1" smtClean="0"/>
              <a:t>Probenahmehandbuch</a:t>
            </a:r>
            <a:r>
              <a:rPr lang="de-AT" dirty="0"/>
              <a:t> </a:t>
            </a:r>
            <a:r>
              <a:rPr lang="de-AT" dirty="0">
                <a:hlinkClick r:id="rId2"/>
              </a:rPr>
              <a:t>https://</a:t>
            </a:r>
            <a:r>
              <a:rPr lang="de-AT" dirty="0" smtClean="0">
                <a:hlinkClick r:id="rId2"/>
              </a:rPr>
              <a:t>www.bmlfuw.gv.at/service/publikationen/wasser/Probenahmehandbuch-Chemie-Wasser.html</a:t>
            </a:r>
            <a:endParaRPr lang="de-AT" dirty="0" smtClean="0"/>
          </a:p>
          <a:p>
            <a:r>
              <a:rPr lang="de-AT" dirty="0" smtClean="0"/>
              <a:t>Analytik so weit möglich von einem akkreditierten Labor</a:t>
            </a:r>
          </a:p>
          <a:p>
            <a:pPr lvl="1"/>
            <a:r>
              <a:rPr lang="de-AT" dirty="0" smtClean="0"/>
              <a:t>Qualitätssichernde Mindestanforderungen</a:t>
            </a:r>
          </a:p>
          <a:p>
            <a:pPr lvl="1"/>
            <a:endParaRPr lang="de-AT" dirty="0" smtClean="0"/>
          </a:p>
          <a:p>
            <a:endParaRPr lang="de-AT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4356" y="1044000"/>
            <a:ext cx="3042444" cy="2738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\\umweltbundesamt.at\projekte\3000\3442_StrAbwasser\Intern\3442_Strassenabwasser_M1\4_Bearbeitungen\WP_Grundlagendaten\Grundwasser\Bild 3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807" y="4230010"/>
            <a:ext cx="2901542" cy="2177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306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dirty="0"/>
              <a:t>Bewertung der Ergebnisse und Ableitung von </a:t>
            </a:r>
            <a:r>
              <a:rPr lang="de-AT" dirty="0" smtClean="0"/>
              <a:t>Maßnahmen</a:t>
            </a:r>
            <a:endParaRPr lang="de-AT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6046F0-BA93-4699-83A0-D6120B23834D}" type="slidenum">
              <a:rPr lang="de-DE" smtClean="0"/>
              <a:pPr/>
              <a:t>18</a:t>
            </a:fld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/>
          </a:bodyPr>
          <a:lstStyle/>
          <a:p>
            <a:r>
              <a:rPr lang="de-AT" dirty="0" smtClean="0"/>
              <a:t>Datenverifizierung und Plausibilitätsprüfung</a:t>
            </a:r>
          </a:p>
          <a:p>
            <a:pPr lvl="1"/>
            <a:r>
              <a:rPr lang="de-AT" dirty="0"/>
              <a:t>Ev. über unabhängige Sachkundige (z.B. Ziviltechniker, </a:t>
            </a:r>
            <a:r>
              <a:rPr lang="de-AT" dirty="0" smtClean="0"/>
              <a:t>Interessensvertretung</a:t>
            </a:r>
            <a:r>
              <a:rPr lang="de-AT" dirty="0"/>
              <a:t>, Gutachter)</a:t>
            </a:r>
          </a:p>
          <a:p>
            <a:r>
              <a:rPr lang="de-AT" dirty="0" smtClean="0"/>
              <a:t>Definition von Zielwerten</a:t>
            </a:r>
          </a:p>
          <a:p>
            <a:pPr lvl="1"/>
            <a:r>
              <a:rPr lang="de-AT" dirty="0" smtClean="0"/>
              <a:t>Hinweise für Grenz- und Richtwerte im Sine von Maßnahmenschwellenwerten in </a:t>
            </a:r>
            <a:r>
              <a:rPr lang="de-AT" dirty="0"/>
              <a:t>der QZV Chemie Grundwasser, </a:t>
            </a:r>
            <a:r>
              <a:rPr lang="de-AT" dirty="0" smtClean="0"/>
              <a:t>TWV, ÖLMB </a:t>
            </a:r>
            <a:r>
              <a:rPr lang="de-AT" dirty="0" err="1" smtClean="0"/>
              <a:t>Codexkapitel</a:t>
            </a:r>
            <a:r>
              <a:rPr lang="de-AT" dirty="0" smtClean="0"/>
              <a:t> B1</a:t>
            </a:r>
            <a:endParaRPr lang="de-AT" dirty="0"/>
          </a:p>
          <a:p>
            <a:r>
              <a:rPr lang="de-AT" dirty="0" smtClean="0"/>
              <a:t>Ev. Änderung in der Überwachungsstrategie, Monitoring</a:t>
            </a:r>
          </a:p>
          <a:p>
            <a:r>
              <a:rPr lang="de-AT" dirty="0" smtClean="0"/>
              <a:t>Ableitung von Maßnahmen</a:t>
            </a:r>
          </a:p>
          <a:p>
            <a:pPr lvl="1"/>
            <a:r>
              <a:rPr lang="de-AT" dirty="0" smtClean="0"/>
              <a:t>In Abstimmung mit dem Wassersicherheitsplan (WSP)</a:t>
            </a:r>
          </a:p>
          <a:p>
            <a:pPr lvl="1"/>
            <a:r>
              <a:rPr lang="de-AT" dirty="0" smtClean="0"/>
              <a:t>Ursachenermittlung, frühzeitige Einbindung der zuständigen Behörden</a:t>
            </a:r>
          </a:p>
          <a:p>
            <a:pPr lvl="1"/>
            <a:r>
              <a:rPr lang="de-AT" dirty="0" smtClean="0"/>
              <a:t>Ggf. Anpassung des Schutzgebietes, Sperrbrunnen, Nutzungsänderungen</a:t>
            </a:r>
          </a:p>
          <a:p>
            <a:pPr lvl="1"/>
            <a:endParaRPr lang="de-AT" dirty="0" smtClean="0"/>
          </a:p>
          <a:p>
            <a:pPr lvl="1"/>
            <a:endParaRPr lang="de-AT" dirty="0" smtClean="0"/>
          </a:p>
        </p:txBody>
      </p:sp>
    </p:spTree>
    <p:extLst>
      <p:ext uri="{BB962C8B-B14F-4D97-AF65-F5344CB8AC3E}">
        <p14:creationId xmlns:p14="http://schemas.microsoft.com/office/powerpoint/2010/main" val="3760157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800" y="1090800"/>
            <a:ext cx="8793938" cy="4834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8" name="Gewinkelte Verbindung 37"/>
          <p:cNvCxnSpPr/>
          <p:nvPr/>
        </p:nvCxnSpPr>
        <p:spPr>
          <a:xfrm flipH="1">
            <a:off x="1495425" y="3981450"/>
            <a:ext cx="1343025" cy="390525"/>
          </a:xfrm>
          <a:prstGeom prst="bentConnector3">
            <a:avLst>
              <a:gd name="adj1" fmla="val 100000"/>
            </a:avLst>
          </a:prstGeom>
          <a:ln w="381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Gerade Verbindung mit Pfeil 38"/>
          <p:cNvCxnSpPr/>
          <p:nvPr/>
        </p:nvCxnSpPr>
        <p:spPr>
          <a:xfrm>
            <a:off x="2581275" y="5372100"/>
            <a:ext cx="838200" cy="0"/>
          </a:xfrm>
          <a:prstGeom prst="straightConnector1">
            <a:avLst/>
          </a:prstGeom>
          <a:ln w="381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Gewinkelte Verbindung 39"/>
          <p:cNvCxnSpPr/>
          <p:nvPr/>
        </p:nvCxnSpPr>
        <p:spPr>
          <a:xfrm flipV="1">
            <a:off x="5210175" y="4591050"/>
            <a:ext cx="1733550" cy="781050"/>
          </a:xfrm>
          <a:prstGeom prst="bentConnector3">
            <a:avLst>
              <a:gd name="adj1" fmla="val 100000"/>
            </a:avLst>
          </a:prstGeom>
          <a:ln w="381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Gerade Verbindung mit Pfeil 40"/>
          <p:cNvCxnSpPr/>
          <p:nvPr/>
        </p:nvCxnSpPr>
        <p:spPr>
          <a:xfrm flipH="1">
            <a:off x="5819775" y="4248150"/>
            <a:ext cx="581025" cy="0"/>
          </a:xfrm>
          <a:prstGeom prst="straightConnector1">
            <a:avLst/>
          </a:prstGeom>
          <a:ln w="381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0194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Inhalt</a:t>
            </a:r>
            <a:endParaRPr lang="de-AT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6046F0-BA93-4699-83A0-D6120B23834D}" type="slidenum">
              <a:rPr lang="de-DE" smtClean="0"/>
              <a:pPr/>
              <a:t>2</a:t>
            </a:fld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AT" dirty="0" smtClean="0"/>
              <a:t>Hintergrund und Anwendungsbereich</a:t>
            </a:r>
          </a:p>
          <a:p>
            <a:r>
              <a:rPr lang="de-AT" dirty="0" smtClean="0"/>
              <a:t>Überwachungsstrategie</a:t>
            </a:r>
          </a:p>
          <a:p>
            <a:pPr lvl="1"/>
            <a:r>
              <a:rPr lang="de-AT" dirty="0" smtClean="0"/>
              <a:t>Konzeptionelles Modell – Was ist das?</a:t>
            </a:r>
          </a:p>
          <a:p>
            <a:pPr lvl="1"/>
            <a:r>
              <a:rPr lang="de-AT" dirty="0" smtClean="0"/>
              <a:t>Bewertung von Gefährdungen</a:t>
            </a:r>
          </a:p>
          <a:p>
            <a:pPr lvl="1"/>
            <a:r>
              <a:rPr lang="de-AT" dirty="0" smtClean="0"/>
              <a:t>Überwachungsplan</a:t>
            </a:r>
          </a:p>
          <a:p>
            <a:r>
              <a:rPr lang="de-AT" dirty="0" smtClean="0"/>
              <a:t>Probenahme und Analytik</a:t>
            </a:r>
          </a:p>
          <a:p>
            <a:r>
              <a:rPr lang="de-AT" dirty="0" smtClean="0"/>
              <a:t>Bewertung der Ergebnisse und Ableitung von Maßnahmen</a:t>
            </a:r>
          </a:p>
          <a:p>
            <a:r>
              <a:rPr lang="de-AT" dirty="0" smtClean="0"/>
              <a:t>Daten, Informationen – Woher?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363993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Konzeptionelles Modell</a:t>
            </a:r>
            <a:endParaRPr lang="de-AT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6046F0-BA93-4699-83A0-D6120B23834D}" type="slidenum">
              <a:rPr lang="de-DE" smtClean="0"/>
              <a:pPr/>
              <a:t>20</a:t>
            </a:fld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AT" dirty="0" smtClean="0"/>
              <a:t>Einbringung des</a:t>
            </a:r>
            <a:r>
              <a:rPr lang="de-DE" dirty="0" smtClean="0"/>
              <a:t> gesamten verfügbaren Wissens (so </a:t>
            </a:r>
            <a:r>
              <a:rPr lang="de-DE" dirty="0"/>
              <a:t>gering es auch sein </a:t>
            </a:r>
            <a:r>
              <a:rPr lang="de-DE" dirty="0" smtClean="0"/>
              <a:t>mag</a:t>
            </a:r>
            <a:r>
              <a:rPr lang="de-DE" dirty="0"/>
              <a:t>)</a:t>
            </a:r>
            <a:endParaRPr lang="de-DE" dirty="0" smtClean="0"/>
          </a:p>
          <a:p>
            <a:pPr lvl="1"/>
            <a:r>
              <a:rPr lang="de-DE" dirty="0" smtClean="0"/>
              <a:t>Naturräumliche und hydrogeologische Verhältnisse</a:t>
            </a:r>
          </a:p>
          <a:p>
            <a:pPr lvl="1"/>
            <a:r>
              <a:rPr lang="de-DE" dirty="0" smtClean="0"/>
              <a:t>Allfällige Belastungssituation</a:t>
            </a:r>
          </a:p>
          <a:p>
            <a:r>
              <a:rPr lang="de-DE" dirty="0" smtClean="0"/>
              <a:t>Zusätzliche </a:t>
            </a:r>
            <a:r>
              <a:rPr lang="de-DE" dirty="0"/>
              <a:t>Daten und </a:t>
            </a:r>
            <a:r>
              <a:rPr lang="de-DE" dirty="0" smtClean="0"/>
              <a:t>Informationen, </a:t>
            </a:r>
            <a:r>
              <a:rPr lang="de-DE" dirty="0"/>
              <a:t>wenn es für ein besseres Verständnis notwendig und zweckmäßig </a:t>
            </a:r>
            <a:r>
              <a:rPr lang="de-DE" dirty="0" smtClean="0"/>
              <a:t>ist</a:t>
            </a:r>
          </a:p>
          <a:p>
            <a:r>
              <a:rPr lang="de-DE" dirty="0" smtClean="0"/>
              <a:t>Weiterentwicklung </a:t>
            </a:r>
            <a:r>
              <a:rPr lang="de-DE" dirty="0"/>
              <a:t>des bestehenden Verständnisses des </a:t>
            </a:r>
            <a:r>
              <a:rPr lang="de-DE" dirty="0" smtClean="0"/>
              <a:t>Systems</a:t>
            </a:r>
          </a:p>
          <a:p>
            <a:endParaRPr lang="de-DE" dirty="0" smtClean="0"/>
          </a:p>
          <a:p>
            <a:endParaRPr lang="de-DE" dirty="0" smtClean="0"/>
          </a:p>
          <a:p>
            <a:pPr lvl="1"/>
            <a:endParaRPr lang="de-DE" dirty="0" smtClean="0"/>
          </a:p>
          <a:p>
            <a:pPr lvl="1"/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8828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Freihandform 147"/>
          <p:cNvSpPr/>
          <p:nvPr/>
        </p:nvSpPr>
        <p:spPr>
          <a:xfrm>
            <a:off x="7699248" y="2896819"/>
            <a:ext cx="369418" cy="2830983"/>
          </a:xfrm>
          <a:custGeom>
            <a:avLst/>
            <a:gdLst>
              <a:gd name="connsiteX0" fmla="*/ 21946 w 369418"/>
              <a:gd name="connsiteY0" fmla="*/ 3658 h 2830983"/>
              <a:gd name="connsiteX1" fmla="*/ 354787 w 369418"/>
              <a:gd name="connsiteY1" fmla="*/ 0 h 2830983"/>
              <a:gd name="connsiteX2" fmla="*/ 369418 w 369418"/>
              <a:gd name="connsiteY2" fmla="*/ 2812695 h 2830983"/>
              <a:gd name="connsiteX3" fmla="*/ 369418 w 369418"/>
              <a:gd name="connsiteY3" fmla="*/ 2830983 h 2830983"/>
              <a:gd name="connsiteX4" fmla="*/ 0 w 369418"/>
              <a:gd name="connsiteY4" fmla="*/ 2830983 h 2830983"/>
              <a:gd name="connsiteX5" fmla="*/ 21946 w 369418"/>
              <a:gd name="connsiteY5" fmla="*/ 3658 h 2830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9418" h="2830983">
                <a:moveTo>
                  <a:pt x="21946" y="3658"/>
                </a:moveTo>
                <a:lnTo>
                  <a:pt x="354787" y="0"/>
                </a:lnTo>
                <a:lnTo>
                  <a:pt x="369418" y="2812695"/>
                </a:lnTo>
                <a:lnTo>
                  <a:pt x="369418" y="2830983"/>
                </a:lnTo>
                <a:lnTo>
                  <a:pt x="0" y="2830983"/>
                </a:lnTo>
                <a:cubicBezTo>
                  <a:pt x="1219" y="1887322"/>
                  <a:pt x="2439" y="943661"/>
                  <a:pt x="21946" y="3658"/>
                </a:cubicBezTo>
                <a:close/>
              </a:path>
            </a:pathLst>
          </a:custGeom>
          <a:solidFill>
            <a:srgbClr val="FFFFCC"/>
          </a:solidFill>
          <a:ln w="3175">
            <a:noFill/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5" name="Freihandform 64"/>
          <p:cNvSpPr/>
          <p:nvPr/>
        </p:nvSpPr>
        <p:spPr>
          <a:xfrm>
            <a:off x="766763" y="2024063"/>
            <a:ext cx="6981825" cy="3705225"/>
          </a:xfrm>
          <a:custGeom>
            <a:avLst/>
            <a:gdLst>
              <a:gd name="connsiteX0" fmla="*/ 766762 w 6981825"/>
              <a:gd name="connsiteY0" fmla="*/ 0 h 3705225"/>
              <a:gd name="connsiteX1" fmla="*/ 1066800 w 6981825"/>
              <a:gd name="connsiteY1" fmla="*/ 4762 h 3705225"/>
              <a:gd name="connsiteX2" fmla="*/ 1390650 w 6981825"/>
              <a:gd name="connsiteY2" fmla="*/ 14287 h 3705225"/>
              <a:gd name="connsiteX3" fmla="*/ 1662112 w 6981825"/>
              <a:gd name="connsiteY3" fmla="*/ 23812 h 3705225"/>
              <a:gd name="connsiteX4" fmla="*/ 1824037 w 6981825"/>
              <a:gd name="connsiteY4" fmla="*/ 38100 h 3705225"/>
              <a:gd name="connsiteX5" fmla="*/ 1900237 w 6981825"/>
              <a:gd name="connsiteY5" fmla="*/ 80962 h 3705225"/>
              <a:gd name="connsiteX6" fmla="*/ 2066925 w 6981825"/>
              <a:gd name="connsiteY6" fmla="*/ 209550 h 3705225"/>
              <a:gd name="connsiteX7" fmla="*/ 2214562 w 6981825"/>
              <a:gd name="connsiteY7" fmla="*/ 357187 h 3705225"/>
              <a:gd name="connsiteX8" fmla="*/ 2424112 w 6981825"/>
              <a:gd name="connsiteY8" fmla="*/ 542925 h 3705225"/>
              <a:gd name="connsiteX9" fmla="*/ 2586037 w 6981825"/>
              <a:gd name="connsiteY9" fmla="*/ 661987 h 3705225"/>
              <a:gd name="connsiteX10" fmla="*/ 2705100 w 6981825"/>
              <a:gd name="connsiteY10" fmla="*/ 728662 h 3705225"/>
              <a:gd name="connsiteX11" fmla="*/ 2867025 w 6981825"/>
              <a:gd name="connsiteY11" fmla="*/ 781050 h 3705225"/>
              <a:gd name="connsiteX12" fmla="*/ 3090862 w 6981825"/>
              <a:gd name="connsiteY12" fmla="*/ 823912 h 3705225"/>
              <a:gd name="connsiteX13" fmla="*/ 3371850 w 6981825"/>
              <a:gd name="connsiteY13" fmla="*/ 842962 h 3705225"/>
              <a:gd name="connsiteX14" fmla="*/ 3657600 w 6981825"/>
              <a:gd name="connsiteY14" fmla="*/ 857250 h 3705225"/>
              <a:gd name="connsiteX15" fmla="*/ 3943350 w 6981825"/>
              <a:gd name="connsiteY15" fmla="*/ 862012 h 3705225"/>
              <a:gd name="connsiteX16" fmla="*/ 4310062 w 6981825"/>
              <a:gd name="connsiteY16" fmla="*/ 862012 h 3705225"/>
              <a:gd name="connsiteX17" fmla="*/ 4833937 w 6981825"/>
              <a:gd name="connsiteY17" fmla="*/ 866775 h 3705225"/>
              <a:gd name="connsiteX18" fmla="*/ 5643562 w 6981825"/>
              <a:gd name="connsiteY18" fmla="*/ 871537 h 3705225"/>
              <a:gd name="connsiteX19" fmla="*/ 6153150 w 6981825"/>
              <a:gd name="connsiteY19" fmla="*/ 871537 h 3705225"/>
              <a:gd name="connsiteX20" fmla="*/ 6677025 w 6981825"/>
              <a:gd name="connsiteY20" fmla="*/ 876300 h 3705225"/>
              <a:gd name="connsiteX21" fmla="*/ 6972300 w 6981825"/>
              <a:gd name="connsiteY21" fmla="*/ 876300 h 3705225"/>
              <a:gd name="connsiteX22" fmla="*/ 6981825 w 6981825"/>
              <a:gd name="connsiteY22" fmla="*/ 3705225 h 3705225"/>
              <a:gd name="connsiteX23" fmla="*/ 6724650 w 6981825"/>
              <a:gd name="connsiteY23" fmla="*/ 3681412 h 3705225"/>
              <a:gd name="connsiteX24" fmla="*/ 6429375 w 6981825"/>
              <a:gd name="connsiteY24" fmla="*/ 3557587 h 3705225"/>
              <a:gd name="connsiteX25" fmla="*/ 6019800 w 6981825"/>
              <a:gd name="connsiteY25" fmla="*/ 3224212 h 3705225"/>
              <a:gd name="connsiteX26" fmla="*/ 5829300 w 6981825"/>
              <a:gd name="connsiteY26" fmla="*/ 3200400 h 3705225"/>
              <a:gd name="connsiteX27" fmla="*/ 5424487 w 6981825"/>
              <a:gd name="connsiteY27" fmla="*/ 3143250 h 3705225"/>
              <a:gd name="connsiteX28" fmla="*/ 5024437 w 6981825"/>
              <a:gd name="connsiteY28" fmla="*/ 3090862 h 3705225"/>
              <a:gd name="connsiteX29" fmla="*/ 4629150 w 6981825"/>
              <a:gd name="connsiteY29" fmla="*/ 3038475 h 3705225"/>
              <a:gd name="connsiteX30" fmla="*/ 4233862 w 6981825"/>
              <a:gd name="connsiteY30" fmla="*/ 2986087 h 3705225"/>
              <a:gd name="connsiteX31" fmla="*/ 3833812 w 6981825"/>
              <a:gd name="connsiteY31" fmla="*/ 2938462 h 3705225"/>
              <a:gd name="connsiteX32" fmla="*/ 3448050 w 6981825"/>
              <a:gd name="connsiteY32" fmla="*/ 2886075 h 3705225"/>
              <a:gd name="connsiteX33" fmla="*/ 3243262 w 6981825"/>
              <a:gd name="connsiteY33" fmla="*/ 2852737 h 3705225"/>
              <a:gd name="connsiteX34" fmla="*/ 3086100 w 6981825"/>
              <a:gd name="connsiteY34" fmla="*/ 2776537 h 3705225"/>
              <a:gd name="connsiteX35" fmla="*/ 2986087 w 6981825"/>
              <a:gd name="connsiteY35" fmla="*/ 2571750 h 3705225"/>
              <a:gd name="connsiteX36" fmla="*/ 2857500 w 6981825"/>
              <a:gd name="connsiteY36" fmla="*/ 2181225 h 3705225"/>
              <a:gd name="connsiteX37" fmla="*/ 2795587 w 6981825"/>
              <a:gd name="connsiteY37" fmla="*/ 1985962 h 3705225"/>
              <a:gd name="connsiteX38" fmla="*/ 2728912 w 6981825"/>
              <a:gd name="connsiteY38" fmla="*/ 1800225 h 3705225"/>
              <a:gd name="connsiteX39" fmla="*/ 2586037 w 6981825"/>
              <a:gd name="connsiteY39" fmla="*/ 1443037 h 3705225"/>
              <a:gd name="connsiteX40" fmla="*/ 2495550 w 6981825"/>
              <a:gd name="connsiteY40" fmla="*/ 1247775 h 3705225"/>
              <a:gd name="connsiteX41" fmla="*/ 2400300 w 6981825"/>
              <a:gd name="connsiteY41" fmla="*/ 1076325 h 3705225"/>
              <a:gd name="connsiteX42" fmla="*/ 2295525 w 6981825"/>
              <a:gd name="connsiteY42" fmla="*/ 947737 h 3705225"/>
              <a:gd name="connsiteX43" fmla="*/ 2243137 w 6981825"/>
              <a:gd name="connsiteY43" fmla="*/ 914400 h 3705225"/>
              <a:gd name="connsiteX44" fmla="*/ 2062162 w 6981825"/>
              <a:gd name="connsiteY44" fmla="*/ 852487 h 3705225"/>
              <a:gd name="connsiteX45" fmla="*/ 1890712 w 6981825"/>
              <a:gd name="connsiteY45" fmla="*/ 819150 h 3705225"/>
              <a:gd name="connsiteX46" fmla="*/ 1504950 w 6981825"/>
              <a:gd name="connsiteY46" fmla="*/ 790575 h 3705225"/>
              <a:gd name="connsiteX47" fmla="*/ 1090612 w 6981825"/>
              <a:gd name="connsiteY47" fmla="*/ 785812 h 3705225"/>
              <a:gd name="connsiteX48" fmla="*/ 700087 w 6981825"/>
              <a:gd name="connsiteY48" fmla="*/ 771525 h 3705225"/>
              <a:gd name="connsiteX49" fmla="*/ 338137 w 6981825"/>
              <a:gd name="connsiteY49" fmla="*/ 714375 h 3705225"/>
              <a:gd name="connsiteX50" fmla="*/ 4762 w 6981825"/>
              <a:gd name="connsiteY50" fmla="*/ 666750 h 3705225"/>
              <a:gd name="connsiteX51" fmla="*/ 0 w 6981825"/>
              <a:gd name="connsiteY51" fmla="*/ 9525 h 3705225"/>
              <a:gd name="connsiteX52" fmla="*/ 766762 w 6981825"/>
              <a:gd name="connsiteY52" fmla="*/ 0 h 3705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6981825" h="3705225">
                <a:moveTo>
                  <a:pt x="766762" y="0"/>
                </a:moveTo>
                <a:lnTo>
                  <a:pt x="1066800" y="4762"/>
                </a:lnTo>
                <a:lnTo>
                  <a:pt x="1390650" y="14287"/>
                </a:lnTo>
                <a:lnTo>
                  <a:pt x="1662112" y="23812"/>
                </a:lnTo>
                <a:lnTo>
                  <a:pt x="1824037" y="38100"/>
                </a:lnTo>
                <a:lnTo>
                  <a:pt x="1900237" y="80962"/>
                </a:lnTo>
                <a:lnTo>
                  <a:pt x="2066925" y="209550"/>
                </a:lnTo>
                <a:lnTo>
                  <a:pt x="2214562" y="357187"/>
                </a:lnTo>
                <a:lnTo>
                  <a:pt x="2424112" y="542925"/>
                </a:lnTo>
                <a:lnTo>
                  <a:pt x="2586037" y="661987"/>
                </a:lnTo>
                <a:lnTo>
                  <a:pt x="2705100" y="728662"/>
                </a:lnTo>
                <a:lnTo>
                  <a:pt x="2867025" y="781050"/>
                </a:lnTo>
                <a:lnTo>
                  <a:pt x="3090862" y="823912"/>
                </a:lnTo>
                <a:lnTo>
                  <a:pt x="3371850" y="842962"/>
                </a:lnTo>
                <a:lnTo>
                  <a:pt x="3657600" y="857250"/>
                </a:lnTo>
                <a:lnTo>
                  <a:pt x="3943350" y="862012"/>
                </a:lnTo>
                <a:lnTo>
                  <a:pt x="4310062" y="862012"/>
                </a:lnTo>
                <a:lnTo>
                  <a:pt x="4833937" y="866775"/>
                </a:lnTo>
                <a:lnTo>
                  <a:pt x="5643562" y="871537"/>
                </a:lnTo>
                <a:lnTo>
                  <a:pt x="6153150" y="871537"/>
                </a:lnTo>
                <a:lnTo>
                  <a:pt x="6677025" y="876300"/>
                </a:lnTo>
                <a:lnTo>
                  <a:pt x="6972300" y="876300"/>
                </a:lnTo>
                <a:lnTo>
                  <a:pt x="6981825" y="3705225"/>
                </a:lnTo>
                <a:lnTo>
                  <a:pt x="6724650" y="3681412"/>
                </a:lnTo>
                <a:lnTo>
                  <a:pt x="6429375" y="3557587"/>
                </a:lnTo>
                <a:lnTo>
                  <a:pt x="6019800" y="3224212"/>
                </a:lnTo>
                <a:lnTo>
                  <a:pt x="5829300" y="3200400"/>
                </a:lnTo>
                <a:lnTo>
                  <a:pt x="5424487" y="3143250"/>
                </a:lnTo>
                <a:lnTo>
                  <a:pt x="5024437" y="3090862"/>
                </a:lnTo>
                <a:lnTo>
                  <a:pt x="4629150" y="3038475"/>
                </a:lnTo>
                <a:lnTo>
                  <a:pt x="4233862" y="2986087"/>
                </a:lnTo>
                <a:lnTo>
                  <a:pt x="3833812" y="2938462"/>
                </a:lnTo>
                <a:lnTo>
                  <a:pt x="3448050" y="2886075"/>
                </a:lnTo>
                <a:lnTo>
                  <a:pt x="3243262" y="2852737"/>
                </a:lnTo>
                <a:lnTo>
                  <a:pt x="3086100" y="2776537"/>
                </a:lnTo>
                <a:lnTo>
                  <a:pt x="2986087" y="2571750"/>
                </a:lnTo>
                <a:lnTo>
                  <a:pt x="2857500" y="2181225"/>
                </a:lnTo>
                <a:lnTo>
                  <a:pt x="2795587" y="1985962"/>
                </a:lnTo>
                <a:lnTo>
                  <a:pt x="2728912" y="1800225"/>
                </a:lnTo>
                <a:lnTo>
                  <a:pt x="2586037" y="1443037"/>
                </a:lnTo>
                <a:lnTo>
                  <a:pt x="2495550" y="1247775"/>
                </a:lnTo>
                <a:lnTo>
                  <a:pt x="2400300" y="1076325"/>
                </a:lnTo>
                <a:lnTo>
                  <a:pt x="2295525" y="947737"/>
                </a:lnTo>
                <a:lnTo>
                  <a:pt x="2243137" y="914400"/>
                </a:lnTo>
                <a:lnTo>
                  <a:pt x="2062162" y="852487"/>
                </a:lnTo>
                <a:lnTo>
                  <a:pt x="1890712" y="819150"/>
                </a:lnTo>
                <a:lnTo>
                  <a:pt x="1504950" y="790575"/>
                </a:lnTo>
                <a:lnTo>
                  <a:pt x="1090612" y="785812"/>
                </a:lnTo>
                <a:lnTo>
                  <a:pt x="700087" y="771525"/>
                </a:lnTo>
                <a:lnTo>
                  <a:pt x="338137" y="714375"/>
                </a:lnTo>
                <a:lnTo>
                  <a:pt x="4762" y="666750"/>
                </a:lnTo>
                <a:cubicBezTo>
                  <a:pt x="3175" y="447675"/>
                  <a:pt x="1587" y="228600"/>
                  <a:pt x="0" y="9525"/>
                </a:cubicBezTo>
                <a:lnTo>
                  <a:pt x="766762" y="0"/>
                </a:lnTo>
                <a:close/>
              </a:path>
            </a:pathLst>
          </a:custGeom>
          <a:solidFill>
            <a:srgbClr val="FFFFCC"/>
          </a:solidFill>
          <a:ln w="3175">
            <a:noFill/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3" name="Freihandform 82"/>
          <p:cNvSpPr/>
          <p:nvPr/>
        </p:nvSpPr>
        <p:spPr>
          <a:xfrm>
            <a:off x="757261" y="2594491"/>
            <a:ext cx="6987496" cy="3139616"/>
          </a:xfrm>
          <a:custGeom>
            <a:avLst/>
            <a:gdLst>
              <a:gd name="connsiteX0" fmla="*/ 0 w 6987496"/>
              <a:gd name="connsiteY0" fmla="*/ 0 h 3139616"/>
              <a:gd name="connsiteX1" fmla="*/ 295990 w 6987496"/>
              <a:gd name="connsiteY1" fmla="*/ 26428 h 3139616"/>
              <a:gd name="connsiteX2" fmla="*/ 718834 w 6987496"/>
              <a:gd name="connsiteY2" fmla="*/ 52856 h 3139616"/>
              <a:gd name="connsiteX3" fmla="*/ 1141678 w 6987496"/>
              <a:gd name="connsiteY3" fmla="*/ 84569 h 3139616"/>
              <a:gd name="connsiteX4" fmla="*/ 1464097 w 6987496"/>
              <a:gd name="connsiteY4" fmla="*/ 105711 h 3139616"/>
              <a:gd name="connsiteX5" fmla="*/ 1775944 w 6987496"/>
              <a:gd name="connsiteY5" fmla="*/ 121568 h 3139616"/>
              <a:gd name="connsiteX6" fmla="*/ 1960938 w 6987496"/>
              <a:gd name="connsiteY6" fmla="*/ 142710 h 3139616"/>
              <a:gd name="connsiteX7" fmla="*/ 2145933 w 6987496"/>
              <a:gd name="connsiteY7" fmla="*/ 206136 h 3139616"/>
              <a:gd name="connsiteX8" fmla="*/ 2367926 w 6987496"/>
              <a:gd name="connsiteY8" fmla="*/ 311847 h 3139616"/>
              <a:gd name="connsiteX9" fmla="*/ 2563491 w 6987496"/>
              <a:gd name="connsiteY9" fmla="*/ 401702 h 3139616"/>
              <a:gd name="connsiteX10" fmla="*/ 2753771 w 6987496"/>
              <a:gd name="connsiteY10" fmla="*/ 475699 h 3139616"/>
              <a:gd name="connsiteX11" fmla="*/ 3033905 w 6987496"/>
              <a:gd name="connsiteY11" fmla="*/ 507413 h 3139616"/>
              <a:gd name="connsiteX12" fmla="*/ 3366894 w 6987496"/>
              <a:gd name="connsiteY12" fmla="*/ 507413 h 3139616"/>
              <a:gd name="connsiteX13" fmla="*/ 3810881 w 6987496"/>
              <a:gd name="connsiteY13" fmla="*/ 517984 h 3139616"/>
              <a:gd name="connsiteX14" fmla="*/ 4239010 w 6987496"/>
              <a:gd name="connsiteY14" fmla="*/ 523269 h 3139616"/>
              <a:gd name="connsiteX15" fmla="*/ 4926131 w 6987496"/>
              <a:gd name="connsiteY15" fmla="*/ 539126 h 3139616"/>
              <a:gd name="connsiteX16" fmla="*/ 5528684 w 6987496"/>
              <a:gd name="connsiteY16" fmla="*/ 549697 h 3139616"/>
              <a:gd name="connsiteX17" fmla="*/ 6099523 w 6987496"/>
              <a:gd name="connsiteY17" fmla="*/ 560268 h 3139616"/>
              <a:gd name="connsiteX18" fmla="*/ 6976924 w 6987496"/>
              <a:gd name="connsiteY18" fmla="*/ 570839 h 3139616"/>
              <a:gd name="connsiteX19" fmla="*/ 6987496 w 6987496"/>
              <a:gd name="connsiteY19" fmla="*/ 3139616 h 3139616"/>
              <a:gd name="connsiteX20" fmla="*/ 6723218 w 6987496"/>
              <a:gd name="connsiteY20" fmla="*/ 3123760 h 3139616"/>
              <a:gd name="connsiteX21" fmla="*/ 6427227 w 6987496"/>
              <a:gd name="connsiteY21" fmla="*/ 2991621 h 3139616"/>
              <a:gd name="connsiteX22" fmla="*/ 6004383 w 6987496"/>
              <a:gd name="connsiteY22" fmla="*/ 2653346 h 3139616"/>
              <a:gd name="connsiteX23" fmla="*/ 5872245 w 6987496"/>
              <a:gd name="connsiteY23" fmla="*/ 2642775 h 3139616"/>
              <a:gd name="connsiteX24" fmla="*/ 5539255 w 6987496"/>
              <a:gd name="connsiteY24" fmla="*/ 2595205 h 3139616"/>
              <a:gd name="connsiteX25" fmla="*/ 5174552 w 6987496"/>
              <a:gd name="connsiteY25" fmla="*/ 2552920 h 3139616"/>
              <a:gd name="connsiteX26" fmla="*/ 4809849 w 6987496"/>
              <a:gd name="connsiteY26" fmla="*/ 2500065 h 3139616"/>
              <a:gd name="connsiteX27" fmla="*/ 4439861 w 6987496"/>
              <a:gd name="connsiteY27" fmla="*/ 2452495 h 3139616"/>
              <a:gd name="connsiteX28" fmla="*/ 4075158 w 6987496"/>
              <a:gd name="connsiteY28" fmla="*/ 2404925 h 3139616"/>
              <a:gd name="connsiteX29" fmla="*/ 3705170 w 6987496"/>
              <a:gd name="connsiteY29" fmla="*/ 2357355 h 3139616"/>
              <a:gd name="connsiteX30" fmla="*/ 3335181 w 6987496"/>
              <a:gd name="connsiteY30" fmla="*/ 2309785 h 3139616"/>
              <a:gd name="connsiteX31" fmla="*/ 3166044 w 6987496"/>
              <a:gd name="connsiteY31" fmla="*/ 2267501 h 3139616"/>
              <a:gd name="connsiteX32" fmla="*/ 3070904 w 6987496"/>
              <a:gd name="connsiteY32" fmla="*/ 2198789 h 3139616"/>
              <a:gd name="connsiteX33" fmla="*/ 2970478 w 6987496"/>
              <a:gd name="connsiteY33" fmla="*/ 1955653 h 3139616"/>
              <a:gd name="connsiteX34" fmla="*/ 2885909 w 6987496"/>
              <a:gd name="connsiteY34" fmla="*/ 1707232 h 3139616"/>
              <a:gd name="connsiteX35" fmla="*/ 2811912 w 6987496"/>
              <a:gd name="connsiteY35" fmla="*/ 1437669 h 3139616"/>
              <a:gd name="connsiteX36" fmla="*/ 2737914 w 6987496"/>
              <a:gd name="connsiteY36" fmla="*/ 1242104 h 3139616"/>
              <a:gd name="connsiteX37" fmla="*/ 2589919 w 6987496"/>
              <a:gd name="connsiteY37" fmla="*/ 893258 h 3139616"/>
              <a:gd name="connsiteX38" fmla="*/ 2441923 w 6987496"/>
              <a:gd name="connsiteY38" fmla="*/ 576125 h 3139616"/>
              <a:gd name="connsiteX39" fmla="*/ 2352069 w 6987496"/>
              <a:gd name="connsiteY39" fmla="*/ 449272 h 3139616"/>
              <a:gd name="connsiteX40" fmla="*/ 2225216 w 6987496"/>
              <a:gd name="connsiteY40" fmla="*/ 343561 h 3139616"/>
              <a:gd name="connsiteX41" fmla="*/ 2003223 w 6987496"/>
              <a:gd name="connsiteY41" fmla="*/ 280134 h 3139616"/>
              <a:gd name="connsiteX42" fmla="*/ 1818229 w 6987496"/>
              <a:gd name="connsiteY42" fmla="*/ 248421 h 3139616"/>
              <a:gd name="connsiteX43" fmla="*/ 1448240 w 6987496"/>
              <a:gd name="connsiteY43" fmla="*/ 232564 h 3139616"/>
              <a:gd name="connsiteX44" fmla="*/ 1088823 w 6987496"/>
              <a:gd name="connsiteY44" fmla="*/ 227279 h 3139616"/>
              <a:gd name="connsiteX45" fmla="*/ 792832 w 6987496"/>
              <a:gd name="connsiteY45" fmla="*/ 216708 h 3139616"/>
              <a:gd name="connsiteX46" fmla="*/ 0 w 6987496"/>
              <a:gd name="connsiteY46" fmla="*/ 105711 h 3139616"/>
              <a:gd name="connsiteX47" fmla="*/ 0 w 6987496"/>
              <a:gd name="connsiteY47" fmla="*/ 0 h 3139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6987496" h="3139616">
                <a:moveTo>
                  <a:pt x="0" y="0"/>
                </a:moveTo>
                <a:lnTo>
                  <a:pt x="295990" y="26428"/>
                </a:lnTo>
                <a:lnTo>
                  <a:pt x="718834" y="52856"/>
                </a:lnTo>
                <a:lnTo>
                  <a:pt x="1141678" y="84569"/>
                </a:lnTo>
                <a:lnTo>
                  <a:pt x="1464097" y="105711"/>
                </a:lnTo>
                <a:lnTo>
                  <a:pt x="1775944" y="121568"/>
                </a:lnTo>
                <a:lnTo>
                  <a:pt x="1960938" y="142710"/>
                </a:lnTo>
                <a:lnTo>
                  <a:pt x="2145933" y="206136"/>
                </a:lnTo>
                <a:lnTo>
                  <a:pt x="2367926" y="311847"/>
                </a:lnTo>
                <a:lnTo>
                  <a:pt x="2563491" y="401702"/>
                </a:lnTo>
                <a:lnTo>
                  <a:pt x="2753771" y="475699"/>
                </a:lnTo>
                <a:lnTo>
                  <a:pt x="3033905" y="507413"/>
                </a:lnTo>
                <a:lnTo>
                  <a:pt x="3366894" y="507413"/>
                </a:lnTo>
                <a:lnTo>
                  <a:pt x="3810881" y="517984"/>
                </a:lnTo>
                <a:lnTo>
                  <a:pt x="4239010" y="523269"/>
                </a:lnTo>
                <a:lnTo>
                  <a:pt x="4926131" y="539126"/>
                </a:lnTo>
                <a:lnTo>
                  <a:pt x="5528684" y="549697"/>
                </a:lnTo>
                <a:lnTo>
                  <a:pt x="6099523" y="560268"/>
                </a:lnTo>
                <a:lnTo>
                  <a:pt x="6976924" y="570839"/>
                </a:lnTo>
                <a:lnTo>
                  <a:pt x="6987496" y="3139616"/>
                </a:lnTo>
                <a:lnTo>
                  <a:pt x="6723218" y="3123760"/>
                </a:lnTo>
                <a:lnTo>
                  <a:pt x="6427227" y="2991621"/>
                </a:lnTo>
                <a:lnTo>
                  <a:pt x="6004383" y="2653346"/>
                </a:lnTo>
                <a:lnTo>
                  <a:pt x="5872245" y="2642775"/>
                </a:lnTo>
                <a:lnTo>
                  <a:pt x="5539255" y="2595205"/>
                </a:lnTo>
                <a:lnTo>
                  <a:pt x="5174552" y="2552920"/>
                </a:lnTo>
                <a:lnTo>
                  <a:pt x="4809849" y="2500065"/>
                </a:lnTo>
                <a:lnTo>
                  <a:pt x="4439861" y="2452495"/>
                </a:lnTo>
                <a:lnTo>
                  <a:pt x="4075158" y="2404925"/>
                </a:lnTo>
                <a:lnTo>
                  <a:pt x="3705170" y="2357355"/>
                </a:lnTo>
                <a:lnTo>
                  <a:pt x="3335181" y="2309785"/>
                </a:lnTo>
                <a:lnTo>
                  <a:pt x="3166044" y="2267501"/>
                </a:lnTo>
                <a:lnTo>
                  <a:pt x="3070904" y="2198789"/>
                </a:lnTo>
                <a:lnTo>
                  <a:pt x="2970478" y="1955653"/>
                </a:lnTo>
                <a:lnTo>
                  <a:pt x="2885909" y="1707232"/>
                </a:lnTo>
                <a:lnTo>
                  <a:pt x="2811912" y="1437669"/>
                </a:lnTo>
                <a:lnTo>
                  <a:pt x="2737914" y="1242104"/>
                </a:lnTo>
                <a:lnTo>
                  <a:pt x="2589919" y="893258"/>
                </a:lnTo>
                <a:lnTo>
                  <a:pt x="2441923" y="576125"/>
                </a:lnTo>
                <a:lnTo>
                  <a:pt x="2352069" y="449272"/>
                </a:lnTo>
                <a:lnTo>
                  <a:pt x="2225216" y="343561"/>
                </a:lnTo>
                <a:lnTo>
                  <a:pt x="2003223" y="280134"/>
                </a:lnTo>
                <a:lnTo>
                  <a:pt x="1818229" y="248421"/>
                </a:lnTo>
                <a:lnTo>
                  <a:pt x="1448240" y="232564"/>
                </a:lnTo>
                <a:lnTo>
                  <a:pt x="1088823" y="227279"/>
                </a:lnTo>
                <a:lnTo>
                  <a:pt x="792832" y="216708"/>
                </a:lnTo>
                <a:lnTo>
                  <a:pt x="0" y="105711"/>
                </a:lnTo>
                <a:lnTo>
                  <a:pt x="0" y="0"/>
                </a:lnTo>
                <a:close/>
              </a:path>
            </a:pathLst>
          </a:custGeom>
          <a:solidFill>
            <a:srgbClr val="CCECFF">
              <a:alpha val="72000"/>
            </a:srgbClr>
          </a:solidFill>
          <a:ln w="3175">
            <a:noFill/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50" y="830263"/>
            <a:ext cx="8229600" cy="955675"/>
          </a:xfrm>
        </p:spPr>
        <p:txBody>
          <a:bodyPr>
            <a:normAutofit/>
          </a:bodyPr>
          <a:lstStyle/>
          <a:p>
            <a:r>
              <a:rPr lang="en-US" dirty="0" err="1" smtClean="0"/>
              <a:t>Hydrogeologie</a:t>
            </a:r>
            <a:r>
              <a:rPr lang="en-US" dirty="0" smtClean="0"/>
              <a:t> - </a:t>
            </a:r>
            <a:r>
              <a:rPr lang="en-US" dirty="0" err="1" smtClean="0"/>
              <a:t>Profilschnitt</a:t>
            </a:r>
            <a:endParaRPr lang="en-US" dirty="0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1857375"/>
            <a:ext cx="8229600" cy="411956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en-US" sz="1800" dirty="0" smtClean="0">
              <a:sym typeface="Wingdings" pitchFamily="2" charset="2"/>
            </a:endParaRPr>
          </a:p>
          <a:p>
            <a:pPr eaLnBrk="1" hangingPunct="1">
              <a:buFont typeface="Wingdings" pitchFamily="2" charset="2"/>
              <a:buNone/>
            </a:pPr>
            <a:endParaRPr lang="en-GB" sz="1800" dirty="0" smtClean="0"/>
          </a:p>
        </p:txBody>
      </p:sp>
      <p:sp>
        <p:nvSpPr>
          <p:cNvPr id="24" name="Rechteck 23"/>
          <p:cNvSpPr/>
          <p:nvPr/>
        </p:nvSpPr>
        <p:spPr>
          <a:xfrm>
            <a:off x="7053271" y="2798830"/>
            <a:ext cx="108647" cy="2655858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/>
          <p:cNvSpPr/>
          <p:nvPr/>
        </p:nvSpPr>
        <p:spPr>
          <a:xfrm>
            <a:off x="4800543" y="2760990"/>
            <a:ext cx="109731" cy="827898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Textfeld 27"/>
          <p:cNvSpPr txBox="1"/>
          <p:nvPr/>
        </p:nvSpPr>
        <p:spPr>
          <a:xfrm>
            <a:off x="6883735" y="2427679"/>
            <a:ext cx="46839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smtClean="0"/>
              <a:t>BR2</a:t>
            </a:r>
            <a:endParaRPr lang="de-DE" sz="1050" dirty="0"/>
          </a:p>
        </p:txBody>
      </p:sp>
      <p:sp>
        <p:nvSpPr>
          <p:cNvPr id="29" name="Textfeld 28"/>
          <p:cNvSpPr txBox="1"/>
          <p:nvPr/>
        </p:nvSpPr>
        <p:spPr>
          <a:xfrm>
            <a:off x="4687481" y="2521597"/>
            <a:ext cx="35137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smtClean="0"/>
              <a:t>P9</a:t>
            </a:r>
            <a:endParaRPr lang="de-DE" sz="1050" dirty="0"/>
          </a:p>
        </p:txBody>
      </p:sp>
      <p:sp>
        <p:nvSpPr>
          <p:cNvPr id="38" name="Rechteck 37"/>
          <p:cNvSpPr/>
          <p:nvPr/>
        </p:nvSpPr>
        <p:spPr>
          <a:xfrm>
            <a:off x="6235033" y="2750515"/>
            <a:ext cx="112911" cy="494811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9" name="Textfeld 38"/>
          <p:cNvSpPr txBox="1"/>
          <p:nvPr/>
        </p:nvSpPr>
        <p:spPr>
          <a:xfrm>
            <a:off x="6055604" y="2422742"/>
            <a:ext cx="46198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smtClean="0"/>
              <a:t>SBR</a:t>
            </a:r>
            <a:endParaRPr lang="de-DE" sz="1050" dirty="0"/>
          </a:p>
        </p:txBody>
      </p:sp>
      <p:sp>
        <p:nvSpPr>
          <p:cNvPr id="43" name="Rechteck 42"/>
          <p:cNvSpPr/>
          <p:nvPr/>
        </p:nvSpPr>
        <p:spPr>
          <a:xfrm>
            <a:off x="7434272" y="2809260"/>
            <a:ext cx="96081" cy="286540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Textfeld 43"/>
          <p:cNvSpPr txBox="1"/>
          <p:nvPr/>
        </p:nvSpPr>
        <p:spPr>
          <a:xfrm>
            <a:off x="7272028" y="2533584"/>
            <a:ext cx="45557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smtClean="0"/>
              <a:t>BR1</a:t>
            </a:r>
            <a:endParaRPr lang="de-DE" sz="1050" dirty="0"/>
          </a:p>
        </p:txBody>
      </p:sp>
      <p:sp>
        <p:nvSpPr>
          <p:cNvPr id="45" name="Rechteck 44"/>
          <p:cNvSpPr/>
          <p:nvPr/>
        </p:nvSpPr>
        <p:spPr>
          <a:xfrm>
            <a:off x="6752956" y="2798830"/>
            <a:ext cx="91598" cy="2432078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Textfeld 45"/>
          <p:cNvSpPr txBox="1"/>
          <p:nvPr/>
        </p:nvSpPr>
        <p:spPr>
          <a:xfrm>
            <a:off x="6574708" y="2556162"/>
            <a:ext cx="45557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smtClean="0"/>
              <a:t>BR3</a:t>
            </a:r>
            <a:endParaRPr lang="de-DE" sz="1050" dirty="0"/>
          </a:p>
        </p:txBody>
      </p:sp>
      <p:grpSp>
        <p:nvGrpSpPr>
          <p:cNvPr id="2" name="Gruppieren 65"/>
          <p:cNvGrpSpPr/>
          <p:nvPr/>
        </p:nvGrpSpPr>
        <p:grpSpPr>
          <a:xfrm>
            <a:off x="7431464" y="3459453"/>
            <a:ext cx="95667" cy="743326"/>
            <a:chOff x="5391087" y="1992516"/>
            <a:chExt cx="107226" cy="369435"/>
          </a:xfrm>
        </p:grpSpPr>
        <p:sp>
          <p:nvSpPr>
            <p:cNvPr id="67" name="Rechteck 66"/>
            <p:cNvSpPr/>
            <p:nvPr/>
          </p:nvSpPr>
          <p:spPr>
            <a:xfrm>
              <a:off x="5391087" y="1992618"/>
              <a:ext cx="107226" cy="369333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68" name="Gerade Verbindung 67"/>
            <p:cNvCxnSpPr>
              <a:stCxn id="67" idx="0"/>
              <a:endCxn id="67" idx="2"/>
            </p:cNvCxnSpPr>
            <p:nvPr/>
          </p:nvCxnSpPr>
          <p:spPr>
            <a:xfrm rot="16200000" flipH="1">
              <a:off x="5260033" y="2177284"/>
              <a:ext cx="369333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Gerade Verbindung 68"/>
            <p:cNvCxnSpPr/>
            <p:nvPr/>
          </p:nvCxnSpPr>
          <p:spPr>
            <a:xfrm rot="16200000" flipH="1">
              <a:off x="5287337" y="2177183"/>
              <a:ext cx="369333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Gerade Verbindung 69"/>
            <p:cNvCxnSpPr/>
            <p:nvPr/>
          </p:nvCxnSpPr>
          <p:spPr>
            <a:xfrm rot="16200000" flipH="1">
              <a:off x="5231463" y="2177285"/>
              <a:ext cx="369333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uppieren 70"/>
          <p:cNvGrpSpPr/>
          <p:nvPr/>
        </p:nvGrpSpPr>
        <p:grpSpPr>
          <a:xfrm>
            <a:off x="4802981" y="3136008"/>
            <a:ext cx="104294" cy="369435"/>
            <a:chOff x="5391087" y="1992516"/>
            <a:chExt cx="107226" cy="369435"/>
          </a:xfrm>
        </p:grpSpPr>
        <p:sp>
          <p:nvSpPr>
            <p:cNvPr id="72" name="Rechteck 71"/>
            <p:cNvSpPr/>
            <p:nvPr/>
          </p:nvSpPr>
          <p:spPr>
            <a:xfrm>
              <a:off x="5391087" y="1992618"/>
              <a:ext cx="107226" cy="369333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73" name="Gerade Verbindung 72"/>
            <p:cNvCxnSpPr>
              <a:stCxn id="72" idx="0"/>
              <a:endCxn id="72" idx="2"/>
            </p:cNvCxnSpPr>
            <p:nvPr/>
          </p:nvCxnSpPr>
          <p:spPr>
            <a:xfrm rot="16200000" flipH="1">
              <a:off x="5260033" y="2177284"/>
              <a:ext cx="369333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Gerade Verbindung 73"/>
            <p:cNvCxnSpPr/>
            <p:nvPr/>
          </p:nvCxnSpPr>
          <p:spPr>
            <a:xfrm rot="16200000" flipH="1">
              <a:off x="5287337" y="2177183"/>
              <a:ext cx="369333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Gerade Verbindung 74"/>
            <p:cNvCxnSpPr/>
            <p:nvPr/>
          </p:nvCxnSpPr>
          <p:spPr>
            <a:xfrm rot="16200000" flipH="1">
              <a:off x="5231463" y="2177285"/>
              <a:ext cx="369333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7" name="Freihandform 76"/>
          <p:cNvSpPr/>
          <p:nvPr/>
        </p:nvSpPr>
        <p:spPr>
          <a:xfrm>
            <a:off x="1532809" y="2029651"/>
            <a:ext cx="6205235" cy="872115"/>
          </a:xfrm>
          <a:custGeom>
            <a:avLst/>
            <a:gdLst>
              <a:gd name="connsiteX0" fmla="*/ 6205235 w 6205235"/>
              <a:gd name="connsiteY0" fmla="*/ 872115 h 872115"/>
              <a:gd name="connsiteX1" fmla="*/ 3314040 w 6205235"/>
              <a:gd name="connsiteY1" fmla="*/ 866830 h 872115"/>
              <a:gd name="connsiteX2" fmla="*/ 2061364 w 6205235"/>
              <a:gd name="connsiteY2" fmla="*/ 771690 h 872115"/>
              <a:gd name="connsiteX3" fmla="*/ 1448241 w 6205235"/>
              <a:gd name="connsiteY3" fmla="*/ 348846 h 872115"/>
              <a:gd name="connsiteX4" fmla="*/ 1168107 w 6205235"/>
              <a:gd name="connsiteY4" fmla="*/ 100425 h 872115"/>
              <a:gd name="connsiteX5" fmla="*/ 946114 w 6205235"/>
              <a:gd name="connsiteY5" fmla="*/ 26428 h 872115"/>
              <a:gd name="connsiteX6" fmla="*/ 0 w 6205235"/>
              <a:gd name="connsiteY6" fmla="*/ 0 h 872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05235" h="872115">
                <a:moveTo>
                  <a:pt x="6205235" y="872115"/>
                </a:moveTo>
                <a:lnTo>
                  <a:pt x="3314040" y="866830"/>
                </a:lnTo>
                <a:cubicBezTo>
                  <a:pt x="2623395" y="850093"/>
                  <a:pt x="2372330" y="858021"/>
                  <a:pt x="2061364" y="771690"/>
                </a:cubicBezTo>
                <a:cubicBezTo>
                  <a:pt x="1750398" y="685359"/>
                  <a:pt x="1597117" y="460723"/>
                  <a:pt x="1448241" y="348846"/>
                </a:cubicBezTo>
                <a:cubicBezTo>
                  <a:pt x="1299365" y="236969"/>
                  <a:pt x="1251795" y="154161"/>
                  <a:pt x="1168107" y="100425"/>
                </a:cubicBezTo>
                <a:cubicBezTo>
                  <a:pt x="1084419" y="46689"/>
                  <a:pt x="1140798" y="43165"/>
                  <a:pt x="946114" y="26428"/>
                </a:cubicBezTo>
                <a:cubicBezTo>
                  <a:pt x="751430" y="9691"/>
                  <a:pt x="375715" y="4845"/>
                  <a:pt x="0" y="0"/>
                </a:cubicBezTo>
              </a:path>
            </a:pathLst>
          </a:cu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4" name="Gruppieren 77"/>
          <p:cNvGrpSpPr/>
          <p:nvPr/>
        </p:nvGrpSpPr>
        <p:grpSpPr>
          <a:xfrm>
            <a:off x="7430983" y="4517599"/>
            <a:ext cx="98530" cy="890918"/>
            <a:chOff x="5391087" y="1992516"/>
            <a:chExt cx="107226" cy="369435"/>
          </a:xfrm>
        </p:grpSpPr>
        <p:sp>
          <p:nvSpPr>
            <p:cNvPr id="79" name="Rechteck 78"/>
            <p:cNvSpPr/>
            <p:nvPr/>
          </p:nvSpPr>
          <p:spPr>
            <a:xfrm>
              <a:off x="5391087" y="1992618"/>
              <a:ext cx="107226" cy="369333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80" name="Gerade Verbindung 79"/>
            <p:cNvCxnSpPr>
              <a:stCxn id="79" idx="0"/>
              <a:endCxn id="79" idx="2"/>
            </p:cNvCxnSpPr>
            <p:nvPr/>
          </p:nvCxnSpPr>
          <p:spPr>
            <a:xfrm rot="16200000" flipH="1">
              <a:off x="5260033" y="2177284"/>
              <a:ext cx="369333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Gerade Verbindung 80"/>
            <p:cNvCxnSpPr/>
            <p:nvPr/>
          </p:nvCxnSpPr>
          <p:spPr>
            <a:xfrm rot="16200000" flipH="1">
              <a:off x="5287337" y="2177183"/>
              <a:ext cx="369333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Gerade Verbindung 81"/>
            <p:cNvCxnSpPr/>
            <p:nvPr/>
          </p:nvCxnSpPr>
          <p:spPr>
            <a:xfrm rot="16200000" flipH="1">
              <a:off x="5231463" y="2177285"/>
              <a:ext cx="369333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uppieren 82"/>
          <p:cNvGrpSpPr/>
          <p:nvPr/>
        </p:nvGrpSpPr>
        <p:grpSpPr>
          <a:xfrm>
            <a:off x="7055512" y="4145088"/>
            <a:ext cx="107288" cy="1216796"/>
            <a:chOff x="5391087" y="1992516"/>
            <a:chExt cx="107226" cy="369435"/>
          </a:xfrm>
        </p:grpSpPr>
        <p:sp>
          <p:nvSpPr>
            <p:cNvPr id="84" name="Rechteck 83"/>
            <p:cNvSpPr/>
            <p:nvPr/>
          </p:nvSpPr>
          <p:spPr>
            <a:xfrm>
              <a:off x="5391087" y="1992618"/>
              <a:ext cx="107226" cy="369333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85" name="Gerade Verbindung 84"/>
            <p:cNvCxnSpPr>
              <a:stCxn id="84" idx="0"/>
              <a:endCxn id="84" idx="2"/>
            </p:cNvCxnSpPr>
            <p:nvPr/>
          </p:nvCxnSpPr>
          <p:spPr>
            <a:xfrm rot="16200000" flipH="1">
              <a:off x="5260033" y="2177284"/>
              <a:ext cx="369333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Gerade Verbindung 85"/>
            <p:cNvCxnSpPr/>
            <p:nvPr/>
          </p:nvCxnSpPr>
          <p:spPr>
            <a:xfrm rot="16200000" flipH="1">
              <a:off x="5287337" y="2177183"/>
              <a:ext cx="369333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Gerade Verbindung 86"/>
            <p:cNvCxnSpPr/>
            <p:nvPr/>
          </p:nvCxnSpPr>
          <p:spPr>
            <a:xfrm rot="16200000" flipH="1">
              <a:off x="5231463" y="2177285"/>
              <a:ext cx="369333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uppieren 87"/>
          <p:cNvGrpSpPr/>
          <p:nvPr/>
        </p:nvGrpSpPr>
        <p:grpSpPr>
          <a:xfrm>
            <a:off x="7053263" y="3472989"/>
            <a:ext cx="111016" cy="299992"/>
            <a:chOff x="5391087" y="1992516"/>
            <a:chExt cx="107226" cy="369435"/>
          </a:xfrm>
        </p:grpSpPr>
        <p:sp>
          <p:nvSpPr>
            <p:cNvPr id="89" name="Rechteck 88"/>
            <p:cNvSpPr/>
            <p:nvPr/>
          </p:nvSpPr>
          <p:spPr>
            <a:xfrm>
              <a:off x="5391087" y="1992618"/>
              <a:ext cx="107226" cy="369333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90" name="Gerade Verbindung 89"/>
            <p:cNvCxnSpPr>
              <a:stCxn id="89" idx="0"/>
              <a:endCxn id="89" idx="2"/>
            </p:cNvCxnSpPr>
            <p:nvPr/>
          </p:nvCxnSpPr>
          <p:spPr>
            <a:xfrm rot="16200000" flipH="1">
              <a:off x="5260033" y="2177284"/>
              <a:ext cx="369333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Gerade Verbindung 90"/>
            <p:cNvCxnSpPr/>
            <p:nvPr/>
          </p:nvCxnSpPr>
          <p:spPr>
            <a:xfrm rot="16200000" flipH="1">
              <a:off x="5287337" y="2177183"/>
              <a:ext cx="369333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Gerade Verbindung 91"/>
            <p:cNvCxnSpPr/>
            <p:nvPr/>
          </p:nvCxnSpPr>
          <p:spPr>
            <a:xfrm rot="16200000" flipH="1">
              <a:off x="5231463" y="2177285"/>
              <a:ext cx="369333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uppieren 92"/>
          <p:cNvGrpSpPr/>
          <p:nvPr/>
        </p:nvGrpSpPr>
        <p:grpSpPr>
          <a:xfrm>
            <a:off x="6753225" y="3562410"/>
            <a:ext cx="88106" cy="1448039"/>
            <a:chOff x="5391087" y="1992516"/>
            <a:chExt cx="107226" cy="369435"/>
          </a:xfrm>
        </p:grpSpPr>
        <p:sp>
          <p:nvSpPr>
            <p:cNvPr id="94" name="Rechteck 93"/>
            <p:cNvSpPr/>
            <p:nvPr/>
          </p:nvSpPr>
          <p:spPr>
            <a:xfrm>
              <a:off x="5391087" y="1992618"/>
              <a:ext cx="107226" cy="369333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95" name="Gerade Verbindung 94"/>
            <p:cNvCxnSpPr>
              <a:stCxn id="94" idx="0"/>
              <a:endCxn id="94" idx="2"/>
            </p:cNvCxnSpPr>
            <p:nvPr/>
          </p:nvCxnSpPr>
          <p:spPr>
            <a:xfrm rot="16200000" flipH="1">
              <a:off x="5260033" y="2177284"/>
              <a:ext cx="369333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Gerade Verbindung 95"/>
            <p:cNvCxnSpPr/>
            <p:nvPr/>
          </p:nvCxnSpPr>
          <p:spPr>
            <a:xfrm rot="16200000" flipH="1">
              <a:off x="5287337" y="2177183"/>
              <a:ext cx="369333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Gerade Verbindung 96"/>
            <p:cNvCxnSpPr/>
            <p:nvPr/>
          </p:nvCxnSpPr>
          <p:spPr>
            <a:xfrm rot="16200000" flipH="1">
              <a:off x="5231463" y="2177285"/>
              <a:ext cx="369333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1" name="Textfeld 100"/>
          <p:cNvSpPr txBox="1"/>
          <p:nvPr/>
        </p:nvSpPr>
        <p:spPr>
          <a:xfrm>
            <a:off x="2045449" y="1708515"/>
            <a:ext cx="43633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smtClean="0"/>
              <a:t>P10</a:t>
            </a:r>
            <a:endParaRPr lang="de-DE" sz="1050" dirty="0"/>
          </a:p>
        </p:txBody>
      </p:sp>
      <p:sp>
        <p:nvSpPr>
          <p:cNvPr id="103" name="Freihandform 102"/>
          <p:cNvSpPr/>
          <p:nvPr/>
        </p:nvSpPr>
        <p:spPr>
          <a:xfrm>
            <a:off x="5647240" y="2446209"/>
            <a:ext cx="444278" cy="439834"/>
          </a:xfrm>
          <a:custGeom>
            <a:avLst/>
            <a:gdLst>
              <a:gd name="connsiteX0" fmla="*/ 663934 w 1212574"/>
              <a:gd name="connsiteY0" fmla="*/ 0 h 1141012"/>
              <a:gd name="connsiteX1" fmla="*/ 254442 w 1212574"/>
              <a:gd name="connsiteY1" fmla="*/ 357809 h 1141012"/>
              <a:gd name="connsiteX2" fmla="*/ 612250 w 1212574"/>
              <a:gd name="connsiteY2" fmla="*/ 357809 h 1141012"/>
              <a:gd name="connsiteX3" fmla="*/ 178904 w 1212574"/>
              <a:gd name="connsiteY3" fmla="*/ 612251 h 1141012"/>
              <a:gd name="connsiteX4" fmla="*/ 572494 w 1212574"/>
              <a:gd name="connsiteY4" fmla="*/ 616226 h 1141012"/>
              <a:gd name="connsiteX5" fmla="*/ 0 w 1212574"/>
              <a:gd name="connsiteY5" fmla="*/ 822960 h 1141012"/>
              <a:gd name="connsiteX6" fmla="*/ 560567 w 1212574"/>
              <a:gd name="connsiteY6" fmla="*/ 822960 h 1141012"/>
              <a:gd name="connsiteX7" fmla="*/ 552616 w 1212574"/>
              <a:gd name="connsiteY7" fmla="*/ 1141012 h 1141012"/>
              <a:gd name="connsiteX8" fmla="*/ 675861 w 1212574"/>
              <a:gd name="connsiteY8" fmla="*/ 1141012 h 1141012"/>
              <a:gd name="connsiteX9" fmla="*/ 675861 w 1212574"/>
              <a:gd name="connsiteY9" fmla="*/ 826936 h 1141012"/>
              <a:gd name="connsiteX10" fmla="*/ 1212574 w 1212574"/>
              <a:gd name="connsiteY10" fmla="*/ 826936 h 1141012"/>
              <a:gd name="connsiteX11" fmla="*/ 743447 w 1212574"/>
              <a:gd name="connsiteY11" fmla="*/ 624178 h 1141012"/>
              <a:gd name="connsiteX12" fmla="*/ 1053548 w 1212574"/>
              <a:gd name="connsiteY12" fmla="*/ 624178 h 1141012"/>
              <a:gd name="connsiteX13" fmla="*/ 707666 w 1212574"/>
              <a:gd name="connsiteY13" fmla="*/ 357809 h 1141012"/>
              <a:gd name="connsiteX14" fmla="*/ 966083 w 1212574"/>
              <a:gd name="connsiteY14" fmla="*/ 361785 h 1141012"/>
              <a:gd name="connsiteX15" fmla="*/ 663934 w 1212574"/>
              <a:gd name="connsiteY15" fmla="*/ 0 h 1141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2574" h="1141012">
                <a:moveTo>
                  <a:pt x="663934" y="0"/>
                </a:moveTo>
                <a:lnTo>
                  <a:pt x="254442" y="357809"/>
                </a:lnTo>
                <a:lnTo>
                  <a:pt x="612250" y="357809"/>
                </a:lnTo>
                <a:lnTo>
                  <a:pt x="178904" y="612251"/>
                </a:lnTo>
                <a:lnTo>
                  <a:pt x="572494" y="616226"/>
                </a:lnTo>
                <a:lnTo>
                  <a:pt x="0" y="822960"/>
                </a:lnTo>
                <a:lnTo>
                  <a:pt x="560567" y="822960"/>
                </a:lnTo>
                <a:lnTo>
                  <a:pt x="552616" y="1141012"/>
                </a:lnTo>
                <a:lnTo>
                  <a:pt x="675861" y="1141012"/>
                </a:lnTo>
                <a:lnTo>
                  <a:pt x="675861" y="826936"/>
                </a:lnTo>
                <a:lnTo>
                  <a:pt x="1212574" y="826936"/>
                </a:lnTo>
                <a:lnTo>
                  <a:pt x="743447" y="624178"/>
                </a:lnTo>
                <a:lnTo>
                  <a:pt x="1053548" y="624178"/>
                </a:lnTo>
                <a:lnTo>
                  <a:pt x="707666" y="357809"/>
                </a:lnTo>
                <a:lnTo>
                  <a:pt x="966083" y="361785"/>
                </a:lnTo>
                <a:lnTo>
                  <a:pt x="663934" y="0"/>
                </a:lnTo>
                <a:close/>
              </a:path>
            </a:pathLst>
          </a:custGeom>
          <a:solidFill>
            <a:srgbClr val="00B050"/>
          </a:solidFill>
          <a:ln w="3175">
            <a:noFill/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4" name="Freihandform 103"/>
          <p:cNvSpPr/>
          <p:nvPr/>
        </p:nvSpPr>
        <p:spPr>
          <a:xfrm>
            <a:off x="4040023" y="2446787"/>
            <a:ext cx="256313" cy="423932"/>
          </a:xfrm>
          <a:custGeom>
            <a:avLst/>
            <a:gdLst>
              <a:gd name="connsiteX0" fmla="*/ 393590 w 719593"/>
              <a:gd name="connsiteY0" fmla="*/ 0 h 894522"/>
              <a:gd name="connsiteX1" fmla="*/ 139148 w 719593"/>
              <a:gd name="connsiteY1" fmla="*/ 337931 h 894522"/>
              <a:gd name="connsiteX2" fmla="*/ 345882 w 719593"/>
              <a:gd name="connsiteY2" fmla="*/ 298174 h 894522"/>
              <a:gd name="connsiteX3" fmla="*/ 95416 w 719593"/>
              <a:gd name="connsiteY3" fmla="*/ 548640 h 894522"/>
              <a:gd name="connsiteX4" fmla="*/ 353833 w 719593"/>
              <a:gd name="connsiteY4" fmla="*/ 481054 h 894522"/>
              <a:gd name="connsiteX5" fmla="*/ 0 w 719593"/>
              <a:gd name="connsiteY5" fmla="*/ 747423 h 894522"/>
              <a:gd name="connsiteX6" fmla="*/ 345882 w 719593"/>
              <a:gd name="connsiteY6" fmla="*/ 675861 h 894522"/>
              <a:gd name="connsiteX7" fmla="*/ 341906 w 719593"/>
              <a:gd name="connsiteY7" fmla="*/ 894522 h 894522"/>
              <a:gd name="connsiteX8" fmla="*/ 469127 w 719593"/>
              <a:gd name="connsiteY8" fmla="*/ 890546 h 894522"/>
              <a:gd name="connsiteX9" fmla="*/ 469127 w 719593"/>
              <a:gd name="connsiteY9" fmla="*/ 675861 h 894522"/>
              <a:gd name="connsiteX10" fmla="*/ 719593 w 719593"/>
              <a:gd name="connsiteY10" fmla="*/ 743447 h 894522"/>
              <a:gd name="connsiteX11" fmla="*/ 481054 w 719593"/>
              <a:gd name="connsiteY11" fmla="*/ 492981 h 894522"/>
              <a:gd name="connsiteX12" fmla="*/ 695739 w 719593"/>
              <a:gd name="connsiteY12" fmla="*/ 532738 h 894522"/>
              <a:gd name="connsiteX13" fmla="*/ 492981 w 719593"/>
              <a:gd name="connsiteY13" fmla="*/ 306126 h 894522"/>
              <a:gd name="connsiteX14" fmla="*/ 632129 w 719593"/>
              <a:gd name="connsiteY14" fmla="*/ 314077 h 894522"/>
              <a:gd name="connsiteX15" fmla="*/ 393590 w 719593"/>
              <a:gd name="connsiteY15" fmla="*/ 0 h 894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19593" h="894522">
                <a:moveTo>
                  <a:pt x="393590" y="0"/>
                </a:moveTo>
                <a:lnTo>
                  <a:pt x="139148" y="337931"/>
                </a:lnTo>
                <a:lnTo>
                  <a:pt x="345882" y="298174"/>
                </a:lnTo>
                <a:lnTo>
                  <a:pt x="95416" y="548640"/>
                </a:lnTo>
                <a:lnTo>
                  <a:pt x="353833" y="481054"/>
                </a:lnTo>
                <a:lnTo>
                  <a:pt x="0" y="747423"/>
                </a:lnTo>
                <a:lnTo>
                  <a:pt x="345882" y="675861"/>
                </a:lnTo>
                <a:cubicBezTo>
                  <a:pt x="344557" y="748748"/>
                  <a:pt x="343231" y="821635"/>
                  <a:pt x="341906" y="894522"/>
                </a:cubicBezTo>
                <a:lnTo>
                  <a:pt x="469127" y="890546"/>
                </a:lnTo>
                <a:lnTo>
                  <a:pt x="469127" y="675861"/>
                </a:lnTo>
                <a:lnTo>
                  <a:pt x="719593" y="743447"/>
                </a:lnTo>
                <a:lnTo>
                  <a:pt x="481054" y="492981"/>
                </a:lnTo>
                <a:lnTo>
                  <a:pt x="695739" y="532738"/>
                </a:lnTo>
                <a:lnTo>
                  <a:pt x="492981" y="306126"/>
                </a:lnTo>
                <a:lnTo>
                  <a:pt x="632129" y="314077"/>
                </a:lnTo>
                <a:lnTo>
                  <a:pt x="393590" y="0"/>
                </a:lnTo>
                <a:close/>
              </a:path>
            </a:pathLst>
          </a:custGeom>
          <a:solidFill>
            <a:srgbClr val="00B050"/>
          </a:solidFill>
          <a:ln w="3175">
            <a:noFill/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5" name="Freihandform 104"/>
          <p:cNvSpPr/>
          <p:nvPr/>
        </p:nvSpPr>
        <p:spPr>
          <a:xfrm>
            <a:off x="4199146" y="2451847"/>
            <a:ext cx="256313" cy="423932"/>
          </a:xfrm>
          <a:custGeom>
            <a:avLst/>
            <a:gdLst>
              <a:gd name="connsiteX0" fmla="*/ 393590 w 719593"/>
              <a:gd name="connsiteY0" fmla="*/ 0 h 894522"/>
              <a:gd name="connsiteX1" fmla="*/ 139148 w 719593"/>
              <a:gd name="connsiteY1" fmla="*/ 337931 h 894522"/>
              <a:gd name="connsiteX2" fmla="*/ 345882 w 719593"/>
              <a:gd name="connsiteY2" fmla="*/ 298174 h 894522"/>
              <a:gd name="connsiteX3" fmla="*/ 95416 w 719593"/>
              <a:gd name="connsiteY3" fmla="*/ 548640 h 894522"/>
              <a:gd name="connsiteX4" fmla="*/ 353833 w 719593"/>
              <a:gd name="connsiteY4" fmla="*/ 481054 h 894522"/>
              <a:gd name="connsiteX5" fmla="*/ 0 w 719593"/>
              <a:gd name="connsiteY5" fmla="*/ 747423 h 894522"/>
              <a:gd name="connsiteX6" fmla="*/ 345882 w 719593"/>
              <a:gd name="connsiteY6" fmla="*/ 675861 h 894522"/>
              <a:gd name="connsiteX7" fmla="*/ 341906 w 719593"/>
              <a:gd name="connsiteY7" fmla="*/ 894522 h 894522"/>
              <a:gd name="connsiteX8" fmla="*/ 469127 w 719593"/>
              <a:gd name="connsiteY8" fmla="*/ 890546 h 894522"/>
              <a:gd name="connsiteX9" fmla="*/ 469127 w 719593"/>
              <a:gd name="connsiteY9" fmla="*/ 675861 h 894522"/>
              <a:gd name="connsiteX10" fmla="*/ 719593 w 719593"/>
              <a:gd name="connsiteY10" fmla="*/ 743447 h 894522"/>
              <a:gd name="connsiteX11" fmla="*/ 481054 w 719593"/>
              <a:gd name="connsiteY11" fmla="*/ 492981 h 894522"/>
              <a:gd name="connsiteX12" fmla="*/ 695739 w 719593"/>
              <a:gd name="connsiteY12" fmla="*/ 532738 h 894522"/>
              <a:gd name="connsiteX13" fmla="*/ 492981 w 719593"/>
              <a:gd name="connsiteY13" fmla="*/ 306126 h 894522"/>
              <a:gd name="connsiteX14" fmla="*/ 632129 w 719593"/>
              <a:gd name="connsiteY14" fmla="*/ 314077 h 894522"/>
              <a:gd name="connsiteX15" fmla="*/ 393590 w 719593"/>
              <a:gd name="connsiteY15" fmla="*/ 0 h 894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19593" h="894522">
                <a:moveTo>
                  <a:pt x="393590" y="0"/>
                </a:moveTo>
                <a:lnTo>
                  <a:pt x="139148" y="337931"/>
                </a:lnTo>
                <a:lnTo>
                  <a:pt x="345882" y="298174"/>
                </a:lnTo>
                <a:lnTo>
                  <a:pt x="95416" y="548640"/>
                </a:lnTo>
                <a:lnTo>
                  <a:pt x="353833" y="481054"/>
                </a:lnTo>
                <a:lnTo>
                  <a:pt x="0" y="747423"/>
                </a:lnTo>
                <a:lnTo>
                  <a:pt x="345882" y="675861"/>
                </a:lnTo>
                <a:cubicBezTo>
                  <a:pt x="344557" y="748748"/>
                  <a:pt x="343231" y="821635"/>
                  <a:pt x="341906" y="894522"/>
                </a:cubicBezTo>
                <a:lnTo>
                  <a:pt x="469127" y="890546"/>
                </a:lnTo>
                <a:lnTo>
                  <a:pt x="469127" y="675861"/>
                </a:lnTo>
                <a:lnTo>
                  <a:pt x="719593" y="743447"/>
                </a:lnTo>
                <a:lnTo>
                  <a:pt x="481054" y="492981"/>
                </a:lnTo>
                <a:lnTo>
                  <a:pt x="695739" y="532738"/>
                </a:lnTo>
                <a:lnTo>
                  <a:pt x="492981" y="306126"/>
                </a:lnTo>
                <a:lnTo>
                  <a:pt x="632129" y="314077"/>
                </a:lnTo>
                <a:lnTo>
                  <a:pt x="393590" y="0"/>
                </a:lnTo>
                <a:close/>
              </a:path>
            </a:pathLst>
          </a:custGeom>
          <a:solidFill>
            <a:srgbClr val="00B050"/>
          </a:solidFill>
          <a:ln w="3175">
            <a:noFill/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6" name="Freihandform 105"/>
          <p:cNvSpPr/>
          <p:nvPr/>
        </p:nvSpPr>
        <p:spPr>
          <a:xfrm>
            <a:off x="5144922" y="2461362"/>
            <a:ext cx="256313" cy="423932"/>
          </a:xfrm>
          <a:custGeom>
            <a:avLst/>
            <a:gdLst>
              <a:gd name="connsiteX0" fmla="*/ 393590 w 719593"/>
              <a:gd name="connsiteY0" fmla="*/ 0 h 894522"/>
              <a:gd name="connsiteX1" fmla="*/ 139148 w 719593"/>
              <a:gd name="connsiteY1" fmla="*/ 337931 h 894522"/>
              <a:gd name="connsiteX2" fmla="*/ 345882 w 719593"/>
              <a:gd name="connsiteY2" fmla="*/ 298174 h 894522"/>
              <a:gd name="connsiteX3" fmla="*/ 95416 w 719593"/>
              <a:gd name="connsiteY3" fmla="*/ 548640 h 894522"/>
              <a:gd name="connsiteX4" fmla="*/ 353833 w 719593"/>
              <a:gd name="connsiteY4" fmla="*/ 481054 h 894522"/>
              <a:gd name="connsiteX5" fmla="*/ 0 w 719593"/>
              <a:gd name="connsiteY5" fmla="*/ 747423 h 894522"/>
              <a:gd name="connsiteX6" fmla="*/ 345882 w 719593"/>
              <a:gd name="connsiteY6" fmla="*/ 675861 h 894522"/>
              <a:gd name="connsiteX7" fmla="*/ 341906 w 719593"/>
              <a:gd name="connsiteY7" fmla="*/ 894522 h 894522"/>
              <a:gd name="connsiteX8" fmla="*/ 469127 w 719593"/>
              <a:gd name="connsiteY8" fmla="*/ 890546 h 894522"/>
              <a:gd name="connsiteX9" fmla="*/ 469127 w 719593"/>
              <a:gd name="connsiteY9" fmla="*/ 675861 h 894522"/>
              <a:gd name="connsiteX10" fmla="*/ 719593 w 719593"/>
              <a:gd name="connsiteY10" fmla="*/ 743447 h 894522"/>
              <a:gd name="connsiteX11" fmla="*/ 481054 w 719593"/>
              <a:gd name="connsiteY11" fmla="*/ 492981 h 894522"/>
              <a:gd name="connsiteX12" fmla="*/ 695739 w 719593"/>
              <a:gd name="connsiteY12" fmla="*/ 532738 h 894522"/>
              <a:gd name="connsiteX13" fmla="*/ 492981 w 719593"/>
              <a:gd name="connsiteY13" fmla="*/ 306126 h 894522"/>
              <a:gd name="connsiteX14" fmla="*/ 632129 w 719593"/>
              <a:gd name="connsiteY14" fmla="*/ 314077 h 894522"/>
              <a:gd name="connsiteX15" fmla="*/ 393590 w 719593"/>
              <a:gd name="connsiteY15" fmla="*/ 0 h 894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19593" h="894522">
                <a:moveTo>
                  <a:pt x="393590" y="0"/>
                </a:moveTo>
                <a:lnTo>
                  <a:pt x="139148" y="337931"/>
                </a:lnTo>
                <a:lnTo>
                  <a:pt x="345882" y="298174"/>
                </a:lnTo>
                <a:lnTo>
                  <a:pt x="95416" y="548640"/>
                </a:lnTo>
                <a:lnTo>
                  <a:pt x="353833" y="481054"/>
                </a:lnTo>
                <a:lnTo>
                  <a:pt x="0" y="747423"/>
                </a:lnTo>
                <a:lnTo>
                  <a:pt x="345882" y="675861"/>
                </a:lnTo>
                <a:cubicBezTo>
                  <a:pt x="344557" y="748748"/>
                  <a:pt x="343231" y="821635"/>
                  <a:pt x="341906" y="894522"/>
                </a:cubicBezTo>
                <a:lnTo>
                  <a:pt x="469127" y="890546"/>
                </a:lnTo>
                <a:lnTo>
                  <a:pt x="469127" y="675861"/>
                </a:lnTo>
                <a:lnTo>
                  <a:pt x="719593" y="743447"/>
                </a:lnTo>
                <a:lnTo>
                  <a:pt x="481054" y="492981"/>
                </a:lnTo>
                <a:lnTo>
                  <a:pt x="695739" y="532738"/>
                </a:lnTo>
                <a:lnTo>
                  <a:pt x="492981" y="306126"/>
                </a:lnTo>
                <a:lnTo>
                  <a:pt x="632129" y="314077"/>
                </a:lnTo>
                <a:lnTo>
                  <a:pt x="393590" y="0"/>
                </a:lnTo>
                <a:close/>
              </a:path>
            </a:pathLst>
          </a:custGeom>
          <a:solidFill>
            <a:srgbClr val="00B050"/>
          </a:solidFill>
          <a:ln w="3175">
            <a:noFill/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7" name="Freihandform 106"/>
          <p:cNvSpPr/>
          <p:nvPr/>
        </p:nvSpPr>
        <p:spPr>
          <a:xfrm>
            <a:off x="4497222" y="2458007"/>
            <a:ext cx="256313" cy="423932"/>
          </a:xfrm>
          <a:custGeom>
            <a:avLst/>
            <a:gdLst>
              <a:gd name="connsiteX0" fmla="*/ 393590 w 719593"/>
              <a:gd name="connsiteY0" fmla="*/ 0 h 894522"/>
              <a:gd name="connsiteX1" fmla="*/ 139148 w 719593"/>
              <a:gd name="connsiteY1" fmla="*/ 337931 h 894522"/>
              <a:gd name="connsiteX2" fmla="*/ 345882 w 719593"/>
              <a:gd name="connsiteY2" fmla="*/ 298174 h 894522"/>
              <a:gd name="connsiteX3" fmla="*/ 95416 w 719593"/>
              <a:gd name="connsiteY3" fmla="*/ 548640 h 894522"/>
              <a:gd name="connsiteX4" fmla="*/ 353833 w 719593"/>
              <a:gd name="connsiteY4" fmla="*/ 481054 h 894522"/>
              <a:gd name="connsiteX5" fmla="*/ 0 w 719593"/>
              <a:gd name="connsiteY5" fmla="*/ 747423 h 894522"/>
              <a:gd name="connsiteX6" fmla="*/ 345882 w 719593"/>
              <a:gd name="connsiteY6" fmla="*/ 675861 h 894522"/>
              <a:gd name="connsiteX7" fmla="*/ 341906 w 719593"/>
              <a:gd name="connsiteY7" fmla="*/ 894522 h 894522"/>
              <a:gd name="connsiteX8" fmla="*/ 469127 w 719593"/>
              <a:gd name="connsiteY8" fmla="*/ 890546 h 894522"/>
              <a:gd name="connsiteX9" fmla="*/ 469127 w 719593"/>
              <a:gd name="connsiteY9" fmla="*/ 675861 h 894522"/>
              <a:gd name="connsiteX10" fmla="*/ 719593 w 719593"/>
              <a:gd name="connsiteY10" fmla="*/ 743447 h 894522"/>
              <a:gd name="connsiteX11" fmla="*/ 481054 w 719593"/>
              <a:gd name="connsiteY11" fmla="*/ 492981 h 894522"/>
              <a:gd name="connsiteX12" fmla="*/ 695739 w 719593"/>
              <a:gd name="connsiteY12" fmla="*/ 532738 h 894522"/>
              <a:gd name="connsiteX13" fmla="*/ 492981 w 719593"/>
              <a:gd name="connsiteY13" fmla="*/ 306126 h 894522"/>
              <a:gd name="connsiteX14" fmla="*/ 632129 w 719593"/>
              <a:gd name="connsiteY14" fmla="*/ 314077 h 894522"/>
              <a:gd name="connsiteX15" fmla="*/ 393590 w 719593"/>
              <a:gd name="connsiteY15" fmla="*/ 0 h 894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19593" h="894522">
                <a:moveTo>
                  <a:pt x="393590" y="0"/>
                </a:moveTo>
                <a:lnTo>
                  <a:pt x="139148" y="337931"/>
                </a:lnTo>
                <a:lnTo>
                  <a:pt x="345882" y="298174"/>
                </a:lnTo>
                <a:lnTo>
                  <a:pt x="95416" y="548640"/>
                </a:lnTo>
                <a:lnTo>
                  <a:pt x="353833" y="481054"/>
                </a:lnTo>
                <a:lnTo>
                  <a:pt x="0" y="747423"/>
                </a:lnTo>
                <a:lnTo>
                  <a:pt x="345882" y="675861"/>
                </a:lnTo>
                <a:cubicBezTo>
                  <a:pt x="344557" y="748748"/>
                  <a:pt x="343231" y="821635"/>
                  <a:pt x="341906" y="894522"/>
                </a:cubicBezTo>
                <a:lnTo>
                  <a:pt x="469127" y="890546"/>
                </a:lnTo>
                <a:lnTo>
                  <a:pt x="469127" y="675861"/>
                </a:lnTo>
                <a:lnTo>
                  <a:pt x="719593" y="743447"/>
                </a:lnTo>
                <a:lnTo>
                  <a:pt x="481054" y="492981"/>
                </a:lnTo>
                <a:lnTo>
                  <a:pt x="695739" y="532738"/>
                </a:lnTo>
                <a:lnTo>
                  <a:pt x="492981" y="306126"/>
                </a:lnTo>
                <a:lnTo>
                  <a:pt x="632129" y="314077"/>
                </a:lnTo>
                <a:lnTo>
                  <a:pt x="393590" y="0"/>
                </a:lnTo>
                <a:close/>
              </a:path>
            </a:pathLst>
          </a:custGeom>
          <a:solidFill>
            <a:srgbClr val="00B050"/>
          </a:solidFill>
          <a:ln w="3175">
            <a:noFill/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8" name="Freihandform 107"/>
          <p:cNvSpPr/>
          <p:nvPr/>
        </p:nvSpPr>
        <p:spPr>
          <a:xfrm>
            <a:off x="5234864" y="2447350"/>
            <a:ext cx="444278" cy="439834"/>
          </a:xfrm>
          <a:custGeom>
            <a:avLst/>
            <a:gdLst>
              <a:gd name="connsiteX0" fmla="*/ 663934 w 1212574"/>
              <a:gd name="connsiteY0" fmla="*/ 0 h 1141012"/>
              <a:gd name="connsiteX1" fmla="*/ 254442 w 1212574"/>
              <a:gd name="connsiteY1" fmla="*/ 357809 h 1141012"/>
              <a:gd name="connsiteX2" fmla="*/ 612250 w 1212574"/>
              <a:gd name="connsiteY2" fmla="*/ 357809 h 1141012"/>
              <a:gd name="connsiteX3" fmla="*/ 178904 w 1212574"/>
              <a:gd name="connsiteY3" fmla="*/ 612251 h 1141012"/>
              <a:gd name="connsiteX4" fmla="*/ 572494 w 1212574"/>
              <a:gd name="connsiteY4" fmla="*/ 616226 h 1141012"/>
              <a:gd name="connsiteX5" fmla="*/ 0 w 1212574"/>
              <a:gd name="connsiteY5" fmla="*/ 822960 h 1141012"/>
              <a:gd name="connsiteX6" fmla="*/ 560567 w 1212574"/>
              <a:gd name="connsiteY6" fmla="*/ 822960 h 1141012"/>
              <a:gd name="connsiteX7" fmla="*/ 552616 w 1212574"/>
              <a:gd name="connsiteY7" fmla="*/ 1141012 h 1141012"/>
              <a:gd name="connsiteX8" fmla="*/ 675861 w 1212574"/>
              <a:gd name="connsiteY8" fmla="*/ 1141012 h 1141012"/>
              <a:gd name="connsiteX9" fmla="*/ 675861 w 1212574"/>
              <a:gd name="connsiteY9" fmla="*/ 826936 h 1141012"/>
              <a:gd name="connsiteX10" fmla="*/ 1212574 w 1212574"/>
              <a:gd name="connsiteY10" fmla="*/ 826936 h 1141012"/>
              <a:gd name="connsiteX11" fmla="*/ 743447 w 1212574"/>
              <a:gd name="connsiteY11" fmla="*/ 624178 h 1141012"/>
              <a:gd name="connsiteX12" fmla="*/ 1053548 w 1212574"/>
              <a:gd name="connsiteY12" fmla="*/ 624178 h 1141012"/>
              <a:gd name="connsiteX13" fmla="*/ 707666 w 1212574"/>
              <a:gd name="connsiteY13" fmla="*/ 357809 h 1141012"/>
              <a:gd name="connsiteX14" fmla="*/ 966083 w 1212574"/>
              <a:gd name="connsiteY14" fmla="*/ 361785 h 1141012"/>
              <a:gd name="connsiteX15" fmla="*/ 663934 w 1212574"/>
              <a:gd name="connsiteY15" fmla="*/ 0 h 1141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2574" h="1141012">
                <a:moveTo>
                  <a:pt x="663934" y="0"/>
                </a:moveTo>
                <a:lnTo>
                  <a:pt x="254442" y="357809"/>
                </a:lnTo>
                <a:lnTo>
                  <a:pt x="612250" y="357809"/>
                </a:lnTo>
                <a:lnTo>
                  <a:pt x="178904" y="612251"/>
                </a:lnTo>
                <a:lnTo>
                  <a:pt x="572494" y="616226"/>
                </a:lnTo>
                <a:lnTo>
                  <a:pt x="0" y="822960"/>
                </a:lnTo>
                <a:lnTo>
                  <a:pt x="560567" y="822960"/>
                </a:lnTo>
                <a:lnTo>
                  <a:pt x="552616" y="1141012"/>
                </a:lnTo>
                <a:lnTo>
                  <a:pt x="675861" y="1141012"/>
                </a:lnTo>
                <a:lnTo>
                  <a:pt x="675861" y="826936"/>
                </a:lnTo>
                <a:lnTo>
                  <a:pt x="1212574" y="826936"/>
                </a:lnTo>
                <a:lnTo>
                  <a:pt x="743447" y="624178"/>
                </a:lnTo>
                <a:lnTo>
                  <a:pt x="1053548" y="624178"/>
                </a:lnTo>
                <a:lnTo>
                  <a:pt x="707666" y="357809"/>
                </a:lnTo>
                <a:lnTo>
                  <a:pt x="966083" y="361785"/>
                </a:lnTo>
                <a:lnTo>
                  <a:pt x="663934" y="0"/>
                </a:lnTo>
                <a:close/>
              </a:path>
            </a:pathLst>
          </a:custGeom>
          <a:solidFill>
            <a:srgbClr val="00B050"/>
          </a:solidFill>
          <a:ln w="3175">
            <a:noFill/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9" name="Freihandform 108"/>
          <p:cNvSpPr/>
          <p:nvPr/>
        </p:nvSpPr>
        <p:spPr>
          <a:xfrm>
            <a:off x="4203922" y="2435046"/>
            <a:ext cx="444278" cy="439834"/>
          </a:xfrm>
          <a:custGeom>
            <a:avLst/>
            <a:gdLst>
              <a:gd name="connsiteX0" fmla="*/ 663934 w 1212574"/>
              <a:gd name="connsiteY0" fmla="*/ 0 h 1141012"/>
              <a:gd name="connsiteX1" fmla="*/ 254442 w 1212574"/>
              <a:gd name="connsiteY1" fmla="*/ 357809 h 1141012"/>
              <a:gd name="connsiteX2" fmla="*/ 612250 w 1212574"/>
              <a:gd name="connsiteY2" fmla="*/ 357809 h 1141012"/>
              <a:gd name="connsiteX3" fmla="*/ 178904 w 1212574"/>
              <a:gd name="connsiteY3" fmla="*/ 612251 h 1141012"/>
              <a:gd name="connsiteX4" fmla="*/ 572494 w 1212574"/>
              <a:gd name="connsiteY4" fmla="*/ 616226 h 1141012"/>
              <a:gd name="connsiteX5" fmla="*/ 0 w 1212574"/>
              <a:gd name="connsiteY5" fmla="*/ 822960 h 1141012"/>
              <a:gd name="connsiteX6" fmla="*/ 560567 w 1212574"/>
              <a:gd name="connsiteY6" fmla="*/ 822960 h 1141012"/>
              <a:gd name="connsiteX7" fmla="*/ 552616 w 1212574"/>
              <a:gd name="connsiteY7" fmla="*/ 1141012 h 1141012"/>
              <a:gd name="connsiteX8" fmla="*/ 675861 w 1212574"/>
              <a:gd name="connsiteY8" fmla="*/ 1141012 h 1141012"/>
              <a:gd name="connsiteX9" fmla="*/ 675861 w 1212574"/>
              <a:gd name="connsiteY9" fmla="*/ 826936 h 1141012"/>
              <a:gd name="connsiteX10" fmla="*/ 1212574 w 1212574"/>
              <a:gd name="connsiteY10" fmla="*/ 826936 h 1141012"/>
              <a:gd name="connsiteX11" fmla="*/ 743447 w 1212574"/>
              <a:gd name="connsiteY11" fmla="*/ 624178 h 1141012"/>
              <a:gd name="connsiteX12" fmla="*/ 1053548 w 1212574"/>
              <a:gd name="connsiteY12" fmla="*/ 624178 h 1141012"/>
              <a:gd name="connsiteX13" fmla="*/ 707666 w 1212574"/>
              <a:gd name="connsiteY13" fmla="*/ 357809 h 1141012"/>
              <a:gd name="connsiteX14" fmla="*/ 966083 w 1212574"/>
              <a:gd name="connsiteY14" fmla="*/ 361785 h 1141012"/>
              <a:gd name="connsiteX15" fmla="*/ 663934 w 1212574"/>
              <a:gd name="connsiteY15" fmla="*/ 0 h 1141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2574" h="1141012">
                <a:moveTo>
                  <a:pt x="663934" y="0"/>
                </a:moveTo>
                <a:lnTo>
                  <a:pt x="254442" y="357809"/>
                </a:lnTo>
                <a:lnTo>
                  <a:pt x="612250" y="357809"/>
                </a:lnTo>
                <a:lnTo>
                  <a:pt x="178904" y="612251"/>
                </a:lnTo>
                <a:lnTo>
                  <a:pt x="572494" y="616226"/>
                </a:lnTo>
                <a:lnTo>
                  <a:pt x="0" y="822960"/>
                </a:lnTo>
                <a:lnTo>
                  <a:pt x="560567" y="822960"/>
                </a:lnTo>
                <a:lnTo>
                  <a:pt x="552616" y="1141012"/>
                </a:lnTo>
                <a:lnTo>
                  <a:pt x="675861" y="1141012"/>
                </a:lnTo>
                <a:lnTo>
                  <a:pt x="675861" y="826936"/>
                </a:lnTo>
                <a:lnTo>
                  <a:pt x="1212574" y="826936"/>
                </a:lnTo>
                <a:lnTo>
                  <a:pt x="743447" y="624178"/>
                </a:lnTo>
                <a:lnTo>
                  <a:pt x="1053548" y="624178"/>
                </a:lnTo>
                <a:lnTo>
                  <a:pt x="707666" y="357809"/>
                </a:lnTo>
                <a:lnTo>
                  <a:pt x="966083" y="361785"/>
                </a:lnTo>
                <a:lnTo>
                  <a:pt x="663934" y="0"/>
                </a:lnTo>
                <a:close/>
              </a:path>
            </a:pathLst>
          </a:custGeom>
          <a:solidFill>
            <a:srgbClr val="00B050"/>
          </a:solidFill>
          <a:ln w="3175">
            <a:noFill/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0" name="Freihandform 109"/>
          <p:cNvSpPr/>
          <p:nvPr/>
        </p:nvSpPr>
        <p:spPr>
          <a:xfrm>
            <a:off x="4988334" y="2443982"/>
            <a:ext cx="444278" cy="439834"/>
          </a:xfrm>
          <a:custGeom>
            <a:avLst/>
            <a:gdLst>
              <a:gd name="connsiteX0" fmla="*/ 663934 w 1212574"/>
              <a:gd name="connsiteY0" fmla="*/ 0 h 1141012"/>
              <a:gd name="connsiteX1" fmla="*/ 254442 w 1212574"/>
              <a:gd name="connsiteY1" fmla="*/ 357809 h 1141012"/>
              <a:gd name="connsiteX2" fmla="*/ 612250 w 1212574"/>
              <a:gd name="connsiteY2" fmla="*/ 357809 h 1141012"/>
              <a:gd name="connsiteX3" fmla="*/ 178904 w 1212574"/>
              <a:gd name="connsiteY3" fmla="*/ 612251 h 1141012"/>
              <a:gd name="connsiteX4" fmla="*/ 572494 w 1212574"/>
              <a:gd name="connsiteY4" fmla="*/ 616226 h 1141012"/>
              <a:gd name="connsiteX5" fmla="*/ 0 w 1212574"/>
              <a:gd name="connsiteY5" fmla="*/ 822960 h 1141012"/>
              <a:gd name="connsiteX6" fmla="*/ 560567 w 1212574"/>
              <a:gd name="connsiteY6" fmla="*/ 822960 h 1141012"/>
              <a:gd name="connsiteX7" fmla="*/ 552616 w 1212574"/>
              <a:gd name="connsiteY7" fmla="*/ 1141012 h 1141012"/>
              <a:gd name="connsiteX8" fmla="*/ 675861 w 1212574"/>
              <a:gd name="connsiteY8" fmla="*/ 1141012 h 1141012"/>
              <a:gd name="connsiteX9" fmla="*/ 675861 w 1212574"/>
              <a:gd name="connsiteY9" fmla="*/ 826936 h 1141012"/>
              <a:gd name="connsiteX10" fmla="*/ 1212574 w 1212574"/>
              <a:gd name="connsiteY10" fmla="*/ 826936 h 1141012"/>
              <a:gd name="connsiteX11" fmla="*/ 743447 w 1212574"/>
              <a:gd name="connsiteY11" fmla="*/ 624178 h 1141012"/>
              <a:gd name="connsiteX12" fmla="*/ 1053548 w 1212574"/>
              <a:gd name="connsiteY12" fmla="*/ 624178 h 1141012"/>
              <a:gd name="connsiteX13" fmla="*/ 707666 w 1212574"/>
              <a:gd name="connsiteY13" fmla="*/ 357809 h 1141012"/>
              <a:gd name="connsiteX14" fmla="*/ 966083 w 1212574"/>
              <a:gd name="connsiteY14" fmla="*/ 361785 h 1141012"/>
              <a:gd name="connsiteX15" fmla="*/ 663934 w 1212574"/>
              <a:gd name="connsiteY15" fmla="*/ 0 h 1141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2574" h="1141012">
                <a:moveTo>
                  <a:pt x="663934" y="0"/>
                </a:moveTo>
                <a:lnTo>
                  <a:pt x="254442" y="357809"/>
                </a:lnTo>
                <a:lnTo>
                  <a:pt x="612250" y="357809"/>
                </a:lnTo>
                <a:lnTo>
                  <a:pt x="178904" y="612251"/>
                </a:lnTo>
                <a:lnTo>
                  <a:pt x="572494" y="616226"/>
                </a:lnTo>
                <a:lnTo>
                  <a:pt x="0" y="822960"/>
                </a:lnTo>
                <a:lnTo>
                  <a:pt x="560567" y="822960"/>
                </a:lnTo>
                <a:lnTo>
                  <a:pt x="552616" y="1141012"/>
                </a:lnTo>
                <a:lnTo>
                  <a:pt x="675861" y="1141012"/>
                </a:lnTo>
                <a:lnTo>
                  <a:pt x="675861" y="826936"/>
                </a:lnTo>
                <a:lnTo>
                  <a:pt x="1212574" y="826936"/>
                </a:lnTo>
                <a:lnTo>
                  <a:pt x="743447" y="624178"/>
                </a:lnTo>
                <a:lnTo>
                  <a:pt x="1053548" y="624178"/>
                </a:lnTo>
                <a:lnTo>
                  <a:pt x="707666" y="357809"/>
                </a:lnTo>
                <a:lnTo>
                  <a:pt x="966083" y="361785"/>
                </a:lnTo>
                <a:lnTo>
                  <a:pt x="663934" y="0"/>
                </a:lnTo>
                <a:close/>
              </a:path>
            </a:pathLst>
          </a:custGeom>
          <a:solidFill>
            <a:srgbClr val="00B050"/>
          </a:solidFill>
          <a:ln w="3175">
            <a:noFill/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1" name="Freihandform 110"/>
          <p:cNvSpPr/>
          <p:nvPr/>
        </p:nvSpPr>
        <p:spPr>
          <a:xfrm>
            <a:off x="3836369" y="2420457"/>
            <a:ext cx="444278" cy="439834"/>
          </a:xfrm>
          <a:custGeom>
            <a:avLst/>
            <a:gdLst>
              <a:gd name="connsiteX0" fmla="*/ 663934 w 1212574"/>
              <a:gd name="connsiteY0" fmla="*/ 0 h 1141012"/>
              <a:gd name="connsiteX1" fmla="*/ 254442 w 1212574"/>
              <a:gd name="connsiteY1" fmla="*/ 357809 h 1141012"/>
              <a:gd name="connsiteX2" fmla="*/ 612250 w 1212574"/>
              <a:gd name="connsiteY2" fmla="*/ 357809 h 1141012"/>
              <a:gd name="connsiteX3" fmla="*/ 178904 w 1212574"/>
              <a:gd name="connsiteY3" fmla="*/ 612251 h 1141012"/>
              <a:gd name="connsiteX4" fmla="*/ 572494 w 1212574"/>
              <a:gd name="connsiteY4" fmla="*/ 616226 h 1141012"/>
              <a:gd name="connsiteX5" fmla="*/ 0 w 1212574"/>
              <a:gd name="connsiteY5" fmla="*/ 822960 h 1141012"/>
              <a:gd name="connsiteX6" fmla="*/ 560567 w 1212574"/>
              <a:gd name="connsiteY6" fmla="*/ 822960 h 1141012"/>
              <a:gd name="connsiteX7" fmla="*/ 552616 w 1212574"/>
              <a:gd name="connsiteY7" fmla="*/ 1141012 h 1141012"/>
              <a:gd name="connsiteX8" fmla="*/ 675861 w 1212574"/>
              <a:gd name="connsiteY8" fmla="*/ 1141012 h 1141012"/>
              <a:gd name="connsiteX9" fmla="*/ 675861 w 1212574"/>
              <a:gd name="connsiteY9" fmla="*/ 826936 h 1141012"/>
              <a:gd name="connsiteX10" fmla="*/ 1212574 w 1212574"/>
              <a:gd name="connsiteY10" fmla="*/ 826936 h 1141012"/>
              <a:gd name="connsiteX11" fmla="*/ 743447 w 1212574"/>
              <a:gd name="connsiteY11" fmla="*/ 624178 h 1141012"/>
              <a:gd name="connsiteX12" fmla="*/ 1053548 w 1212574"/>
              <a:gd name="connsiteY12" fmla="*/ 624178 h 1141012"/>
              <a:gd name="connsiteX13" fmla="*/ 707666 w 1212574"/>
              <a:gd name="connsiteY13" fmla="*/ 357809 h 1141012"/>
              <a:gd name="connsiteX14" fmla="*/ 966083 w 1212574"/>
              <a:gd name="connsiteY14" fmla="*/ 361785 h 1141012"/>
              <a:gd name="connsiteX15" fmla="*/ 663934 w 1212574"/>
              <a:gd name="connsiteY15" fmla="*/ 0 h 1141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2574" h="1141012">
                <a:moveTo>
                  <a:pt x="663934" y="0"/>
                </a:moveTo>
                <a:lnTo>
                  <a:pt x="254442" y="357809"/>
                </a:lnTo>
                <a:lnTo>
                  <a:pt x="612250" y="357809"/>
                </a:lnTo>
                <a:lnTo>
                  <a:pt x="178904" y="612251"/>
                </a:lnTo>
                <a:lnTo>
                  <a:pt x="572494" y="616226"/>
                </a:lnTo>
                <a:lnTo>
                  <a:pt x="0" y="822960"/>
                </a:lnTo>
                <a:lnTo>
                  <a:pt x="560567" y="822960"/>
                </a:lnTo>
                <a:lnTo>
                  <a:pt x="552616" y="1141012"/>
                </a:lnTo>
                <a:lnTo>
                  <a:pt x="675861" y="1141012"/>
                </a:lnTo>
                <a:lnTo>
                  <a:pt x="675861" y="826936"/>
                </a:lnTo>
                <a:lnTo>
                  <a:pt x="1212574" y="826936"/>
                </a:lnTo>
                <a:lnTo>
                  <a:pt x="743447" y="624178"/>
                </a:lnTo>
                <a:lnTo>
                  <a:pt x="1053548" y="624178"/>
                </a:lnTo>
                <a:lnTo>
                  <a:pt x="707666" y="357809"/>
                </a:lnTo>
                <a:lnTo>
                  <a:pt x="966083" y="361785"/>
                </a:lnTo>
                <a:lnTo>
                  <a:pt x="663934" y="0"/>
                </a:lnTo>
                <a:close/>
              </a:path>
            </a:pathLst>
          </a:custGeom>
          <a:solidFill>
            <a:srgbClr val="00B050"/>
          </a:solidFill>
          <a:ln w="3175">
            <a:noFill/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2" name="Freihandform 111"/>
          <p:cNvSpPr/>
          <p:nvPr/>
        </p:nvSpPr>
        <p:spPr>
          <a:xfrm>
            <a:off x="5478857" y="2463575"/>
            <a:ext cx="256313" cy="423932"/>
          </a:xfrm>
          <a:custGeom>
            <a:avLst/>
            <a:gdLst>
              <a:gd name="connsiteX0" fmla="*/ 393590 w 719593"/>
              <a:gd name="connsiteY0" fmla="*/ 0 h 894522"/>
              <a:gd name="connsiteX1" fmla="*/ 139148 w 719593"/>
              <a:gd name="connsiteY1" fmla="*/ 337931 h 894522"/>
              <a:gd name="connsiteX2" fmla="*/ 345882 w 719593"/>
              <a:gd name="connsiteY2" fmla="*/ 298174 h 894522"/>
              <a:gd name="connsiteX3" fmla="*/ 95416 w 719593"/>
              <a:gd name="connsiteY3" fmla="*/ 548640 h 894522"/>
              <a:gd name="connsiteX4" fmla="*/ 353833 w 719593"/>
              <a:gd name="connsiteY4" fmla="*/ 481054 h 894522"/>
              <a:gd name="connsiteX5" fmla="*/ 0 w 719593"/>
              <a:gd name="connsiteY5" fmla="*/ 747423 h 894522"/>
              <a:gd name="connsiteX6" fmla="*/ 345882 w 719593"/>
              <a:gd name="connsiteY6" fmla="*/ 675861 h 894522"/>
              <a:gd name="connsiteX7" fmla="*/ 341906 w 719593"/>
              <a:gd name="connsiteY7" fmla="*/ 894522 h 894522"/>
              <a:gd name="connsiteX8" fmla="*/ 469127 w 719593"/>
              <a:gd name="connsiteY8" fmla="*/ 890546 h 894522"/>
              <a:gd name="connsiteX9" fmla="*/ 469127 w 719593"/>
              <a:gd name="connsiteY9" fmla="*/ 675861 h 894522"/>
              <a:gd name="connsiteX10" fmla="*/ 719593 w 719593"/>
              <a:gd name="connsiteY10" fmla="*/ 743447 h 894522"/>
              <a:gd name="connsiteX11" fmla="*/ 481054 w 719593"/>
              <a:gd name="connsiteY11" fmla="*/ 492981 h 894522"/>
              <a:gd name="connsiteX12" fmla="*/ 695739 w 719593"/>
              <a:gd name="connsiteY12" fmla="*/ 532738 h 894522"/>
              <a:gd name="connsiteX13" fmla="*/ 492981 w 719593"/>
              <a:gd name="connsiteY13" fmla="*/ 306126 h 894522"/>
              <a:gd name="connsiteX14" fmla="*/ 632129 w 719593"/>
              <a:gd name="connsiteY14" fmla="*/ 314077 h 894522"/>
              <a:gd name="connsiteX15" fmla="*/ 393590 w 719593"/>
              <a:gd name="connsiteY15" fmla="*/ 0 h 894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19593" h="894522">
                <a:moveTo>
                  <a:pt x="393590" y="0"/>
                </a:moveTo>
                <a:lnTo>
                  <a:pt x="139148" y="337931"/>
                </a:lnTo>
                <a:lnTo>
                  <a:pt x="345882" y="298174"/>
                </a:lnTo>
                <a:lnTo>
                  <a:pt x="95416" y="548640"/>
                </a:lnTo>
                <a:lnTo>
                  <a:pt x="353833" y="481054"/>
                </a:lnTo>
                <a:lnTo>
                  <a:pt x="0" y="747423"/>
                </a:lnTo>
                <a:lnTo>
                  <a:pt x="345882" y="675861"/>
                </a:lnTo>
                <a:cubicBezTo>
                  <a:pt x="344557" y="748748"/>
                  <a:pt x="343231" y="821635"/>
                  <a:pt x="341906" y="894522"/>
                </a:cubicBezTo>
                <a:lnTo>
                  <a:pt x="469127" y="890546"/>
                </a:lnTo>
                <a:lnTo>
                  <a:pt x="469127" y="675861"/>
                </a:lnTo>
                <a:lnTo>
                  <a:pt x="719593" y="743447"/>
                </a:lnTo>
                <a:lnTo>
                  <a:pt x="481054" y="492981"/>
                </a:lnTo>
                <a:lnTo>
                  <a:pt x="695739" y="532738"/>
                </a:lnTo>
                <a:lnTo>
                  <a:pt x="492981" y="306126"/>
                </a:lnTo>
                <a:lnTo>
                  <a:pt x="632129" y="314077"/>
                </a:lnTo>
                <a:lnTo>
                  <a:pt x="393590" y="0"/>
                </a:lnTo>
                <a:close/>
              </a:path>
            </a:pathLst>
          </a:custGeom>
          <a:solidFill>
            <a:srgbClr val="00B050"/>
          </a:solidFill>
          <a:ln w="3175">
            <a:noFill/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3" name="Freihandform 112"/>
          <p:cNvSpPr/>
          <p:nvPr/>
        </p:nvSpPr>
        <p:spPr>
          <a:xfrm>
            <a:off x="5611087" y="2463025"/>
            <a:ext cx="256313" cy="423932"/>
          </a:xfrm>
          <a:custGeom>
            <a:avLst/>
            <a:gdLst>
              <a:gd name="connsiteX0" fmla="*/ 393590 w 719593"/>
              <a:gd name="connsiteY0" fmla="*/ 0 h 894522"/>
              <a:gd name="connsiteX1" fmla="*/ 139148 w 719593"/>
              <a:gd name="connsiteY1" fmla="*/ 337931 h 894522"/>
              <a:gd name="connsiteX2" fmla="*/ 345882 w 719593"/>
              <a:gd name="connsiteY2" fmla="*/ 298174 h 894522"/>
              <a:gd name="connsiteX3" fmla="*/ 95416 w 719593"/>
              <a:gd name="connsiteY3" fmla="*/ 548640 h 894522"/>
              <a:gd name="connsiteX4" fmla="*/ 353833 w 719593"/>
              <a:gd name="connsiteY4" fmla="*/ 481054 h 894522"/>
              <a:gd name="connsiteX5" fmla="*/ 0 w 719593"/>
              <a:gd name="connsiteY5" fmla="*/ 747423 h 894522"/>
              <a:gd name="connsiteX6" fmla="*/ 345882 w 719593"/>
              <a:gd name="connsiteY6" fmla="*/ 675861 h 894522"/>
              <a:gd name="connsiteX7" fmla="*/ 341906 w 719593"/>
              <a:gd name="connsiteY7" fmla="*/ 894522 h 894522"/>
              <a:gd name="connsiteX8" fmla="*/ 469127 w 719593"/>
              <a:gd name="connsiteY8" fmla="*/ 890546 h 894522"/>
              <a:gd name="connsiteX9" fmla="*/ 469127 w 719593"/>
              <a:gd name="connsiteY9" fmla="*/ 675861 h 894522"/>
              <a:gd name="connsiteX10" fmla="*/ 719593 w 719593"/>
              <a:gd name="connsiteY10" fmla="*/ 743447 h 894522"/>
              <a:gd name="connsiteX11" fmla="*/ 481054 w 719593"/>
              <a:gd name="connsiteY11" fmla="*/ 492981 h 894522"/>
              <a:gd name="connsiteX12" fmla="*/ 695739 w 719593"/>
              <a:gd name="connsiteY12" fmla="*/ 532738 h 894522"/>
              <a:gd name="connsiteX13" fmla="*/ 492981 w 719593"/>
              <a:gd name="connsiteY13" fmla="*/ 306126 h 894522"/>
              <a:gd name="connsiteX14" fmla="*/ 632129 w 719593"/>
              <a:gd name="connsiteY14" fmla="*/ 314077 h 894522"/>
              <a:gd name="connsiteX15" fmla="*/ 393590 w 719593"/>
              <a:gd name="connsiteY15" fmla="*/ 0 h 894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19593" h="894522">
                <a:moveTo>
                  <a:pt x="393590" y="0"/>
                </a:moveTo>
                <a:lnTo>
                  <a:pt x="139148" y="337931"/>
                </a:lnTo>
                <a:lnTo>
                  <a:pt x="345882" y="298174"/>
                </a:lnTo>
                <a:lnTo>
                  <a:pt x="95416" y="548640"/>
                </a:lnTo>
                <a:lnTo>
                  <a:pt x="353833" y="481054"/>
                </a:lnTo>
                <a:lnTo>
                  <a:pt x="0" y="747423"/>
                </a:lnTo>
                <a:lnTo>
                  <a:pt x="345882" y="675861"/>
                </a:lnTo>
                <a:cubicBezTo>
                  <a:pt x="344557" y="748748"/>
                  <a:pt x="343231" y="821635"/>
                  <a:pt x="341906" y="894522"/>
                </a:cubicBezTo>
                <a:lnTo>
                  <a:pt x="469127" y="890546"/>
                </a:lnTo>
                <a:lnTo>
                  <a:pt x="469127" y="675861"/>
                </a:lnTo>
                <a:lnTo>
                  <a:pt x="719593" y="743447"/>
                </a:lnTo>
                <a:lnTo>
                  <a:pt x="481054" y="492981"/>
                </a:lnTo>
                <a:lnTo>
                  <a:pt x="695739" y="532738"/>
                </a:lnTo>
                <a:lnTo>
                  <a:pt x="492981" y="306126"/>
                </a:lnTo>
                <a:lnTo>
                  <a:pt x="632129" y="314077"/>
                </a:lnTo>
                <a:lnTo>
                  <a:pt x="393590" y="0"/>
                </a:lnTo>
                <a:close/>
              </a:path>
            </a:pathLst>
          </a:custGeom>
          <a:solidFill>
            <a:srgbClr val="00B050"/>
          </a:solidFill>
          <a:ln w="3175">
            <a:noFill/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4" name="Freihandform 113"/>
          <p:cNvSpPr/>
          <p:nvPr/>
        </p:nvSpPr>
        <p:spPr>
          <a:xfrm>
            <a:off x="5924852" y="2463011"/>
            <a:ext cx="256313" cy="423932"/>
          </a:xfrm>
          <a:custGeom>
            <a:avLst/>
            <a:gdLst>
              <a:gd name="connsiteX0" fmla="*/ 393590 w 719593"/>
              <a:gd name="connsiteY0" fmla="*/ 0 h 894522"/>
              <a:gd name="connsiteX1" fmla="*/ 139148 w 719593"/>
              <a:gd name="connsiteY1" fmla="*/ 337931 h 894522"/>
              <a:gd name="connsiteX2" fmla="*/ 345882 w 719593"/>
              <a:gd name="connsiteY2" fmla="*/ 298174 h 894522"/>
              <a:gd name="connsiteX3" fmla="*/ 95416 w 719593"/>
              <a:gd name="connsiteY3" fmla="*/ 548640 h 894522"/>
              <a:gd name="connsiteX4" fmla="*/ 353833 w 719593"/>
              <a:gd name="connsiteY4" fmla="*/ 481054 h 894522"/>
              <a:gd name="connsiteX5" fmla="*/ 0 w 719593"/>
              <a:gd name="connsiteY5" fmla="*/ 747423 h 894522"/>
              <a:gd name="connsiteX6" fmla="*/ 345882 w 719593"/>
              <a:gd name="connsiteY6" fmla="*/ 675861 h 894522"/>
              <a:gd name="connsiteX7" fmla="*/ 341906 w 719593"/>
              <a:gd name="connsiteY7" fmla="*/ 894522 h 894522"/>
              <a:gd name="connsiteX8" fmla="*/ 469127 w 719593"/>
              <a:gd name="connsiteY8" fmla="*/ 890546 h 894522"/>
              <a:gd name="connsiteX9" fmla="*/ 469127 w 719593"/>
              <a:gd name="connsiteY9" fmla="*/ 675861 h 894522"/>
              <a:gd name="connsiteX10" fmla="*/ 719593 w 719593"/>
              <a:gd name="connsiteY10" fmla="*/ 743447 h 894522"/>
              <a:gd name="connsiteX11" fmla="*/ 481054 w 719593"/>
              <a:gd name="connsiteY11" fmla="*/ 492981 h 894522"/>
              <a:gd name="connsiteX12" fmla="*/ 695739 w 719593"/>
              <a:gd name="connsiteY12" fmla="*/ 532738 h 894522"/>
              <a:gd name="connsiteX13" fmla="*/ 492981 w 719593"/>
              <a:gd name="connsiteY13" fmla="*/ 306126 h 894522"/>
              <a:gd name="connsiteX14" fmla="*/ 632129 w 719593"/>
              <a:gd name="connsiteY14" fmla="*/ 314077 h 894522"/>
              <a:gd name="connsiteX15" fmla="*/ 393590 w 719593"/>
              <a:gd name="connsiteY15" fmla="*/ 0 h 894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19593" h="894522">
                <a:moveTo>
                  <a:pt x="393590" y="0"/>
                </a:moveTo>
                <a:lnTo>
                  <a:pt x="139148" y="337931"/>
                </a:lnTo>
                <a:lnTo>
                  <a:pt x="345882" y="298174"/>
                </a:lnTo>
                <a:lnTo>
                  <a:pt x="95416" y="548640"/>
                </a:lnTo>
                <a:lnTo>
                  <a:pt x="353833" y="481054"/>
                </a:lnTo>
                <a:lnTo>
                  <a:pt x="0" y="747423"/>
                </a:lnTo>
                <a:lnTo>
                  <a:pt x="345882" y="675861"/>
                </a:lnTo>
                <a:cubicBezTo>
                  <a:pt x="344557" y="748748"/>
                  <a:pt x="343231" y="821635"/>
                  <a:pt x="341906" y="894522"/>
                </a:cubicBezTo>
                <a:lnTo>
                  <a:pt x="469127" y="890546"/>
                </a:lnTo>
                <a:lnTo>
                  <a:pt x="469127" y="675861"/>
                </a:lnTo>
                <a:lnTo>
                  <a:pt x="719593" y="743447"/>
                </a:lnTo>
                <a:lnTo>
                  <a:pt x="481054" y="492981"/>
                </a:lnTo>
                <a:lnTo>
                  <a:pt x="695739" y="532738"/>
                </a:lnTo>
                <a:lnTo>
                  <a:pt x="492981" y="306126"/>
                </a:lnTo>
                <a:lnTo>
                  <a:pt x="632129" y="314077"/>
                </a:lnTo>
                <a:lnTo>
                  <a:pt x="393590" y="0"/>
                </a:lnTo>
                <a:close/>
              </a:path>
            </a:pathLst>
          </a:custGeom>
          <a:solidFill>
            <a:srgbClr val="00B050"/>
          </a:solidFill>
          <a:ln w="3175">
            <a:noFill/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8" name="Gruppieren 122"/>
          <p:cNvGrpSpPr/>
          <p:nvPr/>
        </p:nvGrpSpPr>
        <p:grpSpPr>
          <a:xfrm>
            <a:off x="7687897" y="2759685"/>
            <a:ext cx="73489" cy="128016"/>
            <a:chOff x="8030475" y="2453168"/>
            <a:chExt cx="73489" cy="128016"/>
          </a:xfrm>
        </p:grpSpPr>
        <p:cxnSp>
          <p:nvCxnSpPr>
            <p:cNvPr id="116" name="Gerade Verbindung 115"/>
            <p:cNvCxnSpPr/>
            <p:nvPr/>
          </p:nvCxnSpPr>
          <p:spPr>
            <a:xfrm rot="5400000">
              <a:off x="8009476" y="2517176"/>
              <a:ext cx="128016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Gerade Verbindung 118"/>
            <p:cNvCxnSpPr/>
            <p:nvPr/>
          </p:nvCxnSpPr>
          <p:spPr>
            <a:xfrm rot="16200000" flipH="1">
              <a:off x="7987552" y="2497916"/>
              <a:ext cx="124051" cy="38205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Gerade Verbindung 119"/>
            <p:cNvCxnSpPr/>
            <p:nvPr/>
          </p:nvCxnSpPr>
          <p:spPr>
            <a:xfrm rot="5400000">
              <a:off x="8030812" y="2506748"/>
              <a:ext cx="120396" cy="25908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uppieren 123"/>
          <p:cNvGrpSpPr/>
          <p:nvPr/>
        </p:nvGrpSpPr>
        <p:grpSpPr>
          <a:xfrm>
            <a:off x="7716660" y="2762690"/>
            <a:ext cx="73489" cy="128016"/>
            <a:chOff x="8030475" y="2453168"/>
            <a:chExt cx="73489" cy="128016"/>
          </a:xfrm>
        </p:grpSpPr>
        <p:cxnSp>
          <p:nvCxnSpPr>
            <p:cNvPr id="125" name="Gerade Verbindung 124"/>
            <p:cNvCxnSpPr/>
            <p:nvPr/>
          </p:nvCxnSpPr>
          <p:spPr>
            <a:xfrm rot="5400000">
              <a:off x="8009476" y="2517176"/>
              <a:ext cx="128016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Gerade Verbindung 125"/>
            <p:cNvCxnSpPr/>
            <p:nvPr/>
          </p:nvCxnSpPr>
          <p:spPr>
            <a:xfrm rot="16200000" flipH="1">
              <a:off x="7987552" y="2497916"/>
              <a:ext cx="124051" cy="38205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Gerade Verbindung 126"/>
            <p:cNvCxnSpPr/>
            <p:nvPr/>
          </p:nvCxnSpPr>
          <p:spPr>
            <a:xfrm rot="5400000">
              <a:off x="8030812" y="2506748"/>
              <a:ext cx="120396" cy="25908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uppieren 127"/>
          <p:cNvGrpSpPr/>
          <p:nvPr/>
        </p:nvGrpSpPr>
        <p:grpSpPr>
          <a:xfrm>
            <a:off x="7760877" y="2765695"/>
            <a:ext cx="73489" cy="128016"/>
            <a:chOff x="8030475" y="2453168"/>
            <a:chExt cx="73489" cy="128016"/>
          </a:xfrm>
        </p:grpSpPr>
        <p:cxnSp>
          <p:nvCxnSpPr>
            <p:cNvPr id="129" name="Gerade Verbindung 128"/>
            <p:cNvCxnSpPr/>
            <p:nvPr/>
          </p:nvCxnSpPr>
          <p:spPr>
            <a:xfrm rot="5400000">
              <a:off x="8009476" y="2517176"/>
              <a:ext cx="128016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Gerade Verbindung 129"/>
            <p:cNvCxnSpPr/>
            <p:nvPr/>
          </p:nvCxnSpPr>
          <p:spPr>
            <a:xfrm rot="16200000" flipH="1">
              <a:off x="7987552" y="2497916"/>
              <a:ext cx="124051" cy="38205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Gerade Verbindung 130"/>
            <p:cNvCxnSpPr/>
            <p:nvPr/>
          </p:nvCxnSpPr>
          <p:spPr>
            <a:xfrm rot="5400000">
              <a:off x="8030812" y="2506748"/>
              <a:ext cx="120396" cy="25908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uppieren 131"/>
          <p:cNvGrpSpPr/>
          <p:nvPr/>
        </p:nvGrpSpPr>
        <p:grpSpPr>
          <a:xfrm>
            <a:off x="7805095" y="2760973"/>
            <a:ext cx="73489" cy="128016"/>
            <a:chOff x="8030475" y="2453168"/>
            <a:chExt cx="73489" cy="128016"/>
          </a:xfrm>
        </p:grpSpPr>
        <p:cxnSp>
          <p:nvCxnSpPr>
            <p:cNvPr id="133" name="Gerade Verbindung 132"/>
            <p:cNvCxnSpPr/>
            <p:nvPr/>
          </p:nvCxnSpPr>
          <p:spPr>
            <a:xfrm rot="5400000">
              <a:off x="8009476" y="2517176"/>
              <a:ext cx="128016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Gerade Verbindung 133"/>
            <p:cNvCxnSpPr/>
            <p:nvPr/>
          </p:nvCxnSpPr>
          <p:spPr>
            <a:xfrm rot="16200000" flipH="1">
              <a:off x="7987552" y="2497916"/>
              <a:ext cx="124051" cy="38205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Gerade Verbindung 134"/>
            <p:cNvCxnSpPr/>
            <p:nvPr/>
          </p:nvCxnSpPr>
          <p:spPr>
            <a:xfrm rot="5400000">
              <a:off x="8030812" y="2506748"/>
              <a:ext cx="120396" cy="25908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uppieren 135"/>
          <p:cNvGrpSpPr/>
          <p:nvPr/>
        </p:nvGrpSpPr>
        <p:grpSpPr>
          <a:xfrm>
            <a:off x="7849312" y="2761402"/>
            <a:ext cx="73489" cy="128016"/>
            <a:chOff x="8030475" y="2453168"/>
            <a:chExt cx="73489" cy="128016"/>
          </a:xfrm>
        </p:grpSpPr>
        <p:cxnSp>
          <p:nvCxnSpPr>
            <p:cNvPr id="137" name="Gerade Verbindung 136"/>
            <p:cNvCxnSpPr/>
            <p:nvPr/>
          </p:nvCxnSpPr>
          <p:spPr>
            <a:xfrm rot="5400000">
              <a:off x="8009476" y="2517176"/>
              <a:ext cx="128016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Gerade Verbindung 137"/>
            <p:cNvCxnSpPr/>
            <p:nvPr/>
          </p:nvCxnSpPr>
          <p:spPr>
            <a:xfrm rot="16200000" flipH="1">
              <a:off x="7987552" y="2497916"/>
              <a:ext cx="124051" cy="38205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Gerade Verbindung 138"/>
            <p:cNvCxnSpPr/>
            <p:nvPr/>
          </p:nvCxnSpPr>
          <p:spPr>
            <a:xfrm rot="5400000">
              <a:off x="8030812" y="2506748"/>
              <a:ext cx="120396" cy="25908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uppieren 139"/>
          <p:cNvGrpSpPr/>
          <p:nvPr/>
        </p:nvGrpSpPr>
        <p:grpSpPr>
          <a:xfrm>
            <a:off x="7896106" y="2759255"/>
            <a:ext cx="73489" cy="128016"/>
            <a:chOff x="8030475" y="2453168"/>
            <a:chExt cx="73489" cy="128016"/>
          </a:xfrm>
        </p:grpSpPr>
        <p:cxnSp>
          <p:nvCxnSpPr>
            <p:cNvPr id="141" name="Gerade Verbindung 140"/>
            <p:cNvCxnSpPr/>
            <p:nvPr/>
          </p:nvCxnSpPr>
          <p:spPr>
            <a:xfrm rot="5400000">
              <a:off x="8009476" y="2517176"/>
              <a:ext cx="128016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Gerade Verbindung 141"/>
            <p:cNvCxnSpPr/>
            <p:nvPr/>
          </p:nvCxnSpPr>
          <p:spPr>
            <a:xfrm rot="16200000" flipH="1">
              <a:off x="7987552" y="2497916"/>
              <a:ext cx="124051" cy="38205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Gerade Verbindung 142"/>
            <p:cNvCxnSpPr/>
            <p:nvPr/>
          </p:nvCxnSpPr>
          <p:spPr>
            <a:xfrm rot="5400000">
              <a:off x="8030812" y="2506748"/>
              <a:ext cx="120396" cy="25908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uppieren 143"/>
          <p:cNvGrpSpPr/>
          <p:nvPr/>
        </p:nvGrpSpPr>
        <p:grpSpPr>
          <a:xfrm>
            <a:off x="7940323" y="2762260"/>
            <a:ext cx="73489" cy="128016"/>
            <a:chOff x="8030475" y="2453168"/>
            <a:chExt cx="73489" cy="128016"/>
          </a:xfrm>
        </p:grpSpPr>
        <p:cxnSp>
          <p:nvCxnSpPr>
            <p:cNvPr id="145" name="Gerade Verbindung 144"/>
            <p:cNvCxnSpPr/>
            <p:nvPr/>
          </p:nvCxnSpPr>
          <p:spPr>
            <a:xfrm rot="5400000">
              <a:off x="8009476" y="2517176"/>
              <a:ext cx="128016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Gerade Verbindung 145"/>
            <p:cNvCxnSpPr/>
            <p:nvPr/>
          </p:nvCxnSpPr>
          <p:spPr>
            <a:xfrm rot="16200000" flipH="1">
              <a:off x="7987552" y="2497916"/>
              <a:ext cx="124051" cy="38205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Gerade Verbindung 146"/>
            <p:cNvCxnSpPr/>
            <p:nvPr/>
          </p:nvCxnSpPr>
          <p:spPr>
            <a:xfrm rot="5400000">
              <a:off x="8030812" y="2506748"/>
              <a:ext cx="120396" cy="25908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0" name="Freihandform 149"/>
          <p:cNvSpPr/>
          <p:nvPr/>
        </p:nvSpPr>
        <p:spPr>
          <a:xfrm>
            <a:off x="7724851" y="3163824"/>
            <a:ext cx="340157" cy="2563978"/>
          </a:xfrm>
          <a:custGeom>
            <a:avLst/>
            <a:gdLst>
              <a:gd name="connsiteX0" fmla="*/ 0 w 340157"/>
              <a:gd name="connsiteY0" fmla="*/ 0 h 2563978"/>
              <a:gd name="connsiteX1" fmla="*/ 329184 w 340157"/>
              <a:gd name="connsiteY1" fmla="*/ 0 h 2563978"/>
              <a:gd name="connsiteX2" fmla="*/ 340157 w 340157"/>
              <a:gd name="connsiteY2" fmla="*/ 2563978 h 2563978"/>
              <a:gd name="connsiteX3" fmla="*/ 14631 w 340157"/>
              <a:gd name="connsiteY3" fmla="*/ 2563978 h 2563978"/>
              <a:gd name="connsiteX4" fmla="*/ 18288 w 340157"/>
              <a:gd name="connsiteY4" fmla="*/ 2117750 h 2563978"/>
              <a:gd name="connsiteX5" fmla="*/ 14631 w 340157"/>
              <a:gd name="connsiteY5" fmla="*/ 1649578 h 2563978"/>
              <a:gd name="connsiteX6" fmla="*/ 10973 w 340157"/>
              <a:gd name="connsiteY6" fmla="*/ 1082650 h 2563978"/>
              <a:gd name="connsiteX7" fmla="*/ 7315 w 340157"/>
              <a:gd name="connsiteY7" fmla="*/ 523037 h 2563978"/>
              <a:gd name="connsiteX8" fmla="*/ 0 w 340157"/>
              <a:gd name="connsiteY8" fmla="*/ 0 h 2563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0157" h="2563978">
                <a:moveTo>
                  <a:pt x="0" y="0"/>
                </a:moveTo>
                <a:lnTo>
                  <a:pt x="329184" y="0"/>
                </a:lnTo>
                <a:cubicBezTo>
                  <a:pt x="332842" y="854659"/>
                  <a:pt x="336499" y="1709319"/>
                  <a:pt x="340157" y="2563978"/>
                </a:cubicBezTo>
                <a:lnTo>
                  <a:pt x="14631" y="2563978"/>
                </a:lnTo>
                <a:lnTo>
                  <a:pt x="18288" y="2117750"/>
                </a:lnTo>
                <a:lnTo>
                  <a:pt x="14631" y="1649578"/>
                </a:lnTo>
                <a:cubicBezTo>
                  <a:pt x="13412" y="1460602"/>
                  <a:pt x="12192" y="1271626"/>
                  <a:pt x="10973" y="1082650"/>
                </a:cubicBezTo>
                <a:cubicBezTo>
                  <a:pt x="9754" y="896112"/>
                  <a:pt x="8534" y="709575"/>
                  <a:pt x="7315" y="523037"/>
                </a:cubicBezTo>
                <a:lnTo>
                  <a:pt x="0" y="0"/>
                </a:lnTo>
                <a:close/>
              </a:path>
            </a:pathLst>
          </a:custGeom>
          <a:solidFill>
            <a:srgbClr val="CCECFF">
              <a:alpha val="74000"/>
            </a:srgbClr>
          </a:solidFill>
          <a:ln w="3175">
            <a:noFill/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52" name="Gerade Verbindung 151"/>
          <p:cNvCxnSpPr>
            <a:stCxn id="65" idx="21"/>
            <a:endCxn id="148" idx="1"/>
          </p:cNvCxnSpPr>
          <p:nvPr/>
        </p:nvCxnSpPr>
        <p:spPr>
          <a:xfrm flipV="1">
            <a:off x="7739064" y="2896819"/>
            <a:ext cx="314971" cy="354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uppieren 161"/>
          <p:cNvGrpSpPr/>
          <p:nvPr/>
        </p:nvGrpSpPr>
        <p:grpSpPr>
          <a:xfrm>
            <a:off x="7987872" y="2751287"/>
            <a:ext cx="73489" cy="128016"/>
            <a:chOff x="8030475" y="2453168"/>
            <a:chExt cx="73489" cy="128016"/>
          </a:xfrm>
        </p:grpSpPr>
        <p:cxnSp>
          <p:nvCxnSpPr>
            <p:cNvPr id="163" name="Gerade Verbindung 162"/>
            <p:cNvCxnSpPr/>
            <p:nvPr/>
          </p:nvCxnSpPr>
          <p:spPr>
            <a:xfrm rot="5400000">
              <a:off x="8009476" y="2517176"/>
              <a:ext cx="128016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Gerade Verbindung 163"/>
            <p:cNvCxnSpPr/>
            <p:nvPr/>
          </p:nvCxnSpPr>
          <p:spPr>
            <a:xfrm rot="16200000" flipH="1">
              <a:off x="7987552" y="2497916"/>
              <a:ext cx="124051" cy="38205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Gerade Verbindung 164"/>
            <p:cNvCxnSpPr/>
            <p:nvPr/>
          </p:nvCxnSpPr>
          <p:spPr>
            <a:xfrm rot="5400000">
              <a:off x="8030812" y="2506748"/>
              <a:ext cx="120396" cy="25908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Freihandform 114"/>
          <p:cNvSpPr/>
          <p:nvPr/>
        </p:nvSpPr>
        <p:spPr>
          <a:xfrm>
            <a:off x="6292382" y="2907087"/>
            <a:ext cx="203667" cy="512388"/>
          </a:xfrm>
          <a:custGeom>
            <a:avLst/>
            <a:gdLst>
              <a:gd name="connsiteX0" fmla="*/ 5603 w 79561"/>
              <a:gd name="connsiteY0" fmla="*/ 0 h 484094"/>
              <a:gd name="connsiteX1" fmla="*/ 12326 w 79561"/>
              <a:gd name="connsiteY1" fmla="*/ 302558 h 484094"/>
              <a:gd name="connsiteX2" fmla="*/ 79561 w 79561"/>
              <a:gd name="connsiteY2" fmla="*/ 484094 h 484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9561" h="484094">
                <a:moveTo>
                  <a:pt x="5603" y="0"/>
                </a:moveTo>
                <a:cubicBezTo>
                  <a:pt x="2801" y="110938"/>
                  <a:pt x="0" y="221876"/>
                  <a:pt x="12326" y="302558"/>
                </a:cubicBezTo>
                <a:cubicBezTo>
                  <a:pt x="24652" y="383240"/>
                  <a:pt x="52106" y="433667"/>
                  <a:pt x="79561" y="484094"/>
                </a:cubicBezTo>
              </a:path>
            </a:pathLst>
          </a:custGeom>
          <a:ln w="38100">
            <a:solidFill>
              <a:srgbClr val="0070C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7" name="Freihandform 116"/>
          <p:cNvSpPr/>
          <p:nvPr/>
        </p:nvSpPr>
        <p:spPr>
          <a:xfrm>
            <a:off x="7772721" y="2911288"/>
            <a:ext cx="142314" cy="531159"/>
          </a:xfrm>
          <a:custGeom>
            <a:avLst/>
            <a:gdLst>
              <a:gd name="connsiteX0" fmla="*/ 127747 w 142314"/>
              <a:gd name="connsiteY0" fmla="*/ 0 h 531159"/>
              <a:gd name="connsiteX1" fmla="*/ 121023 w 142314"/>
              <a:gd name="connsiteY1" fmla="*/ 248771 h 531159"/>
              <a:gd name="connsiteX2" fmla="*/ 0 w 142314"/>
              <a:gd name="connsiteY2" fmla="*/ 531159 h 531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2314" h="531159">
                <a:moveTo>
                  <a:pt x="127747" y="0"/>
                </a:moveTo>
                <a:cubicBezTo>
                  <a:pt x="135030" y="80122"/>
                  <a:pt x="142314" y="160245"/>
                  <a:pt x="121023" y="248771"/>
                </a:cubicBezTo>
                <a:cubicBezTo>
                  <a:pt x="99732" y="337298"/>
                  <a:pt x="49866" y="434228"/>
                  <a:pt x="0" y="531159"/>
                </a:cubicBezTo>
              </a:path>
            </a:pathLst>
          </a:custGeom>
          <a:ln w="38100">
            <a:solidFill>
              <a:srgbClr val="0070C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92" name="Gruppieren 191"/>
          <p:cNvGrpSpPr/>
          <p:nvPr/>
        </p:nvGrpSpPr>
        <p:grpSpPr>
          <a:xfrm>
            <a:off x="3672349" y="2835904"/>
            <a:ext cx="2265632" cy="489506"/>
            <a:chOff x="3672349" y="2835904"/>
            <a:chExt cx="2265632" cy="489506"/>
          </a:xfrm>
        </p:grpSpPr>
        <p:sp>
          <p:nvSpPr>
            <p:cNvPr id="118" name="Freihandform 117"/>
            <p:cNvSpPr/>
            <p:nvPr/>
          </p:nvSpPr>
          <p:spPr>
            <a:xfrm>
              <a:off x="3672349" y="2835904"/>
              <a:ext cx="149590" cy="408741"/>
            </a:xfrm>
            <a:custGeom>
              <a:avLst/>
              <a:gdLst>
                <a:gd name="connsiteX0" fmla="*/ 6320 w 149590"/>
                <a:gd name="connsiteY0" fmla="*/ 0 h 408741"/>
                <a:gd name="connsiteX1" fmla="*/ 10534 w 149590"/>
                <a:gd name="connsiteY1" fmla="*/ 252830 h 408741"/>
                <a:gd name="connsiteX2" fmla="*/ 69527 w 149590"/>
                <a:gd name="connsiteY2" fmla="*/ 358175 h 408741"/>
                <a:gd name="connsiteX3" fmla="*/ 149590 w 149590"/>
                <a:gd name="connsiteY3" fmla="*/ 408741 h 408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590" h="408741">
                  <a:moveTo>
                    <a:pt x="6320" y="0"/>
                  </a:moveTo>
                  <a:cubicBezTo>
                    <a:pt x="3160" y="96567"/>
                    <a:pt x="0" y="193134"/>
                    <a:pt x="10534" y="252830"/>
                  </a:cubicBezTo>
                  <a:cubicBezTo>
                    <a:pt x="21068" y="312526"/>
                    <a:pt x="46351" y="332190"/>
                    <a:pt x="69527" y="358175"/>
                  </a:cubicBezTo>
                  <a:cubicBezTo>
                    <a:pt x="92703" y="384160"/>
                    <a:pt x="121146" y="396450"/>
                    <a:pt x="149590" y="408741"/>
                  </a:cubicBezTo>
                </a:path>
              </a:pathLst>
            </a:custGeom>
            <a:ln w="19050">
              <a:prstDash val="sys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1" name="Freihandform 120"/>
            <p:cNvSpPr/>
            <p:nvPr/>
          </p:nvSpPr>
          <p:spPr>
            <a:xfrm>
              <a:off x="3921667" y="2878745"/>
              <a:ext cx="149590" cy="408741"/>
            </a:xfrm>
            <a:custGeom>
              <a:avLst/>
              <a:gdLst>
                <a:gd name="connsiteX0" fmla="*/ 6320 w 149590"/>
                <a:gd name="connsiteY0" fmla="*/ 0 h 408741"/>
                <a:gd name="connsiteX1" fmla="*/ 10534 w 149590"/>
                <a:gd name="connsiteY1" fmla="*/ 252830 h 408741"/>
                <a:gd name="connsiteX2" fmla="*/ 69527 w 149590"/>
                <a:gd name="connsiteY2" fmla="*/ 358175 h 408741"/>
                <a:gd name="connsiteX3" fmla="*/ 149590 w 149590"/>
                <a:gd name="connsiteY3" fmla="*/ 408741 h 408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590" h="408741">
                  <a:moveTo>
                    <a:pt x="6320" y="0"/>
                  </a:moveTo>
                  <a:cubicBezTo>
                    <a:pt x="3160" y="96567"/>
                    <a:pt x="0" y="193134"/>
                    <a:pt x="10534" y="252830"/>
                  </a:cubicBezTo>
                  <a:cubicBezTo>
                    <a:pt x="21068" y="312526"/>
                    <a:pt x="46351" y="332190"/>
                    <a:pt x="69527" y="358175"/>
                  </a:cubicBezTo>
                  <a:cubicBezTo>
                    <a:pt x="92703" y="384160"/>
                    <a:pt x="121146" y="396450"/>
                    <a:pt x="149590" y="408741"/>
                  </a:cubicBezTo>
                </a:path>
              </a:pathLst>
            </a:custGeom>
            <a:ln w="19050">
              <a:prstDash val="sys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2" name="Freihandform 121"/>
            <p:cNvSpPr/>
            <p:nvPr/>
          </p:nvSpPr>
          <p:spPr>
            <a:xfrm>
              <a:off x="4153428" y="2899814"/>
              <a:ext cx="149590" cy="408741"/>
            </a:xfrm>
            <a:custGeom>
              <a:avLst/>
              <a:gdLst>
                <a:gd name="connsiteX0" fmla="*/ 6320 w 149590"/>
                <a:gd name="connsiteY0" fmla="*/ 0 h 408741"/>
                <a:gd name="connsiteX1" fmla="*/ 10534 w 149590"/>
                <a:gd name="connsiteY1" fmla="*/ 252830 h 408741"/>
                <a:gd name="connsiteX2" fmla="*/ 69527 w 149590"/>
                <a:gd name="connsiteY2" fmla="*/ 358175 h 408741"/>
                <a:gd name="connsiteX3" fmla="*/ 149590 w 149590"/>
                <a:gd name="connsiteY3" fmla="*/ 408741 h 408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590" h="408741">
                  <a:moveTo>
                    <a:pt x="6320" y="0"/>
                  </a:moveTo>
                  <a:cubicBezTo>
                    <a:pt x="3160" y="96567"/>
                    <a:pt x="0" y="193134"/>
                    <a:pt x="10534" y="252830"/>
                  </a:cubicBezTo>
                  <a:cubicBezTo>
                    <a:pt x="21068" y="312526"/>
                    <a:pt x="46351" y="332190"/>
                    <a:pt x="69527" y="358175"/>
                  </a:cubicBezTo>
                  <a:cubicBezTo>
                    <a:pt x="92703" y="384160"/>
                    <a:pt x="121146" y="396450"/>
                    <a:pt x="149590" y="408741"/>
                  </a:cubicBezTo>
                </a:path>
              </a:pathLst>
            </a:custGeom>
            <a:ln w="19050">
              <a:prstDash val="sys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3" name="Freihandform 122"/>
            <p:cNvSpPr/>
            <p:nvPr/>
          </p:nvSpPr>
          <p:spPr>
            <a:xfrm>
              <a:off x="4385188" y="2908241"/>
              <a:ext cx="149590" cy="408741"/>
            </a:xfrm>
            <a:custGeom>
              <a:avLst/>
              <a:gdLst>
                <a:gd name="connsiteX0" fmla="*/ 6320 w 149590"/>
                <a:gd name="connsiteY0" fmla="*/ 0 h 408741"/>
                <a:gd name="connsiteX1" fmla="*/ 10534 w 149590"/>
                <a:gd name="connsiteY1" fmla="*/ 252830 h 408741"/>
                <a:gd name="connsiteX2" fmla="*/ 69527 w 149590"/>
                <a:gd name="connsiteY2" fmla="*/ 358175 h 408741"/>
                <a:gd name="connsiteX3" fmla="*/ 149590 w 149590"/>
                <a:gd name="connsiteY3" fmla="*/ 408741 h 408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590" h="408741">
                  <a:moveTo>
                    <a:pt x="6320" y="0"/>
                  </a:moveTo>
                  <a:cubicBezTo>
                    <a:pt x="3160" y="96567"/>
                    <a:pt x="0" y="193134"/>
                    <a:pt x="10534" y="252830"/>
                  </a:cubicBezTo>
                  <a:cubicBezTo>
                    <a:pt x="21068" y="312526"/>
                    <a:pt x="46351" y="332190"/>
                    <a:pt x="69527" y="358175"/>
                  </a:cubicBezTo>
                  <a:cubicBezTo>
                    <a:pt x="92703" y="384160"/>
                    <a:pt x="121146" y="396450"/>
                    <a:pt x="149590" y="408741"/>
                  </a:cubicBezTo>
                </a:path>
              </a:pathLst>
            </a:custGeom>
            <a:ln w="19050">
              <a:prstDash val="sys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4" name="Freihandform 123"/>
            <p:cNvSpPr/>
            <p:nvPr/>
          </p:nvSpPr>
          <p:spPr>
            <a:xfrm>
              <a:off x="4600093" y="2904027"/>
              <a:ext cx="149590" cy="408741"/>
            </a:xfrm>
            <a:custGeom>
              <a:avLst/>
              <a:gdLst>
                <a:gd name="connsiteX0" fmla="*/ 6320 w 149590"/>
                <a:gd name="connsiteY0" fmla="*/ 0 h 408741"/>
                <a:gd name="connsiteX1" fmla="*/ 10534 w 149590"/>
                <a:gd name="connsiteY1" fmla="*/ 252830 h 408741"/>
                <a:gd name="connsiteX2" fmla="*/ 69527 w 149590"/>
                <a:gd name="connsiteY2" fmla="*/ 358175 h 408741"/>
                <a:gd name="connsiteX3" fmla="*/ 149590 w 149590"/>
                <a:gd name="connsiteY3" fmla="*/ 408741 h 408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590" h="408741">
                  <a:moveTo>
                    <a:pt x="6320" y="0"/>
                  </a:moveTo>
                  <a:cubicBezTo>
                    <a:pt x="3160" y="96567"/>
                    <a:pt x="0" y="193134"/>
                    <a:pt x="10534" y="252830"/>
                  </a:cubicBezTo>
                  <a:cubicBezTo>
                    <a:pt x="21068" y="312526"/>
                    <a:pt x="46351" y="332190"/>
                    <a:pt x="69527" y="358175"/>
                  </a:cubicBezTo>
                  <a:cubicBezTo>
                    <a:pt x="92703" y="384160"/>
                    <a:pt x="121146" y="396450"/>
                    <a:pt x="149590" y="408741"/>
                  </a:cubicBezTo>
                </a:path>
              </a:pathLst>
            </a:custGeom>
            <a:ln w="19050">
              <a:prstDash val="sys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8" name="Freihandform 127"/>
            <p:cNvSpPr/>
            <p:nvPr/>
          </p:nvSpPr>
          <p:spPr>
            <a:xfrm>
              <a:off x="5135249" y="2916669"/>
              <a:ext cx="149590" cy="408741"/>
            </a:xfrm>
            <a:custGeom>
              <a:avLst/>
              <a:gdLst>
                <a:gd name="connsiteX0" fmla="*/ 6320 w 149590"/>
                <a:gd name="connsiteY0" fmla="*/ 0 h 408741"/>
                <a:gd name="connsiteX1" fmla="*/ 10534 w 149590"/>
                <a:gd name="connsiteY1" fmla="*/ 252830 h 408741"/>
                <a:gd name="connsiteX2" fmla="*/ 69527 w 149590"/>
                <a:gd name="connsiteY2" fmla="*/ 358175 h 408741"/>
                <a:gd name="connsiteX3" fmla="*/ 149590 w 149590"/>
                <a:gd name="connsiteY3" fmla="*/ 408741 h 408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590" h="408741">
                  <a:moveTo>
                    <a:pt x="6320" y="0"/>
                  </a:moveTo>
                  <a:cubicBezTo>
                    <a:pt x="3160" y="96567"/>
                    <a:pt x="0" y="193134"/>
                    <a:pt x="10534" y="252830"/>
                  </a:cubicBezTo>
                  <a:cubicBezTo>
                    <a:pt x="21068" y="312526"/>
                    <a:pt x="46351" y="332190"/>
                    <a:pt x="69527" y="358175"/>
                  </a:cubicBezTo>
                  <a:cubicBezTo>
                    <a:pt x="92703" y="384160"/>
                    <a:pt x="121146" y="396450"/>
                    <a:pt x="149590" y="408741"/>
                  </a:cubicBezTo>
                </a:path>
              </a:pathLst>
            </a:custGeom>
            <a:ln w="19050">
              <a:prstDash val="sys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2" name="Freihandform 131"/>
            <p:cNvSpPr/>
            <p:nvPr/>
          </p:nvSpPr>
          <p:spPr>
            <a:xfrm>
              <a:off x="5371222" y="2912455"/>
              <a:ext cx="149590" cy="408741"/>
            </a:xfrm>
            <a:custGeom>
              <a:avLst/>
              <a:gdLst>
                <a:gd name="connsiteX0" fmla="*/ 6320 w 149590"/>
                <a:gd name="connsiteY0" fmla="*/ 0 h 408741"/>
                <a:gd name="connsiteX1" fmla="*/ 10534 w 149590"/>
                <a:gd name="connsiteY1" fmla="*/ 252830 h 408741"/>
                <a:gd name="connsiteX2" fmla="*/ 69527 w 149590"/>
                <a:gd name="connsiteY2" fmla="*/ 358175 h 408741"/>
                <a:gd name="connsiteX3" fmla="*/ 149590 w 149590"/>
                <a:gd name="connsiteY3" fmla="*/ 408741 h 408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590" h="408741">
                  <a:moveTo>
                    <a:pt x="6320" y="0"/>
                  </a:moveTo>
                  <a:cubicBezTo>
                    <a:pt x="3160" y="96567"/>
                    <a:pt x="0" y="193134"/>
                    <a:pt x="10534" y="252830"/>
                  </a:cubicBezTo>
                  <a:cubicBezTo>
                    <a:pt x="21068" y="312526"/>
                    <a:pt x="46351" y="332190"/>
                    <a:pt x="69527" y="358175"/>
                  </a:cubicBezTo>
                  <a:cubicBezTo>
                    <a:pt x="92703" y="384160"/>
                    <a:pt x="121146" y="396450"/>
                    <a:pt x="149590" y="408741"/>
                  </a:cubicBezTo>
                </a:path>
              </a:pathLst>
            </a:custGeom>
            <a:ln w="19050">
              <a:prstDash val="sys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6" name="Freihandform 135"/>
            <p:cNvSpPr/>
            <p:nvPr/>
          </p:nvSpPr>
          <p:spPr>
            <a:xfrm>
              <a:off x="5788391" y="2912454"/>
              <a:ext cx="149590" cy="408741"/>
            </a:xfrm>
            <a:custGeom>
              <a:avLst/>
              <a:gdLst>
                <a:gd name="connsiteX0" fmla="*/ 6320 w 149590"/>
                <a:gd name="connsiteY0" fmla="*/ 0 h 408741"/>
                <a:gd name="connsiteX1" fmla="*/ 10534 w 149590"/>
                <a:gd name="connsiteY1" fmla="*/ 252830 h 408741"/>
                <a:gd name="connsiteX2" fmla="*/ 69527 w 149590"/>
                <a:gd name="connsiteY2" fmla="*/ 358175 h 408741"/>
                <a:gd name="connsiteX3" fmla="*/ 149590 w 149590"/>
                <a:gd name="connsiteY3" fmla="*/ 408741 h 408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590" h="408741">
                  <a:moveTo>
                    <a:pt x="6320" y="0"/>
                  </a:moveTo>
                  <a:cubicBezTo>
                    <a:pt x="3160" y="96567"/>
                    <a:pt x="0" y="193134"/>
                    <a:pt x="10534" y="252830"/>
                  </a:cubicBezTo>
                  <a:cubicBezTo>
                    <a:pt x="21068" y="312526"/>
                    <a:pt x="46351" y="332190"/>
                    <a:pt x="69527" y="358175"/>
                  </a:cubicBezTo>
                  <a:cubicBezTo>
                    <a:pt x="92703" y="384160"/>
                    <a:pt x="121146" y="396450"/>
                    <a:pt x="149590" y="408741"/>
                  </a:cubicBezTo>
                </a:path>
              </a:pathLst>
            </a:custGeom>
            <a:ln w="19050">
              <a:prstDash val="sys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40" name="Freihandform 139"/>
            <p:cNvSpPr/>
            <p:nvPr/>
          </p:nvSpPr>
          <p:spPr>
            <a:xfrm>
              <a:off x="5599472" y="2913158"/>
              <a:ext cx="149590" cy="408741"/>
            </a:xfrm>
            <a:custGeom>
              <a:avLst/>
              <a:gdLst>
                <a:gd name="connsiteX0" fmla="*/ 6320 w 149590"/>
                <a:gd name="connsiteY0" fmla="*/ 0 h 408741"/>
                <a:gd name="connsiteX1" fmla="*/ 10534 w 149590"/>
                <a:gd name="connsiteY1" fmla="*/ 252830 h 408741"/>
                <a:gd name="connsiteX2" fmla="*/ 69527 w 149590"/>
                <a:gd name="connsiteY2" fmla="*/ 358175 h 408741"/>
                <a:gd name="connsiteX3" fmla="*/ 149590 w 149590"/>
                <a:gd name="connsiteY3" fmla="*/ 408741 h 408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590" h="408741">
                  <a:moveTo>
                    <a:pt x="6320" y="0"/>
                  </a:moveTo>
                  <a:cubicBezTo>
                    <a:pt x="3160" y="96567"/>
                    <a:pt x="0" y="193134"/>
                    <a:pt x="10534" y="252830"/>
                  </a:cubicBezTo>
                  <a:cubicBezTo>
                    <a:pt x="21068" y="312526"/>
                    <a:pt x="46351" y="332190"/>
                    <a:pt x="69527" y="358175"/>
                  </a:cubicBezTo>
                  <a:cubicBezTo>
                    <a:pt x="92703" y="384160"/>
                    <a:pt x="121146" y="396450"/>
                    <a:pt x="149590" y="408741"/>
                  </a:cubicBezTo>
                </a:path>
              </a:pathLst>
            </a:custGeom>
            <a:ln w="19050">
              <a:prstDash val="sys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19" name="Gruppieren 157"/>
          <p:cNvGrpSpPr/>
          <p:nvPr/>
        </p:nvGrpSpPr>
        <p:grpSpPr>
          <a:xfrm>
            <a:off x="768096" y="2641092"/>
            <a:ext cx="6215634" cy="2174748"/>
            <a:chOff x="768096" y="2641092"/>
            <a:chExt cx="6215634" cy="2174748"/>
          </a:xfrm>
        </p:grpSpPr>
        <p:grpSp>
          <p:nvGrpSpPr>
            <p:cNvPr id="20" name="Gruppieren 156"/>
            <p:cNvGrpSpPr/>
            <p:nvPr/>
          </p:nvGrpSpPr>
          <p:grpSpPr>
            <a:xfrm>
              <a:off x="768096" y="2641092"/>
              <a:ext cx="6215634" cy="2024997"/>
              <a:chOff x="768096" y="2641092"/>
              <a:chExt cx="6215634" cy="2024997"/>
            </a:xfrm>
          </p:grpSpPr>
          <p:grpSp>
            <p:nvGrpSpPr>
              <p:cNvPr id="22" name="Gruppieren 34"/>
              <p:cNvGrpSpPr/>
              <p:nvPr/>
            </p:nvGrpSpPr>
            <p:grpSpPr>
              <a:xfrm>
                <a:off x="768096" y="2641092"/>
                <a:ext cx="6005779" cy="2024997"/>
                <a:chOff x="768096" y="2626157"/>
                <a:chExt cx="6005779" cy="2024997"/>
              </a:xfrm>
            </p:grpSpPr>
            <p:sp>
              <p:nvSpPr>
                <p:cNvPr id="31" name="Freihandform 30"/>
                <p:cNvSpPr/>
                <p:nvPr/>
              </p:nvSpPr>
              <p:spPr>
                <a:xfrm>
                  <a:off x="3483176" y="3567639"/>
                  <a:ext cx="3155297" cy="1083515"/>
                </a:xfrm>
                <a:custGeom>
                  <a:avLst/>
                  <a:gdLst>
                    <a:gd name="connsiteX0" fmla="*/ 0 w 3195638"/>
                    <a:gd name="connsiteY0" fmla="*/ 0 h 1157288"/>
                    <a:gd name="connsiteX1" fmla="*/ 385763 w 3195638"/>
                    <a:gd name="connsiteY1" fmla="*/ 733425 h 1157288"/>
                    <a:gd name="connsiteX2" fmla="*/ 814388 w 3195638"/>
                    <a:gd name="connsiteY2" fmla="*/ 890588 h 1157288"/>
                    <a:gd name="connsiteX3" fmla="*/ 1490663 w 3195638"/>
                    <a:gd name="connsiteY3" fmla="*/ 976313 h 1157288"/>
                    <a:gd name="connsiteX4" fmla="*/ 3195638 w 3195638"/>
                    <a:gd name="connsiteY4" fmla="*/ 1157288 h 1157288"/>
                    <a:gd name="connsiteX0" fmla="*/ 0 w 3155297"/>
                    <a:gd name="connsiteY0" fmla="*/ 0 h 1076605"/>
                    <a:gd name="connsiteX1" fmla="*/ 385763 w 3155297"/>
                    <a:gd name="connsiteY1" fmla="*/ 733425 h 1076605"/>
                    <a:gd name="connsiteX2" fmla="*/ 814388 w 3155297"/>
                    <a:gd name="connsiteY2" fmla="*/ 890588 h 1076605"/>
                    <a:gd name="connsiteX3" fmla="*/ 1490663 w 3155297"/>
                    <a:gd name="connsiteY3" fmla="*/ 976313 h 1076605"/>
                    <a:gd name="connsiteX4" fmla="*/ 3155297 w 3155297"/>
                    <a:gd name="connsiteY4" fmla="*/ 1076605 h 1076605"/>
                    <a:gd name="connsiteX0" fmla="*/ 0 w 3155297"/>
                    <a:gd name="connsiteY0" fmla="*/ 0 h 1083515"/>
                    <a:gd name="connsiteX1" fmla="*/ 385763 w 3155297"/>
                    <a:gd name="connsiteY1" fmla="*/ 733425 h 1083515"/>
                    <a:gd name="connsiteX2" fmla="*/ 814388 w 3155297"/>
                    <a:gd name="connsiteY2" fmla="*/ 890588 h 1083515"/>
                    <a:gd name="connsiteX3" fmla="*/ 1490663 w 3155297"/>
                    <a:gd name="connsiteY3" fmla="*/ 976313 h 1083515"/>
                    <a:gd name="connsiteX4" fmla="*/ 3155297 w 3155297"/>
                    <a:gd name="connsiteY4" fmla="*/ 1076605 h 1083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55297" h="1083515">
                      <a:moveTo>
                        <a:pt x="0" y="0"/>
                      </a:moveTo>
                      <a:cubicBezTo>
                        <a:pt x="125016" y="292497"/>
                        <a:pt x="250032" y="584994"/>
                        <a:pt x="385763" y="733425"/>
                      </a:cubicBezTo>
                      <a:cubicBezTo>
                        <a:pt x="521494" y="881856"/>
                        <a:pt x="630238" y="850107"/>
                        <a:pt x="814388" y="890588"/>
                      </a:cubicBezTo>
                      <a:cubicBezTo>
                        <a:pt x="998538" y="931069"/>
                        <a:pt x="1490663" y="976313"/>
                        <a:pt x="1490663" y="976313"/>
                      </a:cubicBezTo>
                      <a:cubicBezTo>
                        <a:pt x="2045541" y="1009744"/>
                        <a:pt x="2586972" y="1083515"/>
                        <a:pt x="3155297" y="1076605"/>
                      </a:cubicBezTo>
                    </a:path>
                  </a:pathLst>
                </a:custGeom>
                <a:ln w="38100">
                  <a:solidFill>
                    <a:schemeClr val="accent6">
                      <a:lumMod val="60000"/>
                      <a:lumOff val="40000"/>
                    </a:schemeClr>
                  </a:solidFill>
                  <a:headEnd type="none" w="med" len="med"/>
                  <a:tailEnd type="arrow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33" name="Freihandform 32"/>
                <p:cNvSpPr/>
                <p:nvPr/>
              </p:nvSpPr>
              <p:spPr>
                <a:xfrm>
                  <a:off x="768096" y="2626157"/>
                  <a:ext cx="6005779" cy="1302105"/>
                </a:xfrm>
                <a:custGeom>
                  <a:avLst/>
                  <a:gdLst>
                    <a:gd name="connsiteX0" fmla="*/ 0 w 6005779"/>
                    <a:gd name="connsiteY0" fmla="*/ 0 h 1302105"/>
                    <a:gd name="connsiteX1" fmla="*/ 1177747 w 6005779"/>
                    <a:gd name="connsiteY1" fmla="*/ 87782 h 1302105"/>
                    <a:gd name="connsiteX2" fmla="*/ 1660550 w 6005779"/>
                    <a:gd name="connsiteY2" fmla="*/ 109728 h 1302105"/>
                    <a:gd name="connsiteX3" fmla="*/ 2055571 w 6005779"/>
                    <a:gd name="connsiteY3" fmla="*/ 175565 h 1302105"/>
                    <a:gd name="connsiteX4" fmla="*/ 2340864 w 6005779"/>
                    <a:gd name="connsiteY4" fmla="*/ 336499 h 1302105"/>
                    <a:gd name="connsiteX5" fmla="*/ 2560320 w 6005779"/>
                    <a:gd name="connsiteY5" fmla="*/ 563270 h 1302105"/>
                    <a:gd name="connsiteX6" fmla="*/ 2838298 w 6005779"/>
                    <a:gd name="connsiteY6" fmla="*/ 921715 h 1302105"/>
                    <a:gd name="connsiteX7" fmla="*/ 3087014 w 6005779"/>
                    <a:gd name="connsiteY7" fmla="*/ 1155801 h 1302105"/>
                    <a:gd name="connsiteX8" fmla="*/ 3269894 w 6005779"/>
                    <a:gd name="connsiteY8" fmla="*/ 1199693 h 1302105"/>
                    <a:gd name="connsiteX9" fmla="*/ 3599078 w 6005779"/>
                    <a:gd name="connsiteY9" fmla="*/ 1228953 h 1302105"/>
                    <a:gd name="connsiteX10" fmla="*/ 6005779 w 6005779"/>
                    <a:gd name="connsiteY10" fmla="*/ 1302105 h 13021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005779" h="1302105">
                      <a:moveTo>
                        <a:pt x="0" y="0"/>
                      </a:moveTo>
                      <a:lnTo>
                        <a:pt x="1177747" y="87782"/>
                      </a:lnTo>
                      <a:cubicBezTo>
                        <a:pt x="1454505" y="106070"/>
                        <a:pt x="1514246" y="95098"/>
                        <a:pt x="1660550" y="109728"/>
                      </a:cubicBezTo>
                      <a:cubicBezTo>
                        <a:pt x="1806854" y="124358"/>
                        <a:pt x="1942185" y="137770"/>
                        <a:pt x="2055571" y="175565"/>
                      </a:cubicBezTo>
                      <a:cubicBezTo>
                        <a:pt x="2168957" y="213360"/>
                        <a:pt x="2256739" y="271882"/>
                        <a:pt x="2340864" y="336499"/>
                      </a:cubicBezTo>
                      <a:cubicBezTo>
                        <a:pt x="2424989" y="401116"/>
                        <a:pt x="2477414" y="465734"/>
                        <a:pt x="2560320" y="563270"/>
                      </a:cubicBezTo>
                      <a:cubicBezTo>
                        <a:pt x="2643226" y="660806"/>
                        <a:pt x="2750516" y="822960"/>
                        <a:pt x="2838298" y="921715"/>
                      </a:cubicBezTo>
                      <a:cubicBezTo>
                        <a:pt x="2926080" y="1020470"/>
                        <a:pt x="3015081" y="1109471"/>
                        <a:pt x="3087014" y="1155801"/>
                      </a:cubicBezTo>
                      <a:cubicBezTo>
                        <a:pt x="3158947" y="1202131"/>
                        <a:pt x="3184550" y="1187501"/>
                        <a:pt x="3269894" y="1199693"/>
                      </a:cubicBezTo>
                      <a:cubicBezTo>
                        <a:pt x="3355238" y="1211885"/>
                        <a:pt x="3599078" y="1228953"/>
                        <a:pt x="3599078" y="1228953"/>
                      </a:cubicBezTo>
                      <a:lnTo>
                        <a:pt x="6005779" y="1302105"/>
                      </a:lnTo>
                    </a:path>
                  </a:pathLst>
                </a:custGeom>
                <a:ln w="38100">
                  <a:solidFill>
                    <a:schemeClr val="accent6">
                      <a:lumMod val="60000"/>
                      <a:lumOff val="40000"/>
                    </a:schemeClr>
                  </a:solidFill>
                  <a:headEnd type="none" w="med" len="med"/>
                  <a:tailEnd type="arrow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sp>
            <p:nvSpPr>
              <p:cNvPr id="155" name="Freihandform 154"/>
              <p:cNvSpPr/>
              <p:nvPr/>
            </p:nvSpPr>
            <p:spPr>
              <a:xfrm>
                <a:off x="3310890" y="3181350"/>
                <a:ext cx="3672840" cy="1116330"/>
              </a:xfrm>
              <a:custGeom>
                <a:avLst/>
                <a:gdLst>
                  <a:gd name="connsiteX0" fmla="*/ 0 w 3672840"/>
                  <a:gd name="connsiteY0" fmla="*/ 0 h 1116330"/>
                  <a:gd name="connsiteX1" fmla="*/ 167640 w 3672840"/>
                  <a:gd name="connsiteY1" fmla="*/ 396240 h 1116330"/>
                  <a:gd name="connsiteX2" fmla="*/ 278130 w 3672840"/>
                  <a:gd name="connsiteY2" fmla="*/ 571500 h 1116330"/>
                  <a:gd name="connsiteX3" fmla="*/ 434340 w 3672840"/>
                  <a:gd name="connsiteY3" fmla="*/ 723900 h 1116330"/>
                  <a:gd name="connsiteX4" fmla="*/ 670560 w 3672840"/>
                  <a:gd name="connsiteY4" fmla="*/ 883920 h 1116330"/>
                  <a:gd name="connsiteX5" fmla="*/ 899160 w 3672840"/>
                  <a:gd name="connsiteY5" fmla="*/ 925830 h 1116330"/>
                  <a:gd name="connsiteX6" fmla="*/ 1550670 w 3672840"/>
                  <a:gd name="connsiteY6" fmla="*/ 994410 h 1116330"/>
                  <a:gd name="connsiteX7" fmla="*/ 2670810 w 3672840"/>
                  <a:gd name="connsiteY7" fmla="*/ 1074420 h 1116330"/>
                  <a:gd name="connsiteX8" fmla="*/ 3672840 w 3672840"/>
                  <a:gd name="connsiteY8" fmla="*/ 1116330 h 1116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72840" h="1116330">
                    <a:moveTo>
                      <a:pt x="0" y="0"/>
                    </a:moveTo>
                    <a:cubicBezTo>
                      <a:pt x="60642" y="150495"/>
                      <a:pt x="121285" y="300990"/>
                      <a:pt x="167640" y="396240"/>
                    </a:cubicBezTo>
                    <a:cubicBezTo>
                      <a:pt x="213995" y="491490"/>
                      <a:pt x="233680" y="516890"/>
                      <a:pt x="278130" y="571500"/>
                    </a:cubicBezTo>
                    <a:cubicBezTo>
                      <a:pt x="322580" y="626110"/>
                      <a:pt x="368935" y="671830"/>
                      <a:pt x="434340" y="723900"/>
                    </a:cubicBezTo>
                    <a:cubicBezTo>
                      <a:pt x="499745" y="775970"/>
                      <a:pt x="593090" y="850265"/>
                      <a:pt x="670560" y="883920"/>
                    </a:cubicBezTo>
                    <a:cubicBezTo>
                      <a:pt x="748030" y="917575"/>
                      <a:pt x="752475" y="907415"/>
                      <a:pt x="899160" y="925830"/>
                    </a:cubicBezTo>
                    <a:cubicBezTo>
                      <a:pt x="1045845" y="944245"/>
                      <a:pt x="1255395" y="969645"/>
                      <a:pt x="1550670" y="994410"/>
                    </a:cubicBezTo>
                    <a:cubicBezTo>
                      <a:pt x="1845945" y="1019175"/>
                      <a:pt x="2317115" y="1054100"/>
                      <a:pt x="2670810" y="1074420"/>
                    </a:cubicBezTo>
                    <a:cubicBezTo>
                      <a:pt x="3024505" y="1094740"/>
                      <a:pt x="3348672" y="1105535"/>
                      <a:pt x="3672840" y="1116330"/>
                    </a:cubicBezTo>
                  </a:path>
                </a:pathLst>
              </a:custGeom>
              <a:ln w="38100">
                <a:solidFill>
                  <a:schemeClr val="accent6">
                    <a:lumMod val="60000"/>
                    <a:lumOff val="40000"/>
                  </a:schemeClr>
                </a:solidFill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156" name="Freihandform 155"/>
            <p:cNvSpPr/>
            <p:nvPr/>
          </p:nvSpPr>
          <p:spPr>
            <a:xfrm>
              <a:off x="3703320" y="4072890"/>
              <a:ext cx="1287780" cy="742950"/>
            </a:xfrm>
            <a:custGeom>
              <a:avLst/>
              <a:gdLst>
                <a:gd name="connsiteX0" fmla="*/ 0 w 1287780"/>
                <a:gd name="connsiteY0" fmla="*/ 0 h 742950"/>
                <a:gd name="connsiteX1" fmla="*/ 175260 w 1287780"/>
                <a:gd name="connsiteY1" fmla="*/ 472440 h 742950"/>
                <a:gd name="connsiteX2" fmla="*/ 457200 w 1287780"/>
                <a:gd name="connsiteY2" fmla="*/ 621030 h 742950"/>
                <a:gd name="connsiteX3" fmla="*/ 1287780 w 1287780"/>
                <a:gd name="connsiteY3" fmla="*/ 742950 h 742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7780" h="742950">
                  <a:moveTo>
                    <a:pt x="0" y="0"/>
                  </a:moveTo>
                  <a:cubicBezTo>
                    <a:pt x="49530" y="184467"/>
                    <a:pt x="99060" y="368935"/>
                    <a:pt x="175260" y="472440"/>
                  </a:cubicBezTo>
                  <a:cubicBezTo>
                    <a:pt x="251460" y="575945"/>
                    <a:pt x="271780" y="575945"/>
                    <a:pt x="457200" y="621030"/>
                  </a:cubicBezTo>
                  <a:cubicBezTo>
                    <a:pt x="642620" y="666115"/>
                    <a:pt x="965200" y="704532"/>
                    <a:pt x="1287780" y="742950"/>
                  </a:cubicBezTo>
                </a:path>
              </a:pathLst>
            </a:custGeom>
            <a:ln w="38100">
              <a:solidFill>
                <a:schemeClr val="accent6">
                  <a:lumMod val="60000"/>
                  <a:lumOff val="40000"/>
                </a:schemeClr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159" name="Gruppieren 51"/>
          <p:cNvGrpSpPr/>
          <p:nvPr/>
        </p:nvGrpSpPr>
        <p:grpSpPr>
          <a:xfrm>
            <a:off x="2045449" y="1708514"/>
            <a:ext cx="436338" cy="1350371"/>
            <a:chOff x="2045449" y="1708515"/>
            <a:chExt cx="436338" cy="1065280"/>
          </a:xfrm>
        </p:grpSpPr>
        <p:sp>
          <p:nvSpPr>
            <p:cNvPr id="160" name="Rechteck 159"/>
            <p:cNvSpPr/>
            <p:nvPr/>
          </p:nvSpPr>
          <p:spPr>
            <a:xfrm>
              <a:off x="2207839" y="1921933"/>
              <a:ext cx="103561" cy="8518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61" name="Textfeld 160"/>
            <p:cNvSpPr txBox="1"/>
            <p:nvPr/>
          </p:nvSpPr>
          <p:spPr>
            <a:xfrm>
              <a:off x="2045449" y="1708515"/>
              <a:ext cx="436338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050" dirty="0" smtClean="0"/>
                <a:t>P10</a:t>
              </a:r>
              <a:endParaRPr lang="de-DE" sz="1050" dirty="0"/>
            </a:p>
          </p:txBody>
        </p:sp>
      </p:grpSp>
      <p:grpSp>
        <p:nvGrpSpPr>
          <p:cNvPr id="162" name="Gruppieren 70"/>
          <p:cNvGrpSpPr/>
          <p:nvPr/>
        </p:nvGrpSpPr>
        <p:grpSpPr>
          <a:xfrm>
            <a:off x="2214561" y="2667000"/>
            <a:ext cx="95252" cy="251974"/>
            <a:chOff x="5391087" y="1992516"/>
            <a:chExt cx="107226" cy="369435"/>
          </a:xfrm>
        </p:grpSpPr>
        <p:sp>
          <p:nvSpPr>
            <p:cNvPr id="166" name="Rechteck 165"/>
            <p:cNvSpPr/>
            <p:nvPr/>
          </p:nvSpPr>
          <p:spPr>
            <a:xfrm>
              <a:off x="5391087" y="1992618"/>
              <a:ext cx="107226" cy="369333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167" name="Gerade Verbindung 166"/>
            <p:cNvCxnSpPr>
              <a:stCxn id="166" idx="0"/>
              <a:endCxn id="166" idx="2"/>
            </p:cNvCxnSpPr>
            <p:nvPr/>
          </p:nvCxnSpPr>
          <p:spPr>
            <a:xfrm rot="16200000" flipH="1">
              <a:off x="5260033" y="2177284"/>
              <a:ext cx="369333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Gerade Verbindung 167"/>
            <p:cNvCxnSpPr/>
            <p:nvPr/>
          </p:nvCxnSpPr>
          <p:spPr>
            <a:xfrm rot="16200000" flipH="1">
              <a:off x="5287337" y="2177183"/>
              <a:ext cx="369333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Gerade Verbindung 168"/>
            <p:cNvCxnSpPr/>
            <p:nvPr/>
          </p:nvCxnSpPr>
          <p:spPr>
            <a:xfrm rot="16200000" flipH="1">
              <a:off x="5231463" y="2177285"/>
              <a:ext cx="369333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0" name="Freihandform 169"/>
          <p:cNvSpPr/>
          <p:nvPr/>
        </p:nvSpPr>
        <p:spPr>
          <a:xfrm>
            <a:off x="1612092" y="2868540"/>
            <a:ext cx="5068842" cy="2364155"/>
          </a:xfrm>
          <a:custGeom>
            <a:avLst/>
            <a:gdLst>
              <a:gd name="connsiteX0" fmla="*/ 0 w 5068842"/>
              <a:gd name="connsiteY0" fmla="*/ 0 h 2426067"/>
              <a:gd name="connsiteX1" fmla="*/ 280135 w 5068842"/>
              <a:gd name="connsiteY1" fmla="*/ 10571 h 2426067"/>
              <a:gd name="connsiteX2" fmla="*/ 840403 w 5068842"/>
              <a:gd name="connsiteY2" fmla="*/ 21142 h 2426067"/>
              <a:gd name="connsiteX3" fmla="*/ 1205106 w 5068842"/>
              <a:gd name="connsiteY3" fmla="*/ 68712 h 2426067"/>
              <a:gd name="connsiteX4" fmla="*/ 1405957 w 5068842"/>
              <a:gd name="connsiteY4" fmla="*/ 142709 h 2426067"/>
              <a:gd name="connsiteX5" fmla="*/ 1569809 w 5068842"/>
              <a:gd name="connsiteY5" fmla="*/ 317133 h 2426067"/>
              <a:gd name="connsiteX6" fmla="*/ 1770659 w 5068842"/>
              <a:gd name="connsiteY6" fmla="*/ 739976 h 2426067"/>
              <a:gd name="connsiteX7" fmla="*/ 1966225 w 5068842"/>
              <a:gd name="connsiteY7" fmla="*/ 1226247 h 2426067"/>
              <a:gd name="connsiteX8" fmla="*/ 2050794 w 5068842"/>
              <a:gd name="connsiteY8" fmla="*/ 1532809 h 2426067"/>
              <a:gd name="connsiteX9" fmla="*/ 2151219 w 5068842"/>
              <a:gd name="connsiteY9" fmla="*/ 1807657 h 2426067"/>
              <a:gd name="connsiteX10" fmla="*/ 2283358 w 5068842"/>
              <a:gd name="connsiteY10" fmla="*/ 2024365 h 2426067"/>
              <a:gd name="connsiteX11" fmla="*/ 2642775 w 5068842"/>
              <a:gd name="connsiteY11" fmla="*/ 2108934 h 2426067"/>
              <a:gd name="connsiteX12" fmla="*/ 3292898 w 5068842"/>
              <a:gd name="connsiteY12" fmla="*/ 2193502 h 2426067"/>
              <a:gd name="connsiteX13" fmla="*/ 4503288 w 5068842"/>
              <a:gd name="connsiteY13" fmla="*/ 2352069 h 2426067"/>
              <a:gd name="connsiteX14" fmla="*/ 5068842 w 5068842"/>
              <a:gd name="connsiteY14" fmla="*/ 2426067 h 2426067"/>
              <a:gd name="connsiteX0" fmla="*/ 0 w 5068842"/>
              <a:gd name="connsiteY0" fmla="*/ 51341 h 2415496"/>
              <a:gd name="connsiteX1" fmla="*/ 280135 w 5068842"/>
              <a:gd name="connsiteY1" fmla="*/ 0 h 2415496"/>
              <a:gd name="connsiteX2" fmla="*/ 840403 w 5068842"/>
              <a:gd name="connsiteY2" fmla="*/ 10571 h 2415496"/>
              <a:gd name="connsiteX3" fmla="*/ 1205106 w 5068842"/>
              <a:gd name="connsiteY3" fmla="*/ 58141 h 2415496"/>
              <a:gd name="connsiteX4" fmla="*/ 1405957 w 5068842"/>
              <a:gd name="connsiteY4" fmla="*/ 132138 h 2415496"/>
              <a:gd name="connsiteX5" fmla="*/ 1569809 w 5068842"/>
              <a:gd name="connsiteY5" fmla="*/ 306562 h 2415496"/>
              <a:gd name="connsiteX6" fmla="*/ 1770659 w 5068842"/>
              <a:gd name="connsiteY6" fmla="*/ 729405 h 2415496"/>
              <a:gd name="connsiteX7" fmla="*/ 1966225 w 5068842"/>
              <a:gd name="connsiteY7" fmla="*/ 1215676 h 2415496"/>
              <a:gd name="connsiteX8" fmla="*/ 2050794 w 5068842"/>
              <a:gd name="connsiteY8" fmla="*/ 1522238 h 2415496"/>
              <a:gd name="connsiteX9" fmla="*/ 2151219 w 5068842"/>
              <a:gd name="connsiteY9" fmla="*/ 1797086 h 2415496"/>
              <a:gd name="connsiteX10" fmla="*/ 2283358 w 5068842"/>
              <a:gd name="connsiteY10" fmla="*/ 2013794 h 2415496"/>
              <a:gd name="connsiteX11" fmla="*/ 2642775 w 5068842"/>
              <a:gd name="connsiteY11" fmla="*/ 2098363 h 2415496"/>
              <a:gd name="connsiteX12" fmla="*/ 3292898 w 5068842"/>
              <a:gd name="connsiteY12" fmla="*/ 2182931 h 2415496"/>
              <a:gd name="connsiteX13" fmla="*/ 4503288 w 5068842"/>
              <a:gd name="connsiteY13" fmla="*/ 2341498 h 2415496"/>
              <a:gd name="connsiteX14" fmla="*/ 5068842 w 5068842"/>
              <a:gd name="connsiteY14" fmla="*/ 2415496 h 2415496"/>
              <a:gd name="connsiteX0" fmla="*/ 0 w 5068842"/>
              <a:gd name="connsiteY0" fmla="*/ 40935 h 2405090"/>
              <a:gd name="connsiteX1" fmla="*/ 284897 w 5068842"/>
              <a:gd name="connsiteY1" fmla="*/ 46744 h 2405090"/>
              <a:gd name="connsiteX2" fmla="*/ 840403 w 5068842"/>
              <a:gd name="connsiteY2" fmla="*/ 165 h 2405090"/>
              <a:gd name="connsiteX3" fmla="*/ 1205106 w 5068842"/>
              <a:gd name="connsiteY3" fmla="*/ 47735 h 2405090"/>
              <a:gd name="connsiteX4" fmla="*/ 1405957 w 5068842"/>
              <a:gd name="connsiteY4" fmla="*/ 121732 h 2405090"/>
              <a:gd name="connsiteX5" fmla="*/ 1569809 w 5068842"/>
              <a:gd name="connsiteY5" fmla="*/ 296156 h 2405090"/>
              <a:gd name="connsiteX6" fmla="*/ 1770659 w 5068842"/>
              <a:gd name="connsiteY6" fmla="*/ 718999 h 2405090"/>
              <a:gd name="connsiteX7" fmla="*/ 1966225 w 5068842"/>
              <a:gd name="connsiteY7" fmla="*/ 1205270 h 2405090"/>
              <a:gd name="connsiteX8" fmla="*/ 2050794 w 5068842"/>
              <a:gd name="connsiteY8" fmla="*/ 1511832 h 2405090"/>
              <a:gd name="connsiteX9" fmla="*/ 2151219 w 5068842"/>
              <a:gd name="connsiteY9" fmla="*/ 1786680 h 2405090"/>
              <a:gd name="connsiteX10" fmla="*/ 2283358 w 5068842"/>
              <a:gd name="connsiteY10" fmla="*/ 2003388 h 2405090"/>
              <a:gd name="connsiteX11" fmla="*/ 2642775 w 5068842"/>
              <a:gd name="connsiteY11" fmla="*/ 2087957 h 2405090"/>
              <a:gd name="connsiteX12" fmla="*/ 3292898 w 5068842"/>
              <a:gd name="connsiteY12" fmla="*/ 2172525 h 2405090"/>
              <a:gd name="connsiteX13" fmla="*/ 4503288 w 5068842"/>
              <a:gd name="connsiteY13" fmla="*/ 2331092 h 2405090"/>
              <a:gd name="connsiteX14" fmla="*/ 5068842 w 5068842"/>
              <a:gd name="connsiteY14" fmla="*/ 2405090 h 2405090"/>
              <a:gd name="connsiteX0" fmla="*/ 0 w 5068842"/>
              <a:gd name="connsiteY0" fmla="*/ 1555 h 2365710"/>
              <a:gd name="connsiteX1" fmla="*/ 284897 w 5068842"/>
              <a:gd name="connsiteY1" fmla="*/ 7364 h 2365710"/>
              <a:gd name="connsiteX2" fmla="*/ 845166 w 5068842"/>
              <a:gd name="connsiteY2" fmla="*/ 32223 h 2365710"/>
              <a:gd name="connsiteX3" fmla="*/ 1205106 w 5068842"/>
              <a:gd name="connsiteY3" fmla="*/ 8355 h 2365710"/>
              <a:gd name="connsiteX4" fmla="*/ 1405957 w 5068842"/>
              <a:gd name="connsiteY4" fmla="*/ 82352 h 2365710"/>
              <a:gd name="connsiteX5" fmla="*/ 1569809 w 5068842"/>
              <a:gd name="connsiteY5" fmla="*/ 256776 h 2365710"/>
              <a:gd name="connsiteX6" fmla="*/ 1770659 w 5068842"/>
              <a:gd name="connsiteY6" fmla="*/ 679619 h 2365710"/>
              <a:gd name="connsiteX7" fmla="*/ 1966225 w 5068842"/>
              <a:gd name="connsiteY7" fmla="*/ 1165890 h 2365710"/>
              <a:gd name="connsiteX8" fmla="*/ 2050794 w 5068842"/>
              <a:gd name="connsiteY8" fmla="*/ 1472452 h 2365710"/>
              <a:gd name="connsiteX9" fmla="*/ 2151219 w 5068842"/>
              <a:gd name="connsiteY9" fmla="*/ 1747300 h 2365710"/>
              <a:gd name="connsiteX10" fmla="*/ 2283358 w 5068842"/>
              <a:gd name="connsiteY10" fmla="*/ 1964008 h 2365710"/>
              <a:gd name="connsiteX11" fmla="*/ 2642775 w 5068842"/>
              <a:gd name="connsiteY11" fmla="*/ 2048577 h 2365710"/>
              <a:gd name="connsiteX12" fmla="*/ 3292898 w 5068842"/>
              <a:gd name="connsiteY12" fmla="*/ 2133145 h 2365710"/>
              <a:gd name="connsiteX13" fmla="*/ 4503288 w 5068842"/>
              <a:gd name="connsiteY13" fmla="*/ 2291712 h 2365710"/>
              <a:gd name="connsiteX14" fmla="*/ 5068842 w 5068842"/>
              <a:gd name="connsiteY14" fmla="*/ 2365710 h 2365710"/>
              <a:gd name="connsiteX0" fmla="*/ 0 w 5068842"/>
              <a:gd name="connsiteY0" fmla="*/ 0 h 2364155"/>
              <a:gd name="connsiteX1" fmla="*/ 284897 w 5068842"/>
              <a:gd name="connsiteY1" fmla="*/ 5809 h 2364155"/>
              <a:gd name="connsiteX2" fmla="*/ 845166 w 5068842"/>
              <a:gd name="connsiteY2" fmla="*/ 30668 h 2364155"/>
              <a:gd name="connsiteX3" fmla="*/ 1205106 w 5068842"/>
              <a:gd name="connsiteY3" fmla="*/ 59188 h 2364155"/>
              <a:gd name="connsiteX4" fmla="*/ 1405957 w 5068842"/>
              <a:gd name="connsiteY4" fmla="*/ 80797 h 2364155"/>
              <a:gd name="connsiteX5" fmla="*/ 1569809 w 5068842"/>
              <a:gd name="connsiteY5" fmla="*/ 255221 h 2364155"/>
              <a:gd name="connsiteX6" fmla="*/ 1770659 w 5068842"/>
              <a:gd name="connsiteY6" fmla="*/ 678064 h 2364155"/>
              <a:gd name="connsiteX7" fmla="*/ 1966225 w 5068842"/>
              <a:gd name="connsiteY7" fmla="*/ 1164335 h 2364155"/>
              <a:gd name="connsiteX8" fmla="*/ 2050794 w 5068842"/>
              <a:gd name="connsiteY8" fmla="*/ 1470897 h 2364155"/>
              <a:gd name="connsiteX9" fmla="*/ 2151219 w 5068842"/>
              <a:gd name="connsiteY9" fmla="*/ 1745745 h 2364155"/>
              <a:gd name="connsiteX10" fmla="*/ 2283358 w 5068842"/>
              <a:gd name="connsiteY10" fmla="*/ 1962453 h 2364155"/>
              <a:gd name="connsiteX11" fmla="*/ 2642775 w 5068842"/>
              <a:gd name="connsiteY11" fmla="*/ 2047022 h 2364155"/>
              <a:gd name="connsiteX12" fmla="*/ 3292898 w 5068842"/>
              <a:gd name="connsiteY12" fmla="*/ 2131590 h 2364155"/>
              <a:gd name="connsiteX13" fmla="*/ 4503288 w 5068842"/>
              <a:gd name="connsiteY13" fmla="*/ 2290157 h 2364155"/>
              <a:gd name="connsiteX14" fmla="*/ 5068842 w 5068842"/>
              <a:gd name="connsiteY14" fmla="*/ 2364155 h 2364155"/>
              <a:gd name="connsiteX0" fmla="*/ 0 w 5068842"/>
              <a:gd name="connsiteY0" fmla="*/ 0 h 2364155"/>
              <a:gd name="connsiteX1" fmla="*/ 284897 w 5068842"/>
              <a:gd name="connsiteY1" fmla="*/ 5809 h 2364155"/>
              <a:gd name="connsiteX2" fmla="*/ 845166 w 5068842"/>
              <a:gd name="connsiteY2" fmla="*/ 30668 h 2364155"/>
              <a:gd name="connsiteX3" fmla="*/ 1205106 w 5068842"/>
              <a:gd name="connsiteY3" fmla="*/ 59188 h 2364155"/>
              <a:gd name="connsiteX4" fmla="*/ 1505969 w 5068842"/>
              <a:gd name="connsiteY4" fmla="*/ 109372 h 2364155"/>
              <a:gd name="connsiteX5" fmla="*/ 1569809 w 5068842"/>
              <a:gd name="connsiteY5" fmla="*/ 255221 h 2364155"/>
              <a:gd name="connsiteX6" fmla="*/ 1770659 w 5068842"/>
              <a:gd name="connsiteY6" fmla="*/ 678064 h 2364155"/>
              <a:gd name="connsiteX7" fmla="*/ 1966225 w 5068842"/>
              <a:gd name="connsiteY7" fmla="*/ 1164335 h 2364155"/>
              <a:gd name="connsiteX8" fmla="*/ 2050794 w 5068842"/>
              <a:gd name="connsiteY8" fmla="*/ 1470897 h 2364155"/>
              <a:gd name="connsiteX9" fmla="*/ 2151219 w 5068842"/>
              <a:gd name="connsiteY9" fmla="*/ 1745745 h 2364155"/>
              <a:gd name="connsiteX10" fmla="*/ 2283358 w 5068842"/>
              <a:gd name="connsiteY10" fmla="*/ 1962453 h 2364155"/>
              <a:gd name="connsiteX11" fmla="*/ 2642775 w 5068842"/>
              <a:gd name="connsiteY11" fmla="*/ 2047022 h 2364155"/>
              <a:gd name="connsiteX12" fmla="*/ 3292898 w 5068842"/>
              <a:gd name="connsiteY12" fmla="*/ 2131590 h 2364155"/>
              <a:gd name="connsiteX13" fmla="*/ 4503288 w 5068842"/>
              <a:gd name="connsiteY13" fmla="*/ 2290157 h 2364155"/>
              <a:gd name="connsiteX14" fmla="*/ 5068842 w 5068842"/>
              <a:gd name="connsiteY14" fmla="*/ 2364155 h 2364155"/>
              <a:gd name="connsiteX0" fmla="*/ 0 w 5068842"/>
              <a:gd name="connsiteY0" fmla="*/ 0 h 2364155"/>
              <a:gd name="connsiteX1" fmla="*/ 284897 w 5068842"/>
              <a:gd name="connsiteY1" fmla="*/ 5809 h 2364155"/>
              <a:gd name="connsiteX2" fmla="*/ 845166 w 5068842"/>
              <a:gd name="connsiteY2" fmla="*/ 30668 h 2364155"/>
              <a:gd name="connsiteX3" fmla="*/ 1205106 w 5068842"/>
              <a:gd name="connsiteY3" fmla="*/ 59188 h 2364155"/>
              <a:gd name="connsiteX4" fmla="*/ 1505969 w 5068842"/>
              <a:gd name="connsiteY4" fmla="*/ 109372 h 2364155"/>
              <a:gd name="connsiteX5" fmla="*/ 1617434 w 5068842"/>
              <a:gd name="connsiteY5" fmla="*/ 250458 h 2364155"/>
              <a:gd name="connsiteX6" fmla="*/ 1770659 w 5068842"/>
              <a:gd name="connsiteY6" fmla="*/ 678064 h 2364155"/>
              <a:gd name="connsiteX7" fmla="*/ 1966225 w 5068842"/>
              <a:gd name="connsiteY7" fmla="*/ 1164335 h 2364155"/>
              <a:gd name="connsiteX8" fmla="*/ 2050794 w 5068842"/>
              <a:gd name="connsiteY8" fmla="*/ 1470897 h 2364155"/>
              <a:gd name="connsiteX9" fmla="*/ 2151219 w 5068842"/>
              <a:gd name="connsiteY9" fmla="*/ 1745745 h 2364155"/>
              <a:gd name="connsiteX10" fmla="*/ 2283358 w 5068842"/>
              <a:gd name="connsiteY10" fmla="*/ 1962453 h 2364155"/>
              <a:gd name="connsiteX11" fmla="*/ 2642775 w 5068842"/>
              <a:gd name="connsiteY11" fmla="*/ 2047022 h 2364155"/>
              <a:gd name="connsiteX12" fmla="*/ 3292898 w 5068842"/>
              <a:gd name="connsiteY12" fmla="*/ 2131590 h 2364155"/>
              <a:gd name="connsiteX13" fmla="*/ 4503288 w 5068842"/>
              <a:gd name="connsiteY13" fmla="*/ 2290157 h 2364155"/>
              <a:gd name="connsiteX14" fmla="*/ 5068842 w 5068842"/>
              <a:gd name="connsiteY14" fmla="*/ 2364155 h 2364155"/>
              <a:gd name="connsiteX0" fmla="*/ 0 w 5068842"/>
              <a:gd name="connsiteY0" fmla="*/ 0 h 2364155"/>
              <a:gd name="connsiteX1" fmla="*/ 284897 w 5068842"/>
              <a:gd name="connsiteY1" fmla="*/ 5809 h 2364155"/>
              <a:gd name="connsiteX2" fmla="*/ 845166 w 5068842"/>
              <a:gd name="connsiteY2" fmla="*/ 30668 h 2364155"/>
              <a:gd name="connsiteX3" fmla="*/ 1205106 w 5068842"/>
              <a:gd name="connsiteY3" fmla="*/ 59188 h 2364155"/>
              <a:gd name="connsiteX4" fmla="*/ 1505969 w 5068842"/>
              <a:gd name="connsiteY4" fmla="*/ 109372 h 2364155"/>
              <a:gd name="connsiteX5" fmla="*/ 1617434 w 5068842"/>
              <a:gd name="connsiteY5" fmla="*/ 250458 h 2364155"/>
              <a:gd name="connsiteX6" fmla="*/ 1761134 w 5068842"/>
              <a:gd name="connsiteY6" fmla="*/ 659014 h 2364155"/>
              <a:gd name="connsiteX7" fmla="*/ 1966225 w 5068842"/>
              <a:gd name="connsiteY7" fmla="*/ 1164335 h 2364155"/>
              <a:gd name="connsiteX8" fmla="*/ 2050794 w 5068842"/>
              <a:gd name="connsiteY8" fmla="*/ 1470897 h 2364155"/>
              <a:gd name="connsiteX9" fmla="*/ 2151219 w 5068842"/>
              <a:gd name="connsiteY9" fmla="*/ 1745745 h 2364155"/>
              <a:gd name="connsiteX10" fmla="*/ 2283358 w 5068842"/>
              <a:gd name="connsiteY10" fmla="*/ 1962453 h 2364155"/>
              <a:gd name="connsiteX11" fmla="*/ 2642775 w 5068842"/>
              <a:gd name="connsiteY11" fmla="*/ 2047022 h 2364155"/>
              <a:gd name="connsiteX12" fmla="*/ 3292898 w 5068842"/>
              <a:gd name="connsiteY12" fmla="*/ 2131590 h 2364155"/>
              <a:gd name="connsiteX13" fmla="*/ 4503288 w 5068842"/>
              <a:gd name="connsiteY13" fmla="*/ 2290157 h 2364155"/>
              <a:gd name="connsiteX14" fmla="*/ 5068842 w 5068842"/>
              <a:gd name="connsiteY14" fmla="*/ 2364155 h 2364155"/>
              <a:gd name="connsiteX0" fmla="*/ 0 w 5068842"/>
              <a:gd name="connsiteY0" fmla="*/ 0 h 2364155"/>
              <a:gd name="connsiteX1" fmla="*/ 284897 w 5068842"/>
              <a:gd name="connsiteY1" fmla="*/ 5809 h 2364155"/>
              <a:gd name="connsiteX2" fmla="*/ 845166 w 5068842"/>
              <a:gd name="connsiteY2" fmla="*/ 30668 h 2364155"/>
              <a:gd name="connsiteX3" fmla="*/ 1205106 w 5068842"/>
              <a:gd name="connsiteY3" fmla="*/ 59188 h 2364155"/>
              <a:gd name="connsiteX4" fmla="*/ 1495083 w 5068842"/>
              <a:gd name="connsiteY4" fmla="*/ 152915 h 2364155"/>
              <a:gd name="connsiteX5" fmla="*/ 1617434 w 5068842"/>
              <a:gd name="connsiteY5" fmla="*/ 250458 h 2364155"/>
              <a:gd name="connsiteX6" fmla="*/ 1761134 w 5068842"/>
              <a:gd name="connsiteY6" fmla="*/ 659014 h 2364155"/>
              <a:gd name="connsiteX7" fmla="*/ 1966225 w 5068842"/>
              <a:gd name="connsiteY7" fmla="*/ 1164335 h 2364155"/>
              <a:gd name="connsiteX8" fmla="*/ 2050794 w 5068842"/>
              <a:gd name="connsiteY8" fmla="*/ 1470897 h 2364155"/>
              <a:gd name="connsiteX9" fmla="*/ 2151219 w 5068842"/>
              <a:gd name="connsiteY9" fmla="*/ 1745745 h 2364155"/>
              <a:gd name="connsiteX10" fmla="*/ 2283358 w 5068842"/>
              <a:gd name="connsiteY10" fmla="*/ 1962453 h 2364155"/>
              <a:gd name="connsiteX11" fmla="*/ 2642775 w 5068842"/>
              <a:gd name="connsiteY11" fmla="*/ 2047022 h 2364155"/>
              <a:gd name="connsiteX12" fmla="*/ 3292898 w 5068842"/>
              <a:gd name="connsiteY12" fmla="*/ 2131590 h 2364155"/>
              <a:gd name="connsiteX13" fmla="*/ 4503288 w 5068842"/>
              <a:gd name="connsiteY13" fmla="*/ 2290157 h 2364155"/>
              <a:gd name="connsiteX14" fmla="*/ 5068842 w 5068842"/>
              <a:gd name="connsiteY14" fmla="*/ 2364155 h 2364155"/>
              <a:gd name="connsiteX0" fmla="*/ 0 w 5068842"/>
              <a:gd name="connsiteY0" fmla="*/ 0 h 2364155"/>
              <a:gd name="connsiteX1" fmla="*/ 284897 w 5068842"/>
              <a:gd name="connsiteY1" fmla="*/ 5809 h 2364155"/>
              <a:gd name="connsiteX2" fmla="*/ 845166 w 5068842"/>
              <a:gd name="connsiteY2" fmla="*/ 30668 h 2364155"/>
              <a:gd name="connsiteX3" fmla="*/ 1205106 w 5068842"/>
              <a:gd name="connsiteY3" fmla="*/ 59188 h 2364155"/>
              <a:gd name="connsiteX4" fmla="*/ 1495083 w 5068842"/>
              <a:gd name="connsiteY4" fmla="*/ 152915 h 2364155"/>
              <a:gd name="connsiteX5" fmla="*/ 1617434 w 5068842"/>
              <a:gd name="connsiteY5" fmla="*/ 337544 h 2364155"/>
              <a:gd name="connsiteX6" fmla="*/ 1761134 w 5068842"/>
              <a:gd name="connsiteY6" fmla="*/ 659014 h 2364155"/>
              <a:gd name="connsiteX7" fmla="*/ 1966225 w 5068842"/>
              <a:gd name="connsiteY7" fmla="*/ 1164335 h 2364155"/>
              <a:gd name="connsiteX8" fmla="*/ 2050794 w 5068842"/>
              <a:gd name="connsiteY8" fmla="*/ 1470897 h 2364155"/>
              <a:gd name="connsiteX9" fmla="*/ 2151219 w 5068842"/>
              <a:gd name="connsiteY9" fmla="*/ 1745745 h 2364155"/>
              <a:gd name="connsiteX10" fmla="*/ 2283358 w 5068842"/>
              <a:gd name="connsiteY10" fmla="*/ 1962453 h 2364155"/>
              <a:gd name="connsiteX11" fmla="*/ 2642775 w 5068842"/>
              <a:gd name="connsiteY11" fmla="*/ 2047022 h 2364155"/>
              <a:gd name="connsiteX12" fmla="*/ 3292898 w 5068842"/>
              <a:gd name="connsiteY12" fmla="*/ 2131590 h 2364155"/>
              <a:gd name="connsiteX13" fmla="*/ 4503288 w 5068842"/>
              <a:gd name="connsiteY13" fmla="*/ 2290157 h 2364155"/>
              <a:gd name="connsiteX14" fmla="*/ 5068842 w 5068842"/>
              <a:gd name="connsiteY14" fmla="*/ 2364155 h 2364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68842" h="2364155">
                <a:moveTo>
                  <a:pt x="0" y="0"/>
                </a:moveTo>
                <a:lnTo>
                  <a:pt x="284897" y="5809"/>
                </a:lnTo>
                <a:cubicBezTo>
                  <a:pt x="424964" y="9333"/>
                  <a:pt x="691798" y="21772"/>
                  <a:pt x="845166" y="30668"/>
                </a:cubicBezTo>
                <a:cubicBezTo>
                  <a:pt x="998534" y="39564"/>
                  <a:pt x="1096787" y="38814"/>
                  <a:pt x="1205106" y="59188"/>
                </a:cubicBezTo>
                <a:cubicBezTo>
                  <a:pt x="1313425" y="79562"/>
                  <a:pt x="1426362" y="106522"/>
                  <a:pt x="1495083" y="152915"/>
                </a:cubicBezTo>
                <a:cubicBezTo>
                  <a:pt x="1563804" y="199308"/>
                  <a:pt x="1573092" y="253194"/>
                  <a:pt x="1617434" y="337544"/>
                </a:cubicBezTo>
                <a:cubicBezTo>
                  <a:pt x="1661776" y="421894"/>
                  <a:pt x="1703002" y="521216"/>
                  <a:pt x="1761134" y="659014"/>
                </a:cubicBezTo>
                <a:cubicBezTo>
                  <a:pt x="1819266" y="796812"/>
                  <a:pt x="1917948" y="1029021"/>
                  <a:pt x="1966225" y="1164335"/>
                </a:cubicBezTo>
                <a:cubicBezTo>
                  <a:pt x="2014502" y="1299649"/>
                  <a:pt x="2019962" y="1373995"/>
                  <a:pt x="2050794" y="1470897"/>
                </a:cubicBezTo>
                <a:cubicBezTo>
                  <a:pt x="2081626" y="1567799"/>
                  <a:pt x="2112458" y="1663819"/>
                  <a:pt x="2151219" y="1745745"/>
                </a:cubicBezTo>
                <a:cubicBezTo>
                  <a:pt x="2189980" y="1827671"/>
                  <a:pt x="2201432" y="1912240"/>
                  <a:pt x="2283358" y="1962453"/>
                </a:cubicBezTo>
                <a:cubicBezTo>
                  <a:pt x="2365284" y="2012666"/>
                  <a:pt x="2474518" y="2018833"/>
                  <a:pt x="2642775" y="2047022"/>
                </a:cubicBezTo>
                <a:cubicBezTo>
                  <a:pt x="2811032" y="2075212"/>
                  <a:pt x="3292898" y="2131590"/>
                  <a:pt x="3292898" y="2131590"/>
                </a:cubicBezTo>
                <a:lnTo>
                  <a:pt x="4503288" y="2290157"/>
                </a:lnTo>
                <a:lnTo>
                  <a:pt x="5068842" y="2364155"/>
                </a:lnTo>
              </a:path>
            </a:pathLst>
          </a:custGeom>
          <a:ln w="285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71" name="Gruppieren 70"/>
          <p:cNvGrpSpPr/>
          <p:nvPr/>
        </p:nvGrpSpPr>
        <p:grpSpPr>
          <a:xfrm>
            <a:off x="6241255" y="2995613"/>
            <a:ext cx="107157" cy="241200"/>
            <a:chOff x="5391087" y="1992516"/>
            <a:chExt cx="107226" cy="369435"/>
          </a:xfrm>
        </p:grpSpPr>
        <p:sp>
          <p:nvSpPr>
            <p:cNvPr id="172" name="Rechteck 171"/>
            <p:cNvSpPr/>
            <p:nvPr/>
          </p:nvSpPr>
          <p:spPr>
            <a:xfrm>
              <a:off x="5391087" y="1992618"/>
              <a:ext cx="107226" cy="369333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173" name="Gerade Verbindung 172"/>
            <p:cNvCxnSpPr>
              <a:stCxn id="172" idx="0"/>
              <a:endCxn id="172" idx="2"/>
            </p:cNvCxnSpPr>
            <p:nvPr/>
          </p:nvCxnSpPr>
          <p:spPr>
            <a:xfrm rot="16200000" flipH="1">
              <a:off x="5260033" y="2177284"/>
              <a:ext cx="369333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Gerade Verbindung 173"/>
            <p:cNvCxnSpPr/>
            <p:nvPr/>
          </p:nvCxnSpPr>
          <p:spPr>
            <a:xfrm rot="16200000" flipH="1">
              <a:off x="5287337" y="2177183"/>
              <a:ext cx="369333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Gerade Verbindung 174"/>
            <p:cNvCxnSpPr/>
            <p:nvPr/>
          </p:nvCxnSpPr>
          <p:spPr>
            <a:xfrm rot="16200000" flipH="1">
              <a:off x="5231463" y="2177285"/>
              <a:ext cx="369333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77" name="Gerade Verbindung 176"/>
          <p:cNvCxnSpPr/>
          <p:nvPr/>
        </p:nvCxnSpPr>
        <p:spPr>
          <a:xfrm>
            <a:off x="665503" y="5858122"/>
            <a:ext cx="7425267" cy="1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8" name="Textfeld 177"/>
          <p:cNvSpPr txBox="1"/>
          <p:nvPr/>
        </p:nvSpPr>
        <p:spPr>
          <a:xfrm>
            <a:off x="3840503" y="5576053"/>
            <a:ext cx="7360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latin typeface="Arial" pitchFamily="34" charset="0"/>
                <a:cs typeface="Arial" pitchFamily="34" charset="0"/>
              </a:rPr>
              <a:t>~3,3 km</a:t>
            </a:r>
            <a:endParaRPr lang="de-DE" sz="12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90" name="Gerade Verbindung 189"/>
          <p:cNvCxnSpPr/>
          <p:nvPr/>
        </p:nvCxnSpPr>
        <p:spPr>
          <a:xfrm rot="16200000" flipH="1">
            <a:off x="6978711" y="4160358"/>
            <a:ext cx="3378602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1" name="Textfeld 190"/>
          <p:cNvSpPr txBox="1"/>
          <p:nvPr/>
        </p:nvSpPr>
        <p:spPr>
          <a:xfrm rot="16200000">
            <a:off x="8252296" y="4011296"/>
            <a:ext cx="5261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latin typeface="Arial" pitchFamily="34" charset="0"/>
                <a:cs typeface="Arial" pitchFamily="34" charset="0"/>
              </a:rPr>
              <a:t>50 m</a:t>
            </a:r>
            <a:endParaRPr lang="de-DE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635904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6046F0-BA93-4699-83A0-D6120B23834D}" type="slidenum">
              <a:rPr lang="de-DE" smtClean="0"/>
              <a:pPr/>
              <a:t>22</a:t>
            </a:fld>
            <a:endParaRPr lang="de-DE" dirty="0"/>
          </a:p>
        </p:txBody>
      </p:sp>
      <p:grpSp>
        <p:nvGrpSpPr>
          <p:cNvPr id="4" name="Gruppieren 56"/>
          <p:cNvGrpSpPr>
            <a:grpSpLocks/>
          </p:cNvGrpSpPr>
          <p:nvPr/>
        </p:nvGrpSpPr>
        <p:grpSpPr bwMode="auto">
          <a:xfrm>
            <a:off x="1330325" y="3641725"/>
            <a:ext cx="6067425" cy="630238"/>
            <a:chOff x="2763813" y="3817222"/>
            <a:chExt cx="3223458" cy="340507"/>
          </a:xfrm>
        </p:grpSpPr>
        <p:sp>
          <p:nvSpPr>
            <p:cNvPr id="6" name="Rectangle 57" descr="Horizontal hell"/>
            <p:cNvSpPr>
              <a:spLocks noChangeArrowheads="1"/>
            </p:cNvSpPr>
            <p:nvPr/>
          </p:nvSpPr>
          <p:spPr bwMode="auto">
            <a:xfrm>
              <a:off x="2766788" y="3817222"/>
              <a:ext cx="3219741" cy="340507"/>
            </a:xfrm>
            <a:prstGeom prst="rect">
              <a:avLst/>
            </a:prstGeom>
            <a:solidFill>
              <a:srgbClr val="CC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de-AT"/>
            </a:p>
          </p:txBody>
        </p:sp>
        <p:cxnSp>
          <p:nvCxnSpPr>
            <p:cNvPr id="7" name="Gerade Verbindung 50"/>
            <p:cNvCxnSpPr>
              <a:cxnSpLocks noChangeShapeType="1"/>
              <a:stCxn id="6" idx="1"/>
              <a:endCxn id="6" idx="3"/>
            </p:cNvCxnSpPr>
            <p:nvPr/>
          </p:nvCxnSpPr>
          <p:spPr bwMode="auto">
            <a:xfrm rot="10800000" flipH="1">
              <a:off x="2766787" y="3987476"/>
              <a:ext cx="3219741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" name="Gerade Verbindung 52"/>
            <p:cNvCxnSpPr>
              <a:cxnSpLocks noChangeShapeType="1"/>
            </p:cNvCxnSpPr>
            <p:nvPr/>
          </p:nvCxnSpPr>
          <p:spPr bwMode="auto">
            <a:xfrm rot="10800000" flipH="1">
              <a:off x="2767530" y="3832102"/>
              <a:ext cx="3219741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" name="Gerade Verbindung 53"/>
            <p:cNvCxnSpPr>
              <a:cxnSpLocks noChangeShapeType="1"/>
            </p:cNvCxnSpPr>
            <p:nvPr/>
          </p:nvCxnSpPr>
          <p:spPr bwMode="auto">
            <a:xfrm rot="10800000" flipH="1">
              <a:off x="2763813" y="3904214"/>
              <a:ext cx="3219741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" name="Gerade Verbindung 54"/>
            <p:cNvCxnSpPr>
              <a:cxnSpLocks noChangeShapeType="1"/>
            </p:cNvCxnSpPr>
            <p:nvPr/>
          </p:nvCxnSpPr>
          <p:spPr bwMode="auto">
            <a:xfrm rot="10800000" flipH="1">
              <a:off x="2764557" y="4069994"/>
              <a:ext cx="3219741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" name="Gerade Verbindung 55"/>
            <p:cNvCxnSpPr>
              <a:cxnSpLocks noChangeShapeType="1"/>
            </p:cNvCxnSpPr>
            <p:nvPr/>
          </p:nvCxnSpPr>
          <p:spPr bwMode="auto">
            <a:xfrm rot="10800000" flipH="1">
              <a:off x="2765300" y="4142107"/>
              <a:ext cx="3219741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5786438" y="1531938"/>
            <a:ext cx="1368425" cy="17287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de-AT"/>
          </a:p>
        </p:txBody>
      </p:sp>
      <p:sp>
        <p:nvSpPr>
          <p:cNvPr id="13" name="Rectangle 5" descr="10%"/>
          <p:cNvSpPr>
            <a:spLocks noChangeArrowheads="1"/>
          </p:cNvSpPr>
          <p:nvPr/>
        </p:nvSpPr>
        <p:spPr bwMode="auto">
          <a:xfrm>
            <a:off x="5786438" y="3116263"/>
            <a:ext cx="1368425" cy="144462"/>
          </a:xfrm>
          <a:prstGeom prst="rect">
            <a:avLst/>
          </a:prstGeom>
          <a:pattFill prst="pct10">
            <a:fgClr>
              <a:schemeClr val="tx1"/>
            </a:fgClr>
            <a:bgClr>
              <a:srgbClr val="FFFFFF"/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de-AT"/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6291263" y="2684463"/>
            <a:ext cx="360362" cy="32416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de-AT"/>
          </a:p>
        </p:txBody>
      </p:sp>
      <p:sp>
        <p:nvSpPr>
          <p:cNvPr id="15" name="Line 7"/>
          <p:cNvSpPr>
            <a:spLocks noChangeShapeType="1"/>
          </p:cNvSpPr>
          <p:nvPr/>
        </p:nvSpPr>
        <p:spPr bwMode="auto">
          <a:xfrm flipV="1">
            <a:off x="6291263" y="2755900"/>
            <a:ext cx="0" cy="31686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16" name="Line 8"/>
          <p:cNvSpPr>
            <a:spLocks noChangeShapeType="1"/>
          </p:cNvSpPr>
          <p:nvPr/>
        </p:nvSpPr>
        <p:spPr bwMode="auto">
          <a:xfrm flipV="1">
            <a:off x="6650038" y="2755900"/>
            <a:ext cx="0" cy="31686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17" name="Line 9"/>
          <p:cNvSpPr>
            <a:spLocks noChangeShapeType="1"/>
          </p:cNvSpPr>
          <p:nvPr/>
        </p:nvSpPr>
        <p:spPr bwMode="auto">
          <a:xfrm>
            <a:off x="6291263" y="5924550"/>
            <a:ext cx="3587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5786438" y="1460500"/>
            <a:ext cx="1368425" cy="714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de-AT"/>
          </a:p>
        </p:txBody>
      </p:sp>
      <p:sp>
        <p:nvSpPr>
          <p:cNvPr id="19" name="Rectangle 11"/>
          <p:cNvSpPr>
            <a:spLocks noChangeArrowheads="1"/>
          </p:cNvSpPr>
          <p:nvPr/>
        </p:nvSpPr>
        <p:spPr bwMode="auto">
          <a:xfrm>
            <a:off x="5786438" y="1460500"/>
            <a:ext cx="431800" cy="71438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de-AT"/>
          </a:p>
        </p:txBody>
      </p:sp>
      <p:sp>
        <p:nvSpPr>
          <p:cNvPr id="20" name="Rectangle 12"/>
          <p:cNvSpPr>
            <a:spLocks noChangeArrowheads="1"/>
          </p:cNvSpPr>
          <p:nvPr/>
        </p:nvSpPr>
        <p:spPr bwMode="auto">
          <a:xfrm>
            <a:off x="6723063" y="1460500"/>
            <a:ext cx="431800" cy="71438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de-AT"/>
          </a:p>
        </p:txBody>
      </p:sp>
      <p:sp>
        <p:nvSpPr>
          <p:cNvPr id="21" name="Line 13"/>
          <p:cNvSpPr>
            <a:spLocks noChangeShapeType="1"/>
          </p:cNvSpPr>
          <p:nvPr/>
        </p:nvSpPr>
        <p:spPr bwMode="auto">
          <a:xfrm>
            <a:off x="5786438" y="1531938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22" name="Line 14"/>
          <p:cNvSpPr>
            <a:spLocks noChangeShapeType="1"/>
          </p:cNvSpPr>
          <p:nvPr/>
        </p:nvSpPr>
        <p:spPr bwMode="auto">
          <a:xfrm>
            <a:off x="7154863" y="1531938"/>
            <a:ext cx="0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23" name="Line 15"/>
          <p:cNvSpPr>
            <a:spLocks noChangeShapeType="1"/>
          </p:cNvSpPr>
          <p:nvPr/>
        </p:nvSpPr>
        <p:spPr bwMode="auto">
          <a:xfrm flipV="1">
            <a:off x="5786438" y="2179638"/>
            <a:ext cx="0" cy="10810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24" name="Line 16"/>
          <p:cNvSpPr>
            <a:spLocks noChangeShapeType="1"/>
          </p:cNvSpPr>
          <p:nvPr/>
        </p:nvSpPr>
        <p:spPr bwMode="auto">
          <a:xfrm flipV="1">
            <a:off x="7154863" y="2395538"/>
            <a:ext cx="0" cy="8651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25" name="Line 17"/>
          <p:cNvSpPr>
            <a:spLocks noChangeShapeType="1"/>
          </p:cNvSpPr>
          <p:nvPr/>
        </p:nvSpPr>
        <p:spPr bwMode="auto">
          <a:xfrm>
            <a:off x="5499100" y="1963738"/>
            <a:ext cx="1871663" cy="288925"/>
          </a:xfrm>
          <a:prstGeom prst="line">
            <a:avLst/>
          </a:prstGeom>
          <a:noFill/>
          <a:ln w="635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26" name="Line 18"/>
          <p:cNvSpPr>
            <a:spLocks noChangeShapeType="1"/>
          </p:cNvSpPr>
          <p:nvPr/>
        </p:nvSpPr>
        <p:spPr bwMode="auto">
          <a:xfrm>
            <a:off x="5499100" y="2036763"/>
            <a:ext cx="1871663" cy="288925"/>
          </a:xfrm>
          <a:prstGeom prst="line">
            <a:avLst/>
          </a:prstGeom>
          <a:noFill/>
          <a:ln w="635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27" name="Line 19"/>
          <p:cNvSpPr>
            <a:spLocks noChangeShapeType="1"/>
          </p:cNvSpPr>
          <p:nvPr/>
        </p:nvSpPr>
        <p:spPr bwMode="auto">
          <a:xfrm flipV="1">
            <a:off x="6362700" y="5132388"/>
            <a:ext cx="0" cy="57626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28" name="Line 20"/>
          <p:cNvSpPr>
            <a:spLocks noChangeShapeType="1"/>
          </p:cNvSpPr>
          <p:nvPr/>
        </p:nvSpPr>
        <p:spPr bwMode="auto">
          <a:xfrm flipV="1">
            <a:off x="6434138" y="5060950"/>
            <a:ext cx="0" cy="5762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29" name="Line 21"/>
          <p:cNvSpPr>
            <a:spLocks noChangeShapeType="1"/>
          </p:cNvSpPr>
          <p:nvPr/>
        </p:nvSpPr>
        <p:spPr bwMode="auto">
          <a:xfrm flipV="1">
            <a:off x="6507163" y="5132388"/>
            <a:ext cx="0" cy="57626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30" name="Line 22"/>
          <p:cNvSpPr>
            <a:spLocks noChangeShapeType="1"/>
          </p:cNvSpPr>
          <p:nvPr/>
        </p:nvSpPr>
        <p:spPr bwMode="auto">
          <a:xfrm flipV="1">
            <a:off x="6578600" y="5060950"/>
            <a:ext cx="0" cy="5762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31" name="AutoShape 41"/>
          <p:cNvSpPr>
            <a:spLocks noChangeArrowheads="1"/>
          </p:cNvSpPr>
          <p:nvPr/>
        </p:nvSpPr>
        <p:spPr bwMode="auto">
          <a:xfrm>
            <a:off x="5713413" y="5276850"/>
            <a:ext cx="647700" cy="287338"/>
          </a:xfrm>
          <a:prstGeom prst="rightArrow">
            <a:avLst>
              <a:gd name="adj1" fmla="val 50000"/>
              <a:gd name="adj2" fmla="val 56353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de-AT"/>
          </a:p>
        </p:txBody>
      </p:sp>
      <p:sp>
        <p:nvSpPr>
          <p:cNvPr id="32" name="AutoShape 42"/>
          <p:cNvSpPr>
            <a:spLocks noChangeArrowheads="1"/>
          </p:cNvSpPr>
          <p:nvPr/>
        </p:nvSpPr>
        <p:spPr bwMode="auto">
          <a:xfrm flipH="1">
            <a:off x="6578600" y="5276850"/>
            <a:ext cx="647700" cy="287338"/>
          </a:xfrm>
          <a:prstGeom prst="rightArrow">
            <a:avLst>
              <a:gd name="adj1" fmla="val 50000"/>
              <a:gd name="adj2" fmla="val 56353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de-AT"/>
          </a:p>
        </p:txBody>
      </p:sp>
      <p:sp>
        <p:nvSpPr>
          <p:cNvPr id="33" name="Rectangle 4"/>
          <p:cNvSpPr>
            <a:spLocks noChangeArrowheads="1"/>
          </p:cNvSpPr>
          <p:nvPr/>
        </p:nvSpPr>
        <p:spPr bwMode="auto">
          <a:xfrm>
            <a:off x="1712913" y="1531938"/>
            <a:ext cx="1368425" cy="17287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de-AT"/>
          </a:p>
        </p:txBody>
      </p:sp>
      <p:sp>
        <p:nvSpPr>
          <p:cNvPr id="34" name="Rectangle 5" descr="10%"/>
          <p:cNvSpPr>
            <a:spLocks noChangeArrowheads="1"/>
          </p:cNvSpPr>
          <p:nvPr/>
        </p:nvSpPr>
        <p:spPr bwMode="auto">
          <a:xfrm>
            <a:off x="1700213" y="3116263"/>
            <a:ext cx="1368425" cy="144462"/>
          </a:xfrm>
          <a:prstGeom prst="rect">
            <a:avLst/>
          </a:prstGeom>
          <a:pattFill prst="pct10">
            <a:fgClr>
              <a:schemeClr val="tx1"/>
            </a:fgClr>
            <a:bgClr>
              <a:srgbClr val="FFFFFF"/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de-AT"/>
          </a:p>
        </p:txBody>
      </p:sp>
      <p:sp>
        <p:nvSpPr>
          <p:cNvPr id="35" name="Rectangle 10"/>
          <p:cNvSpPr>
            <a:spLocks noChangeArrowheads="1"/>
          </p:cNvSpPr>
          <p:nvPr/>
        </p:nvSpPr>
        <p:spPr bwMode="auto">
          <a:xfrm>
            <a:off x="1700213" y="1460500"/>
            <a:ext cx="1368425" cy="714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de-AT"/>
          </a:p>
        </p:txBody>
      </p:sp>
      <p:sp>
        <p:nvSpPr>
          <p:cNvPr id="36" name="Rectangle 11"/>
          <p:cNvSpPr>
            <a:spLocks noChangeArrowheads="1"/>
          </p:cNvSpPr>
          <p:nvPr/>
        </p:nvSpPr>
        <p:spPr bwMode="auto">
          <a:xfrm>
            <a:off x="1700213" y="1460500"/>
            <a:ext cx="431800" cy="71438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de-AT"/>
          </a:p>
        </p:txBody>
      </p:sp>
      <p:sp>
        <p:nvSpPr>
          <p:cNvPr id="37" name="Rectangle 12"/>
          <p:cNvSpPr>
            <a:spLocks noChangeArrowheads="1"/>
          </p:cNvSpPr>
          <p:nvPr/>
        </p:nvSpPr>
        <p:spPr bwMode="auto">
          <a:xfrm>
            <a:off x="2636838" y="1460500"/>
            <a:ext cx="431800" cy="71438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de-AT"/>
          </a:p>
        </p:txBody>
      </p:sp>
      <p:sp>
        <p:nvSpPr>
          <p:cNvPr id="38" name="Line 13"/>
          <p:cNvSpPr>
            <a:spLocks noChangeShapeType="1"/>
          </p:cNvSpPr>
          <p:nvPr/>
        </p:nvSpPr>
        <p:spPr bwMode="auto">
          <a:xfrm>
            <a:off x="1700213" y="1531938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39" name="Line 14"/>
          <p:cNvSpPr>
            <a:spLocks noChangeShapeType="1"/>
          </p:cNvSpPr>
          <p:nvPr/>
        </p:nvSpPr>
        <p:spPr bwMode="auto">
          <a:xfrm>
            <a:off x="3068638" y="1531938"/>
            <a:ext cx="0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40" name="Line 15"/>
          <p:cNvSpPr>
            <a:spLocks noChangeShapeType="1"/>
          </p:cNvSpPr>
          <p:nvPr/>
        </p:nvSpPr>
        <p:spPr bwMode="auto">
          <a:xfrm flipV="1">
            <a:off x="1700213" y="2179638"/>
            <a:ext cx="0" cy="10810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41" name="Line 16"/>
          <p:cNvSpPr>
            <a:spLocks noChangeShapeType="1"/>
          </p:cNvSpPr>
          <p:nvPr/>
        </p:nvSpPr>
        <p:spPr bwMode="auto">
          <a:xfrm flipV="1">
            <a:off x="3068638" y="2395538"/>
            <a:ext cx="0" cy="8651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42" name="Line 17"/>
          <p:cNvSpPr>
            <a:spLocks noChangeShapeType="1"/>
          </p:cNvSpPr>
          <p:nvPr/>
        </p:nvSpPr>
        <p:spPr bwMode="auto">
          <a:xfrm>
            <a:off x="1412875" y="1963738"/>
            <a:ext cx="1871663" cy="288925"/>
          </a:xfrm>
          <a:prstGeom prst="line">
            <a:avLst/>
          </a:prstGeom>
          <a:noFill/>
          <a:ln w="635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43" name="Line 18"/>
          <p:cNvSpPr>
            <a:spLocks noChangeShapeType="1"/>
          </p:cNvSpPr>
          <p:nvPr/>
        </p:nvSpPr>
        <p:spPr bwMode="auto">
          <a:xfrm>
            <a:off x="1412875" y="2036763"/>
            <a:ext cx="1871663" cy="288925"/>
          </a:xfrm>
          <a:prstGeom prst="line">
            <a:avLst/>
          </a:prstGeom>
          <a:noFill/>
          <a:ln w="635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44" name="AutoShape 39"/>
          <p:cNvSpPr>
            <a:spLocks noChangeArrowheads="1"/>
          </p:cNvSpPr>
          <p:nvPr/>
        </p:nvSpPr>
        <p:spPr bwMode="auto">
          <a:xfrm rot="-5400000">
            <a:off x="2779713" y="3044825"/>
            <a:ext cx="360362" cy="503238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lnTo>
                  <a:pt x="21600" y="6079"/>
                </a:lnTo>
                <a:close/>
              </a:path>
            </a:pathLst>
          </a:cu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de-AT"/>
          </a:p>
        </p:txBody>
      </p:sp>
      <p:sp>
        <p:nvSpPr>
          <p:cNvPr id="45" name="AutoShape 40"/>
          <p:cNvSpPr>
            <a:spLocks noChangeArrowheads="1"/>
          </p:cNvSpPr>
          <p:nvPr/>
        </p:nvSpPr>
        <p:spPr bwMode="auto">
          <a:xfrm rot="5400000" flipH="1">
            <a:off x="1627188" y="3044825"/>
            <a:ext cx="360362" cy="503238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lnTo>
                  <a:pt x="21600" y="6079"/>
                </a:lnTo>
                <a:close/>
              </a:path>
            </a:pathLst>
          </a:cu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de-AT"/>
          </a:p>
        </p:txBody>
      </p:sp>
      <p:sp>
        <p:nvSpPr>
          <p:cNvPr id="46" name="Line 29"/>
          <p:cNvSpPr>
            <a:spLocks noChangeShapeType="1"/>
          </p:cNvSpPr>
          <p:nvPr/>
        </p:nvSpPr>
        <p:spPr bwMode="auto">
          <a:xfrm>
            <a:off x="989013" y="2555875"/>
            <a:ext cx="720725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47" name="AutoShape 37"/>
          <p:cNvSpPr>
            <a:spLocks noChangeArrowheads="1"/>
          </p:cNvSpPr>
          <p:nvPr/>
        </p:nvSpPr>
        <p:spPr bwMode="auto">
          <a:xfrm>
            <a:off x="973138" y="2403475"/>
            <a:ext cx="215900" cy="144463"/>
          </a:xfrm>
          <a:prstGeom prst="flowChartMerge">
            <a:avLst/>
          </a:prstGeom>
          <a:solidFill>
            <a:schemeClr val="bg1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48" name="Line 29"/>
          <p:cNvSpPr>
            <a:spLocks noChangeShapeType="1"/>
          </p:cNvSpPr>
          <p:nvPr/>
        </p:nvSpPr>
        <p:spPr bwMode="auto">
          <a:xfrm>
            <a:off x="5067300" y="2570163"/>
            <a:ext cx="720725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49" name="AutoShape 37"/>
          <p:cNvSpPr>
            <a:spLocks noChangeArrowheads="1"/>
          </p:cNvSpPr>
          <p:nvPr/>
        </p:nvSpPr>
        <p:spPr bwMode="auto">
          <a:xfrm>
            <a:off x="5057775" y="2413000"/>
            <a:ext cx="215900" cy="144463"/>
          </a:xfrm>
          <a:prstGeom prst="flowChartMerge">
            <a:avLst/>
          </a:prstGeom>
          <a:solidFill>
            <a:schemeClr val="bg1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8026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6046F0-BA93-4699-83A0-D6120B23834D}" type="slidenum">
              <a:rPr lang="de-DE" smtClean="0"/>
              <a:pPr/>
              <a:t>23</a:t>
            </a:fld>
            <a:endParaRPr lang="de-DE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749300"/>
            <a:ext cx="9144000" cy="5663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43159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Daten- und Informationsquellen</a:t>
            </a:r>
            <a:endParaRPr lang="de-AT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6046F0-BA93-4699-83A0-D6120B23834D}" type="slidenum">
              <a:rPr lang="de-DE" smtClean="0"/>
              <a:pPr/>
              <a:t>24</a:t>
            </a:fld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de-AT" dirty="0" smtClean="0"/>
              <a:t>WISA </a:t>
            </a:r>
            <a:r>
              <a:rPr lang="de-AT" dirty="0"/>
              <a:t>– Wasserinformationssystem </a:t>
            </a:r>
            <a:r>
              <a:rPr lang="de-AT" dirty="0" smtClean="0"/>
              <a:t>Austria</a:t>
            </a:r>
          </a:p>
          <a:p>
            <a:pPr>
              <a:lnSpc>
                <a:spcPct val="150000"/>
              </a:lnSpc>
            </a:pPr>
            <a:r>
              <a:rPr lang="de-AT" dirty="0" smtClean="0"/>
              <a:t>GEOLAND – Geodatenportal der Bundesländer</a:t>
            </a:r>
          </a:p>
          <a:p>
            <a:pPr lvl="1"/>
            <a:r>
              <a:rPr lang="de-AT" dirty="0" err="1" smtClean="0"/>
              <a:t>GeoDATEN</a:t>
            </a:r>
            <a:r>
              <a:rPr lang="de-AT" dirty="0" smtClean="0"/>
              <a:t> Burgenland</a:t>
            </a:r>
          </a:p>
          <a:p>
            <a:r>
              <a:rPr lang="de-AT" dirty="0" smtClean="0"/>
              <a:t>GEOHINT </a:t>
            </a:r>
            <a:r>
              <a:rPr lang="de-AT" dirty="0"/>
              <a:t>– </a:t>
            </a:r>
            <a:r>
              <a:rPr lang="de-AT" dirty="0" err="1"/>
              <a:t>Geogene</a:t>
            </a:r>
            <a:r>
              <a:rPr lang="de-AT" dirty="0"/>
              <a:t> Hintergrundgehalte oberflächennaher </a:t>
            </a:r>
            <a:r>
              <a:rPr lang="de-AT" dirty="0" smtClean="0"/>
              <a:t>Grundwasserkörper</a:t>
            </a:r>
          </a:p>
          <a:p>
            <a:r>
              <a:rPr lang="de-AT" dirty="0" smtClean="0"/>
              <a:t>Grundwasseralter – Mittlere Verweilzeiten ausgewählter Grundwasserkörper</a:t>
            </a:r>
          </a:p>
          <a:p>
            <a:r>
              <a:rPr lang="de-AT" dirty="0"/>
              <a:t>Altlastenatlas, Verdachtsflächenkataster</a:t>
            </a:r>
          </a:p>
          <a:p>
            <a:r>
              <a:rPr lang="de-AT" dirty="0"/>
              <a:t>Berichte (GZÜV Jahresberichte, Pestizide und </a:t>
            </a:r>
            <a:r>
              <a:rPr lang="de-AT" dirty="0" err="1"/>
              <a:t>Metabolite</a:t>
            </a:r>
            <a:r>
              <a:rPr lang="de-AT" dirty="0"/>
              <a:t>, </a:t>
            </a:r>
            <a:r>
              <a:rPr lang="de-AT" dirty="0" smtClean="0"/>
              <a:t>Antibiotika </a:t>
            </a:r>
            <a:r>
              <a:rPr lang="de-AT" dirty="0"/>
              <a:t>in GW und TW, Uran, </a:t>
            </a:r>
            <a:r>
              <a:rPr lang="de-AT" dirty="0" smtClean="0"/>
              <a:t>Radionuklide, etc.)</a:t>
            </a:r>
            <a:endParaRPr lang="de-AT" dirty="0"/>
          </a:p>
          <a:p>
            <a:r>
              <a:rPr lang="de-AT" dirty="0"/>
              <a:t>…</a:t>
            </a:r>
          </a:p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108324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sz="2600" dirty="0"/>
              <a:t>WISA – Wasserinformationssystem Austria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6046F0-BA93-4699-83A0-D6120B23834D}" type="slidenum">
              <a:rPr lang="de-DE" smtClean="0"/>
              <a:pPr/>
              <a:t>25</a:t>
            </a:fld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de-DE" dirty="0"/>
              <a:t>… ist Plattform für…</a:t>
            </a:r>
          </a:p>
          <a:p>
            <a:pPr marL="0" indent="0">
              <a:buNone/>
            </a:pPr>
            <a:endParaRPr lang="de-DE" dirty="0"/>
          </a:p>
          <a:p>
            <a:r>
              <a:rPr lang="de-DE" dirty="0"/>
              <a:t>zentralen Zugang zu Daten und Informationen der österreichischen Wasserwirtschaft.</a:t>
            </a:r>
          </a:p>
          <a:p>
            <a:endParaRPr lang="de-DE" dirty="0"/>
          </a:p>
          <a:p>
            <a:r>
              <a:rPr lang="de-DE" dirty="0"/>
              <a:t>Zugang für die interessierte Öffentlichkeit zu</a:t>
            </a:r>
          </a:p>
          <a:p>
            <a:pPr lvl="1"/>
            <a:r>
              <a:rPr lang="de-DE" dirty="0"/>
              <a:t>IST-Bestandsanalyse </a:t>
            </a:r>
          </a:p>
          <a:p>
            <a:pPr lvl="1"/>
            <a:r>
              <a:rPr lang="de-DE" dirty="0"/>
              <a:t>Nationalem Gewässerbewirtschaftungsplan (NGP)</a:t>
            </a:r>
          </a:p>
          <a:p>
            <a:pPr lvl="1"/>
            <a:r>
              <a:rPr lang="de-DE" dirty="0"/>
              <a:t>Hochwasserrisikomanagementplänen</a:t>
            </a:r>
          </a:p>
          <a:p>
            <a:pPr lvl="1"/>
            <a:r>
              <a:rPr lang="de-DE" dirty="0"/>
              <a:t>zugehörigen Hintergrundinformationen</a:t>
            </a:r>
          </a:p>
          <a:p>
            <a:pPr lvl="1"/>
            <a:r>
              <a:rPr lang="de-DE" dirty="0"/>
              <a:t>Themenkarten (</a:t>
            </a:r>
            <a:r>
              <a:rPr lang="de-DE" dirty="0" err="1"/>
              <a:t>WebGIS</a:t>
            </a:r>
            <a:r>
              <a:rPr lang="de-DE" dirty="0"/>
              <a:t>)</a:t>
            </a:r>
          </a:p>
          <a:p>
            <a:pPr lvl="1"/>
            <a:r>
              <a:rPr lang="de-DE" dirty="0"/>
              <a:t>Qualität </a:t>
            </a:r>
            <a:r>
              <a:rPr lang="de-DE" dirty="0">
                <a:sym typeface="Wingdings" panose="05000000000000000000" pitchFamily="2" charset="2"/>
              </a:rPr>
              <a:t>(H2O </a:t>
            </a:r>
            <a:r>
              <a:rPr lang="de-DE" dirty="0" smtClean="0">
                <a:sym typeface="Wingdings" panose="05000000000000000000" pitchFamily="2" charset="2"/>
              </a:rPr>
              <a:t>Fachdatenbank) </a:t>
            </a:r>
            <a:r>
              <a:rPr lang="de-DE" dirty="0">
                <a:sym typeface="Wingdings" panose="05000000000000000000" pitchFamily="2" charset="2"/>
              </a:rPr>
              <a:t>und Menge (</a:t>
            </a:r>
            <a:r>
              <a:rPr lang="de-DE" dirty="0" err="1">
                <a:sym typeface="Wingdings" panose="05000000000000000000" pitchFamily="2" charset="2"/>
              </a:rPr>
              <a:t>eHYD</a:t>
            </a:r>
            <a:r>
              <a:rPr lang="de-DE" dirty="0">
                <a:sym typeface="Wingdings" panose="05000000000000000000" pitchFamily="2" charset="2"/>
              </a:rPr>
              <a:t> Hydrographie)</a:t>
            </a:r>
          </a:p>
          <a:p>
            <a:pPr lvl="1"/>
            <a:r>
              <a:rPr lang="de-DE" dirty="0">
                <a:sym typeface="Wingdings" panose="05000000000000000000" pitchFamily="2" charset="2"/>
              </a:rPr>
              <a:t>Stammdaten zu GW-Körpern und </a:t>
            </a:r>
            <a:r>
              <a:rPr lang="de-DE" dirty="0" smtClean="0">
                <a:sym typeface="Wingdings" panose="05000000000000000000" pitchFamily="2" charset="2"/>
              </a:rPr>
              <a:t>OW-Körpern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07836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011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3905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sz="2600" dirty="0"/>
              <a:t>WISA – Wasserinformationssystem Austria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6046F0-BA93-4699-83A0-D6120B23834D}" type="slidenum">
              <a:rPr lang="de-DE" smtClean="0"/>
              <a:pPr/>
              <a:t>27</a:t>
            </a:fld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de-AT" dirty="0"/>
              <a:t>WISA </a:t>
            </a:r>
            <a:r>
              <a:rPr lang="de-AT" dirty="0" err="1"/>
              <a:t>WebGIS</a:t>
            </a:r>
            <a:endParaRPr lang="de-AT" dirty="0"/>
          </a:p>
          <a:p>
            <a:pPr lvl="1"/>
            <a:r>
              <a:rPr lang="de-AT" dirty="0"/>
              <a:t>WRRL: </a:t>
            </a:r>
            <a:r>
              <a:rPr lang="de-AT" dirty="0">
                <a:hlinkClick r:id="rId2"/>
              </a:rPr>
              <a:t>GWK-Chemie und Trends</a:t>
            </a:r>
            <a:endParaRPr lang="de-AT" dirty="0"/>
          </a:p>
          <a:p>
            <a:pPr lvl="1"/>
            <a:r>
              <a:rPr lang="de-AT" dirty="0"/>
              <a:t>WRRL: </a:t>
            </a:r>
            <a:r>
              <a:rPr lang="de-AT" dirty="0">
                <a:hlinkClick r:id="rId3"/>
              </a:rPr>
              <a:t>GWK-Menge</a:t>
            </a:r>
            <a:endParaRPr lang="de-AT" dirty="0"/>
          </a:p>
          <a:p>
            <a:pPr lvl="1"/>
            <a:r>
              <a:rPr lang="de-AT" dirty="0" err="1"/>
              <a:t>Messnetz</a:t>
            </a:r>
            <a:r>
              <a:rPr lang="de-AT" dirty="0"/>
              <a:t>: </a:t>
            </a:r>
            <a:r>
              <a:rPr lang="de-AT" dirty="0">
                <a:hlinkClick r:id="rId4"/>
              </a:rPr>
              <a:t>GW-Qualität</a:t>
            </a:r>
            <a:endParaRPr lang="de-AT" dirty="0"/>
          </a:p>
          <a:p>
            <a:pPr lvl="1"/>
            <a:r>
              <a:rPr lang="de-AT" dirty="0" err="1"/>
              <a:t>Messnetz</a:t>
            </a:r>
            <a:r>
              <a:rPr lang="de-AT" dirty="0"/>
              <a:t>: </a:t>
            </a:r>
            <a:r>
              <a:rPr lang="de-AT" dirty="0">
                <a:hlinkClick r:id="rId5"/>
              </a:rPr>
              <a:t>GW-Wassermenge</a:t>
            </a:r>
            <a:endParaRPr lang="de-AT" dirty="0"/>
          </a:p>
          <a:p>
            <a:pPr lvl="1"/>
            <a:r>
              <a:rPr lang="de-AT" dirty="0"/>
              <a:t>HW-RL: </a:t>
            </a:r>
            <a:r>
              <a:rPr lang="de-AT" sz="1500" dirty="0" smtClean="0"/>
              <a:t>HW-</a:t>
            </a:r>
            <a:r>
              <a:rPr lang="de-AT" sz="1500" dirty="0" smtClean="0">
                <a:hlinkClick r:id="rId6"/>
              </a:rPr>
              <a:t>Risikokarte</a:t>
            </a:r>
            <a:endParaRPr lang="de-AT" dirty="0"/>
          </a:p>
          <a:p>
            <a:r>
              <a:rPr lang="de-AT" dirty="0" err="1"/>
              <a:t>ehyd</a:t>
            </a:r>
            <a:r>
              <a:rPr lang="de-AT" dirty="0"/>
              <a:t>:</a:t>
            </a:r>
          </a:p>
          <a:p>
            <a:pPr lvl="1"/>
            <a:r>
              <a:rPr lang="de-AT" dirty="0">
                <a:hlinkClick r:id="rId7"/>
              </a:rPr>
              <a:t>Messstellen und Daten Grundwasser</a:t>
            </a:r>
            <a:endParaRPr lang="de-AT" dirty="0"/>
          </a:p>
          <a:p>
            <a:pPr lvl="2"/>
            <a:r>
              <a:rPr lang="de-AT" dirty="0"/>
              <a:t>Stammdaten</a:t>
            </a:r>
          </a:p>
          <a:p>
            <a:pPr lvl="2"/>
            <a:r>
              <a:rPr lang="de-AT" dirty="0"/>
              <a:t>Jahresmaxima, Jahresminima, </a:t>
            </a:r>
            <a:r>
              <a:rPr lang="de-AT" dirty="0" smtClean="0"/>
              <a:t>Monatsmittel</a:t>
            </a:r>
            <a:endParaRPr lang="de-AT" dirty="0"/>
          </a:p>
          <a:p>
            <a:r>
              <a:rPr lang="de-AT" dirty="0"/>
              <a:t>WISA-Daten</a:t>
            </a:r>
          </a:p>
          <a:p>
            <a:pPr lvl="1"/>
            <a:r>
              <a:rPr lang="de-AT" dirty="0">
                <a:hlinkClick r:id="rId8"/>
              </a:rPr>
              <a:t>http://wisa.bmlfuw.gv.at/daten.html</a:t>
            </a:r>
            <a:endParaRPr lang="de-AT" dirty="0"/>
          </a:p>
          <a:p>
            <a:pPr lvl="1"/>
            <a:r>
              <a:rPr lang="de-AT" dirty="0"/>
              <a:t>Darstellung </a:t>
            </a:r>
            <a:r>
              <a:rPr lang="de-AT" dirty="0" smtClean="0">
                <a:hlinkClick r:id="rId9"/>
              </a:rPr>
              <a:t>Grundwasserkörper</a:t>
            </a:r>
            <a:endParaRPr lang="de-AT" dirty="0"/>
          </a:p>
          <a:p>
            <a:r>
              <a:rPr lang="de-AT" dirty="0" err="1"/>
              <a:t>WebGIS</a:t>
            </a:r>
            <a:r>
              <a:rPr lang="de-AT" dirty="0"/>
              <a:t> H2O – Umweltbundesamt</a:t>
            </a:r>
          </a:p>
          <a:p>
            <a:pPr lvl="1"/>
            <a:r>
              <a:rPr lang="de-AT" dirty="0">
                <a:hlinkClick r:id="rId10"/>
              </a:rPr>
              <a:t>http://www.umweltbundesamt.at/umweltsituation/wasser/wasser_daten/wgev/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432995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35691"/>
            <a:ext cx="9144000" cy="6004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3491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6046F0-BA93-4699-83A0-D6120B23834D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29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744861"/>
            <a:ext cx="9144000" cy="5751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6049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Hintergrund</a:t>
            </a:r>
            <a:endParaRPr lang="de-AT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6046F0-BA93-4699-83A0-D6120B23834D}" type="slidenum">
              <a:rPr lang="de-DE" smtClean="0"/>
              <a:pPr/>
              <a:t>3</a:t>
            </a:fld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AT" dirty="0" smtClean="0"/>
              <a:t>Neue Schadstoffklassen führen zu erhöhten Schutzerfordernissen für Wasserversorgungsanlagen</a:t>
            </a:r>
          </a:p>
          <a:p>
            <a:r>
              <a:rPr lang="de-AT" dirty="0" smtClean="0"/>
              <a:t>Ständig neue Stoffgruppen in Diskussion nicht zuletzt aufgrund der Entwicklungen im Bereich der Analytik</a:t>
            </a:r>
          </a:p>
          <a:p>
            <a:endParaRPr lang="de-AT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de-AT" dirty="0" smtClean="0"/>
              <a:t>60-Tage-Grenze hierfür nicht ausreichend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de-AT" dirty="0" err="1" smtClean="0"/>
              <a:t>Jahreszustrombereich</a:t>
            </a:r>
            <a:r>
              <a:rPr lang="de-AT" dirty="0" smtClean="0"/>
              <a:t> ausreichend?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de-AT" dirty="0" smtClean="0"/>
              <a:t>Überwachungs- und Schutzbereich muss auf einen größeren Teil des Grundwassereinzugsgebietes ausgedehnt werden.</a:t>
            </a:r>
          </a:p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490621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" y="3383932"/>
            <a:ext cx="8730996" cy="260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" y="664082"/>
            <a:ext cx="4333875" cy="532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5985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310896" y="29016"/>
            <a:ext cx="4443984" cy="793944"/>
          </a:xfrm>
        </p:spPr>
        <p:txBody>
          <a:bodyPr/>
          <a:lstStyle/>
          <a:p>
            <a:r>
              <a:rPr lang="de-AT" smtClean="0"/>
              <a:t>Karten in WISA</a:t>
            </a:r>
            <a:endParaRPr lang="de-AT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AT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496" y="742051"/>
            <a:ext cx="8065008" cy="603531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9804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6046F0-BA93-4699-83A0-D6120B23834D}" type="slidenum">
              <a:rPr lang="de-DE" smtClean="0"/>
              <a:pPr/>
              <a:t>32</a:t>
            </a:fld>
            <a:endParaRPr lang="de-DE"/>
          </a:p>
        </p:txBody>
      </p:sp>
      <p:sp>
        <p:nvSpPr>
          <p:cNvPr id="6" name="Titel 3"/>
          <p:cNvSpPr>
            <a:spLocks noGrp="1"/>
          </p:cNvSpPr>
          <p:nvPr>
            <p:ph type="title"/>
          </p:nvPr>
        </p:nvSpPr>
        <p:spPr>
          <a:xfrm>
            <a:off x="310896" y="29016"/>
            <a:ext cx="4443984" cy="793944"/>
          </a:xfrm>
        </p:spPr>
        <p:txBody>
          <a:bodyPr>
            <a:normAutofit fontScale="90000"/>
          </a:bodyPr>
          <a:lstStyle/>
          <a:p>
            <a:r>
              <a:rPr lang="de-AT" smtClean="0"/>
              <a:t>Landnutzung </a:t>
            </a:r>
            <a:r>
              <a:rPr lang="de-AT" sz="2200" smtClean="0"/>
              <a:t>(CORINE)</a:t>
            </a:r>
            <a:endParaRPr lang="de-AT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496" y="709616"/>
            <a:ext cx="8211312" cy="595604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53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AT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216" y="913961"/>
            <a:ext cx="7955280" cy="5596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el 3"/>
          <p:cNvSpPr txBox="1">
            <a:spLocks/>
          </p:cNvSpPr>
          <p:nvPr/>
        </p:nvSpPr>
        <p:spPr>
          <a:xfrm>
            <a:off x="310896" y="29016"/>
            <a:ext cx="4443984" cy="7939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AT" smtClean="0"/>
              <a:t>Hochwasserrisiko</a:t>
            </a:r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24730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78030"/>
            <a:ext cx="7671816" cy="6079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el 3"/>
          <p:cNvSpPr>
            <a:spLocks noGrp="1"/>
          </p:cNvSpPr>
          <p:nvPr>
            <p:ph type="title"/>
          </p:nvPr>
        </p:nvSpPr>
        <p:spPr>
          <a:xfrm>
            <a:off x="120838" y="101893"/>
            <a:ext cx="4524314" cy="729937"/>
          </a:xfrm>
          <a:solidFill>
            <a:schemeClr val="bg1"/>
          </a:solidFill>
          <a:ln w="12700">
            <a:noFill/>
          </a:ln>
        </p:spPr>
        <p:txBody>
          <a:bodyPr>
            <a:normAutofit fontScale="90000"/>
          </a:bodyPr>
          <a:lstStyle/>
          <a:p>
            <a:r>
              <a:rPr lang="de-AT" sz="2800" smtClean="0"/>
              <a:t>Wasserkörper in WISA</a:t>
            </a:r>
            <a:endParaRPr lang="de-AT" sz="280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838" y="117808"/>
            <a:ext cx="5068824" cy="4810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65" b="9011"/>
          <a:stretch/>
        </p:blipFill>
        <p:spPr bwMode="auto">
          <a:xfrm>
            <a:off x="449669" y="337263"/>
            <a:ext cx="5036731" cy="5149137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12" r="1909" b="9514"/>
          <a:stretch/>
        </p:blipFill>
        <p:spPr bwMode="auto">
          <a:xfrm>
            <a:off x="1060154" y="1081989"/>
            <a:ext cx="5055019" cy="460857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22"/>
          <a:stretch/>
        </p:blipFill>
        <p:spPr bwMode="auto">
          <a:xfrm>
            <a:off x="1702395" y="1444750"/>
            <a:ext cx="5036731" cy="4552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5627" y="1933875"/>
            <a:ext cx="5036731" cy="4343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3722" y="2372596"/>
            <a:ext cx="5036731" cy="4338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2099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160" y="0"/>
            <a:ext cx="4317402" cy="613562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2109" y="273939"/>
            <a:ext cx="4440474" cy="62731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2346" y="481542"/>
            <a:ext cx="4441384" cy="637645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4104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1798" y="2045274"/>
            <a:ext cx="3659386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Weitere Informationen</a:t>
            </a:r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AT" dirty="0" err="1" smtClean="0"/>
              <a:t>GeoDATEN</a:t>
            </a:r>
            <a:r>
              <a:rPr lang="de-AT" dirty="0" smtClean="0"/>
              <a:t> Burgenland</a:t>
            </a:r>
          </a:p>
          <a:p>
            <a:pPr lvl="1"/>
            <a:r>
              <a:rPr lang="de-AT" dirty="0" smtClean="0"/>
              <a:t>dynamische </a:t>
            </a:r>
            <a:r>
              <a:rPr lang="de-AT" dirty="0"/>
              <a:t>Karten </a:t>
            </a:r>
            <a:r>
              <a:rPr lang="de-AT" dirty="0" smtClean="0"/>
              <a:t>über</a:t>
            </a:r>
            <a:br>
              <a:rPr lang="de-AT" dirty="0" smtClean="0"/>
            </a:br>
            <a:r>
              <a:rPr lang="de-AT" dirty="0" smtClean="0"/>
              <a:t>verschiedene Fachbereiche</a:t>
            </a:r>
          </a:p>
          <a:p>
            <a:pPr lvl="1"/>
            <a:r>
              <a:rPr lang="de-AT" dirty="0"/>
              <a:t>Onlinedaten der Hydrographie </a:t>
            </a:r>
            <a:r>
              <a:rPr lang="de-AT" dirty="0" smtClean="0"/>
              <a:t>und</a:t>
            </a:r>
            <a:br>
              <a:rPr lang="de-AT" dirty="0" smtClean="0"/>
            </a:br>
            <a:r>
              <a:rPr lang="de-AT" dirty="0" smtClean="0"/>
              <a:t>des </a:t>
            </a:r>
            <a:r>
              <a:rPr lang="de-AT" dirty="0"/>
              <a:t>digitales </a:t>
            </a:r>
            <a:r>
              <a:rPr lang="de-AT" dirty="0" smtClean="0"/>
              <a:t>Wasserbuch</a:t>
            </a:r>
          </a:p>
          <a:p>
            <a:pPr lvl="1"/>
            <a:r>
              <a:rPr lang="de-AT" dirty="0" smtClean="0">
                <a:hlinkClick r:id="rId3"/>
              </a:rPr>
              <a:t>https://geodaten.bgld.gv.at</a:t>
            </a:r>
            <a:endParaRPr lang="de-AT" dirty="0" smtClean="0"/>
          </a:p>
          <a:p>
            <a:endParaRPr lang="de-AT" dirty="0" smtClean="0"/>
          </a:p>
          <a:p>
            <a:r>
              <a:rPr lang="de-AT" dirty="0" smtClean="0"/>
              <a:t>Portal </a:t>
            </a:r>
            <a:r>
              <a:rPr lang="de-AT" dirty="0" err="1" smtClean="0"/>
              <a:t>Geoland</a:t>
            </a:r>
            <a:endParaRPr lang="de-AT" dirty="0"/>
          </a:p>
          <a:p>
            <a:pPr lvl="1"/>
            <a:r>
              <a:rPr lang="de-AT" dirty="0" smtClean="0">
                <a:hlinkClick r:id="rId4"/>
              </a:rPr>
              <a:t>www.geoland.at</a:t>
            </a:r>
            <a:endParaRPr lang="de-AT" dirty="0" smtClean="0"/>
          </a:p>
          <a:p>
            <a:pPr lvl="1"/>
            <a:endParaRPr lang="de-AT" dirty="0" smtClean="0"/>
          </a:p>
          <a:p>
            <a:pPr marL="324000" lvl="1" indent="0">
              <a:buNone/>
            </a:pPr>
            <a:endParaRPr lang="de-AT" dirty="0"/>
          </a:p>
          <a:p>
            <a:endParaRPr lang="de-AT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8291" y="2410442"/>
            <a:ext cx="2486400" cy="36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8219" y="2847754"/>
            <a:ext cx="2478469" cy="36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5306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Weitere Informationen</a:t>
            </a:r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2187000"/>
            <a:ext cx="8386354" cy="3666688"/>
          </a:xfrm>
        </p:spPr>
        <p:txBody>
          <a:bodyPr/>
          <a:lstStyle/>
          <a:p>
            <a:r>
              <a:rPr lang="de-AT" dirty="0" smtClean="0"/>
              <a:t>Verschiedenste Berichte auf den Seiten von BMLFUW oder Umweltbundesamt</a:t>
            </a:r>
          </a:p>
          <a:p>
            <a:pPr lvl="1"/>
            <a:r>
              <a:rPr lang="de-AT" dirty="0"/>
              <a:t>z</a:t>
            </a:r>
            <a:r>
              <a:rPr lang="de-AT" dirty="0" smtClean="0"/>
              <a:t>.B. Grundwasseralter - Mittlere </a:t>
            </a:r>
            <a:r>
              <a:rPr lang="de-AT" dirty="0"/>
              <a:t>Verweilzeiten ausgewählter </a:t>
            </a:r>
            <a:r>
              <a:rPr lang="de-AT" dirty="0" smtClean="0"/>
              <a:t>Grundwasserkörper</a:t>
            </a:r>
          </a:p>
          <a:p>
            <a:pPr lvl="1"/>
            <a:r>
              <a:rPr lang="de-DE" u="sng" dirty="0">
                <a:hlinkClick r:id="rId2"/>
              </a:rPr>
              <a:t>https://www.bmlfuw.gv.at/wasser/wasserqualitaet/grundwasseralter.html</a:t>
            </a:r>
            <a:endParaRPr lang="de-AT" dirty="0"/>
          </a:p>
          <a:p>
            <a:endParaRPr lang="de-AT" dirty="0" smtClean="0"/>
          </a:p>
          <a:p>
            <a:pPr lvl="1"/>
            <a:endParaRPr lang="de-AT" dirty="0"/>
          </a:p>
          <a:p>
            <a:endParaRPr lang="de-AT" dirty="0"/>
          </a:p>
        </p:txBody>
      </p:sp>
      <p:pic>
        <p:nvPicPr>
          <p:cNvPr id="6146" name="Picture 2" descr="\\umweltbundesamt.at\Projekte\10000\10295_natRV_5\Intern\4_Bearbeitungen\06AR-3_GW-Alter_Zusammenstellung+Karte\GZÜV_Ländersitzung_2016\Karte_Bearbeitungszeitraum_Präsentatio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9613" y="4006299"/>
            <a:ext cx="4887187" cy="2631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7382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Kontakt &amp; Information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445958" y="2188799"/>
            <a:ext cx="8229600" cy="2636294"/>
          </a:xfrm>
        </p:spPr>
        <p:txBody>
          <a:bodyPr>
            <a:normAutofit/>
          </a:bodyPr>
          <a:lstStyle/>
          <a:p>
            <a:r>
              <a:rPr lang="de-DE" dirty="0" smtClean="0"/>
              <a:t>Mag. Franko Daniel Humer</a:t>
            </a:r>
            <a:endParaRPr lang="de-DE" dirty="0"/>
          </a:p>
          <a:p>
            <a:r>
              <a:rPr lang="de-DE" dirty="0" smtClean="0">
                <a:hlinkClick r:id="rId2"/>
              </a:rPr>
              <a:t>franko.humer@umweltbundesamt.at</a:t>
            </a:r>
            <a:endParaRPr lang="de-DE" dirty="0" smtClean="0"/>
          </a:p>
          <a:p>
            <a:r>
              <a:rPr lang="de-DE" dirty="0" smtClean="0"/>
              <a:t>Tel</a:t>
            </a:r>
            <a:r>
              <a:rPr lang="de-DE" dirty="0"/>
              <a:t>.: +43 1 31304 </a:t>
            </a:r>
            <a:r>
              <a:rPr lang="de-DE" dirty="0" smtClean="0"/>
              <a:t>3470</a:t>
            </a:r>
            <a:endParaRPr lang="de-AT" dirty="0" smtClean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046F0-BA93-4699-83A0-D6120B23834D}" type="slidenum">
              <a:rPr lang="de-DE" smtClean="0"/>
              <a:pPr/>
              <a:t>38</a:t>
            </a:fld>
            <a:endParaRPr lang="de-DE"/>
          </a:p>
        </p:txBody>
      </p:sp>
      <p:sp>
        <p:nvSpPr>
          <p:cNvPr id="5" name="Untertitel 2"/>
          <p:cNvSpPr txBox="1">
            <a:spLocks/>
          </p:cNvSpPr>
          <p:nvPr/>
        </p:nvSpPr>
        <p:spPr>
          <a:xfrm>
            <a:off x="445958" y="5208814"/>
            <a:ext cx="8229600" cy="60138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de-DE" sz="1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Umweltbundesamt</a:t>
            </a:r>
            <a:br>
              <a:rPr kumimoji="0" lang="de-DE" sz="1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de-DE" sz="16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www.umweltbundesamt.at</a:t>
            </a:r>
          </a:p>
        </p:txBody>
      </p:sp>
      <p:sp>
        <p:nvSpPr>
          <p:cNvPr id="6" name="Untertitel 2"/>
          <p:cNvSpPr txBox="1">
            <a:spLocks/>
          </p:cNvSpPr>
          <p:nvPr/>
        </p:nvSpPr>
        <p:spPr>
          <a:xfrm>
            <a:off x="4900583" y="5208814"/>
            <a:ext cx="3774975" cy="60138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lnSpc>
                <a:spcPct val="110000"/>
              </a:lnSpc>
              <a:spcBef>
                <a:spcPts val="600"/>
              </a:spcBef>
              <a:buClr>
                <a:schemeClr val="tx2"/>
              </a:buClr>
              <a:buSzPct val="90000"/>
              <a:defRPr/>
            </a:pPr>
            <a:r>
              <a:rPr kumimoji="0" lang="de-DE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Infotag WASSER 2016</a:t>
            </a:r>
            <a:br>
              <a:rPr kumimoji="0" lang="de-DE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de-DE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Güssing</a:t>
            </a:r>
            <a:r>
              <a:rPr kumimoji="0" lang="de-DE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de-DE" sz="1600" dirty="0" smtClean="0">
                <a:solidFill>
                  <a:schemeClr val="tx2"/>
                </a:solidFill>
              </a:rPr>
              <a:t>■</a:t>
            </a:r>
            <a:r>
              <a:rPr lang="de-DE" sz="1600" dirty="0" smtClean="0"/>
              <a:t> 10.11.2016</a:t>
            </a:r>
          </a:p>
          <a:p>
            <a:pPr lvl="0" algn="r">
              <a:lnSpc>
                <a:spcPct val="110000"/>
              </a:lnSpc>
              <a:spcBef>
                <a:spcPts val="600"/>
              </a:spcBef>
              <a:buClr>
                <a:schemeClr val="tx2"/>
              </a:buClr>
              <a:buSzPct val="90000"/>
              <a:defRPr/>
            </a:pPr>
            <a:endParaRPr kumimoji="0" lang="de-DE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6029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ihandform 2"/>
          <p:cNvSpPr>
            <a:spLocks noChangeAspect="1"/>
          </p:cNvSpPr>
          <p:nvPr/>
        </p:nvSpPr>
        <p:spPr>
          <a:xfrm>
            <a:off x="434975" y="1074738"/>
            <a:ext cx="3773488" cy="4740275"/>
          </a:xfrm>
          <a:custGeom>
            <a:avLst/>
            <a:gdLst>
              <a:gd name="connsiteX0" fmla="*/ 0 w 3648723"/>
              <a:gd name="connsiteY0" fmla="*/ 0 h 4563123"/>
              <a:gd name="connsiteX1" fmla="*/ 3648723 w 3648723"/>
              <a:gd name="connsiteY1" fmla="*/ 0 h 4563123"/>
              <a:gd name="connsiteX2" fmla="*/ 3639845 w 3648723"/>
              <a:gd name="connsiteY2" fmla="*/ 1793290 h 4563123"/>
              <a:gd name="connsiteX3" fmla="*/ 1624614 w 3648723"/>
              <a:gd name="connsiteY3" fmla="*/ 1784412 h 4563123"/>
              <a:gd name="connsiteX4" fmla="*/ 1624614 w 3648723"/>
              <a:gd name="connsiteY4" fmla="*/ 2885243 h 4563123"/>
              <a:gd name="connsiteX5" fmla="*/ 3648723 w 3648723"/>
              <a:gd name="connsiteY5" fmla="*/ 2885243 h 4563123"/>
              <a:gd name="connsiteX6" fmla="*/ 3648723 w 3648723"/>
              <a:gd name="connsiteY6" fmla="*/ 4563123 h 4563123"/>
              <a:gd name="connsiteX7" fmla="*/ 0 w 3648723"/>
              <a:gd name="connsiteY7" fmla="*/ 4563123 h 4563123"/>
              <a:gd name="connsiteX8" fmla="*/ 0 w 3648723"/>
              <a:gd name="connsiteY8" fmla="*/ 0 h 4563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48723" h="4563123">
                <a:moveTo>
                  <a:pt x="0" y="0"/>
                </a:moveTo>
                <a:lnTo>
                  <a:pt x="3648723" y="0"/>
                </a:lnTo>
                <a:cubicBezTo>
                  <a:pt x="3645764" y="597763"/>
                  <a:pt x="3642804" y="1195527"/>
                  <a:pt x="3639845" y="1793290"/>
                </a:cubicBezTo>
                <a:lnTo>
                  <a:pt x="1624614" y="1784412"/>
                </a:lnTo>
                <a:lnTo>
                  <a:pt x="1624614" y="2885243"/>
                </a:lnTo>
                <a:lnTo>
                  <a:pt x="3648723" y="2885243"/>
                </a:lnTo>
                <a:lnTo>
                  <a:pt x="3648723" y="4563123"/>
                </a:lnTo>
                <a:lnTo>
                  <a:pt x="0" y="4563123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AT"/>
          </a:p>
        </p:txBody>
      </p:sp>
      <p:sp>
        <p:nvSpPr>
          <p:cNvPr id="4" name="Oval 4"/>
          <p:cNvSpPr>
            <a:spLocks noChangeAspect="1"/>
          </p:cNvSpPr>
          <p:nvPr/>
        </p:nvSpPr>
        <p:spPr>
          <a:xfrm>
            <a:off x="2687638" y="3344863"/>
            <a:ext cx="1487487" cy="65246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5" name="U-Turn Arrow 5"/>
          <p:cNvSpPr>
            <a:spLocks noChangeAspect="1"/>
          </p:cNvSpPr>
          <p:nvPr/>
        </p:nvSpPr>
        <p:spPr>
          <a:xfrm>
            <a:off x="4160838" y="3470275"/>
            <a:ext cx="292100" cy="295275"/>
          </a:xfrm>
          <a:prstGeom prst="uturnArrow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tx1"/>
              </a:solidFill>
            </a:endParaRPr>
          </a:p>
        </p:txBody>
      </p:sp>
      <p:sp>
        <p:nvSpPr>
          <p:cNvPr id="6" name="Snip Same Side Corner Rectangle 8"/>
          <p:cNvSpPr>
            <a:spLocks noChangeAspect="1"/>
          </p:cNvSpPr>
          <p:nvPr/>
        </p:nvSpPr>
        <p:spPr>
          <a:xfrm>
            <a:off x="5341938" y="3490913"/>
            <a:ext cx="601662" cy="434975"/>
          </a:xfrm>
          <a:prstGeom prst="snip2Same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cxnSp>
        <p:nvCxnSpPr>
          <p:cNvPr id="7" name="Straight Arrow Connector 12"/>
          <p:cNvCxnSpPr>
            <a:cxnSpLocks noChangeAspect="1"/>
          </p:cNvCxnSpPr>
          <p:nvPr/>
        </p:nvCxnSpPr>
        <p:spPr>
          <a:xfrm flipV="1">
            <a:off x="6356350" y="3397250"/>
            <a:ext cx="719138" cy="296863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16"/>
          <p:cNvCxnSpPr>
            <a:cxnSpLocks noChangeAspect="1"/>
            <a:stCxn id="6" idx="0"/>
          </p:cNvCxnSpPr>
          <p:nvPr/>
        </p:nvCxnSpPr>
        <p:spPr>
          <a:xfrm>
            <a:off x="5943600" y="3708400"/>
            <a:ext cx="1112838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18"/>
          <p:cNvCxnSpPr>
            <a:cxnSpLocks noChangeAspect="1"/>
          </p:cNvCxnSpPr>
          <p:nvPr/>
        </p:nvCxnSpPr>
        <p:spPr>
          <a:xfrm>
            <a:off x="6356350" y="3725863"/>
            <a:ext cx="700088" cy="27146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20"/>
          <p:cNvCxnSpPr>
            <a:cxnSpLocks noChangeAspect="1"/>
            <a:stCxn id="5" idx="1"/>
            <a:endCxn id="6" idx="2"/>
          </p:cNvCxnSpPr>
          <p:nvPr/>
        </p:nvCxnSpPr>
        <p:spPr>
          <a:xfrm>
            <a:off x="4379913" y="3692525"/>
            <a:ext cx="962025" cy="1587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23"/>
          <p:cNvSpPr>
            <a:spLocks noChangeAspect="1"/>
          </p:cNvSpPr>
          <p:nvPr/>
        </p:nvSpPr>
        <p:spPr>
          <a:xfrm>
            <a:off x="434975" y="1074738"/>
            <a:ext cx="3768725" cy="4738687"/>
          </a:xfrm>
          <a:prstGeom prst="rect">
            <a:avLst/>
          </a:prstGeom>
          <a:noFill/>
          <a:ln w="1905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2" name="Rectangle 24"/>
          <p:cNvSpPr>
            <a:spLocks noChangeAspect="1"/>
          </p:cNvSpPr>
          <p:nvPr/>
        </p:nvSpPr>
        <p:spPr>
          <a:xfrm>
            <a:off x="2139950" y="2938463"/>
            <a:ext cx="6584950" cy="1136650"/>
          </a:xfrm>
          <a:prstGeom prst="rect">
            <a:avLst/>
          </a:prstGeom>
          <a:noFill/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5132" name="TextBox 35"/>
          <p:cNvSpPr txBox="1">
            <a:spLocks noChangeAspect="1" noChangeArrowheads="1"/>
          </p:cNvSpPr>
          <p:nvPr/>
        </p:nvSpPr>
        <p:spPr bwMode="auto">
          <a:xfrm>
            <a:off x="7183438" y="3494088"/>
            <a:ext cx="14874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ts val="400"/>
              </a:spcBef>
              <a:buClr>
                <a:schemeClr val="tx2"/>
              </a:buClr>
              <a:buSzPct val="9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lnSpc>
                <a:spcPct val="110000"/>
              </a:lnSpc>
              <a:spcBef>
                <a:spcPts val="400"/>
              </a:spcBef>
              <a:buClr>
                <a:schemeClr val="tx2"/>
              </a:buClr>
              <a:buSzPct val="9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lnSpc>
                <a:spcPct val="110000"/>
              </a:lnSpc>
              <a:spcBef>
                <a:spcPts val="400"/>
              </a:spcBef>
              <a:buClr>
                <a:schemeClr val="tx2"/>
              </a:buClr>
              <a:buSzPct val="9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lnSpc>
                <a:spcPct val="110000"/>
              </a:lnSpc>
              <a:spcBef>
                <a:spcPts val="400"/>
              </a:spcBef>
              <a:buClr>
                <a:schemeClr val="tx2"/>
              </a:buClr>
              <a:buSzPct val="90000"/>
              <a:buFont typeface="Wingdings" pitchFamily="2" charset="2"/>
              <a:buChar char="n"/>
              <a:defRPr sz="12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lnSpc>
                <a:spcPct val="110000"/>
              </a:lnSpc>
              <a:spcBef>
                <a:spcPts val="400"/>
              </a:spcBef>
              <a:buClr>
                <a:schemeClr val="tx2"/>
              </a:buClr>
              <a:buSzPct val="90000"/>
              <a:buFont typeface="Wingdings" pitchFamily="2" charset="2"/>
              <a:buChar char="n"/>
              <a:defRPr sz="12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n"/>
              <a:defRPr sz="12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n"/>
              <a:defRPr sz="12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n"/>
              <a:defRPr sz="12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n"/>
              <a:defRPr sz="12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GB" altLang="de-DE" sz="1800">
                <a:latin typeface="Arial" charset="0"/>
              </a:rPr>
              <a:t>Konsument</a:t>
            </a:r>
          </a:p>
        </p:txBody>
      </p:sp>
      <p:sp>
        <p:nvSpPr>
          <p:cNvPr id="5133" name="TextBox 36"/>
          <p:cNvSpPr txBox="1">
            <a:spLocks noChangeAspect="1" noChangeArrowheads="1"/>
          </p:cNvSpPr>
          <p:nvPr/>
        </p:nvSpPr>
        <p:spPr bwMode="auto">
          <a:xfrm>
            <a:off x="4860925" y="2967038"/>
            <a:ext cx="16383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ts val="400"/>
              </a:spcBef>
              <a:buClr>
                <a:schemeClr val="tx2"/>
              </a:buClr>
              <a:buSzPct val="9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lnSpc>
                <a:spcPct val="110000"/>
              </a:lnSpc>
              <a:spcBef>
                <a:spcPts val="400"/>
              </a:spcBef>
              <a:buClr>
                <a:schemeClr val="tx2"/>
              </a:buClr>
              <a:buSzPct val="9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lnSpc>
                <a:spcPct val="110000"/>
              </a:lnSpc>
              <a:spcBef>
                <a:spcPts val="400"/>
              </a:spcBef>
              <a:buClr>
                <a:schemeClr val="tx2"/>
              </a:buClr>
              <a:buSzPct val="9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lnSpc>
                <a:spcPct val="110000"/>
              </a:lnSpc>
              <a:spcBef>
                <a:spcPts val="400"/>
              </a:spcBef>
              <a:buClr>
                <a:schemeClr val="tx2"/>
              </a:buClr>
              <a:buSzPct val="90000"/>
              <a:buFont typeface="Wingdings" pitchFamily="2" charset="2"/>
              <a:buChar char="n"/>
              <a:defRPr sz="12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lnSpc>
                <a:spcPct val="110000"/>
              </a:lnSpc>
              <a:spcBef>
                <a:spcPts val="400"/>
              </a:spcBef>
              <a:buClr>
                <a:schemeClr val="tx2"/>
              </a:buClr>
              <a:buSzPct val="90000"/>
              <a:buFont typeface="Wingdings" pitchFamily="2" charset="2"/>
              <a:buChar char="n"/>
              <a:defRPr sz="12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n"/>
              <a:defRPr sz="12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n"/>
              <a:defRPr sz="12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n"/>
              <a:defRPr sz="12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n"/>
              <a:defRPr sz="12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GB" altLang="de-DE" sz="1400">
                <a:latin typeface="Arial" charset="0"/>
              </a:rPr>
              <a:t>Speicherung und Aufbereitung</a:t>
            </a:r>
          </a:p>
        </p:txBody>
      </p:sp>
      <p:sp>
        <p:nvSpPr>
          <p:cNvPr id="5134" name="TextBox 37"/>
          <p:cNvSpPr txBox="1">
            <a:spLocks noChangeAspect="1" noChangeArrowheads="1"/>
          </p:cNvSpPr>
          <p:nvPr/>
        </p:nvSpPr>
        <p:spPr bwMode="auto">
          <a:xfrm>
            <a:off x="6391275" y="3076575"/>
            <a:ext cx="13319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ts val="400"/>
              </a:spcBef>
              <a:buClr>
                <a:schemeClr val="tx2"/>
              </a:buClr>
              <a:buSzPct val="9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lnSpc>
                <a:spcPct val="110000"/>
              </a:lnSpc>
              <a:spcBef>
                <a:spcPts val="400"/>
              </a:spcBef>
              <a:buClr>
                <a:schemeClr val="tx2"/>
              </a:buClr>
              <a:buSzPct val="9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lnSpc>
                <a:spcPct val="110000"/>
              </a:lnSpc>
              <a:spcBef>
                <a:spcPts val="400"/>
              </a:spcBef>
              <a:buClr>
                <a:schemeClr val="tx2"/>
              </a:buClr>
              <a:buSzPct val="9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lnSpc>
                <a:spcPct val="110000"/>
              </a:lnSpc>
              <a:spcBef>
                <a:spcPts val="400"/>
              </a:spcBef>
              <a:buClr>
                <a:schemeClr val="tx2"/>
              </a:buClr>
              <a:buSzPct val="90000"/>
              <a:buFont typeface="Wingdings" pitchFamily="2" charset="2"/>
              <a:buChar char="n"/>
              <a:defRPr sz="12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lnSpc>
                <a:spcPct val="110000"/>
              </a:lnSpc>
              <a:spcBef>
                <a:spcPts val="400"/>
              </a:spcBef>
              <a:buClr>
                <a:schemeClr val="tx2"/>
              </a:buClr>
              <a:buSzPct val="90000"/>
              <a:buFont typeface="Wingdings" pitchFamily="2" charset="2"/>
              <a:buChar char="n"/>
              <a:defRPr sz="12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n"/>
              <a:defRPr sz="12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n"/>
              <a:defRPr sz="12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n"/>
              <a:defRPr sz="12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n"/>
              <a:defRPr sz="12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GB" altLang="de-DE" sz="1400">
                <a:latin typeface="Arial" charset="0"/>
              </a:rPr>
              <a:t>Verteilung</a:t>
            </a:r>
          </a:p>
        </p:txBody>
      </p:sp>
      <p:sp>
        <p:nvSpPr>
          <p:cNvPr id="5135" name="TextBox 41"/>
          <p:cNvSpPr txBox="1">
            <a:spLocks noChangeAspect="1" noChangeArrowheads="1"/>
          </p:cNvSpPr>
          <p:nvPr/>
        </p:nvSpPr>
        <p:spPr bwMode="auto">
          <a:xfrm>
            <a:off x="638175" y="1400175"/>
            <a:ext cx="24669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ts val="400"/>
              </a:spcBef>
              <a:buClr>
                <a:schemeClr val="tx2"/>
              </a:buClr>
              <a:buSzPct val="9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lnSpc>
                <a:spcPct val="110000"/>
              </a:lnSpc>
              <a:spcBef>
                <a:spcPts val="400"/>
              </a:spcBef>
              <a:buClr>
                <a:schemeClr val="tx2"/>
              </a:buClr>
              <a:buSzPct val="9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lnSpc>
                <a:spcPct val="110000"/>
              </a:lnSpc>
              <a:spcBef>
                <a:spcPts val="400"/>
              </a:spcBef>
              <a:buClr>
                <a:schemeClr val="tx2"/>
              </a:buClr>
              <a:buSzPct val="9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lnSpc>
                <a:spcPct val="110000"/>
              </a:lnSpc>
              <a:spcBef>
                <a:spcPts val="400"/>
              </a:spcBef>
              <a:buClr>
                <a:schemeClr val="tx2"/>
              </a:buClr>
              <a:buSzPct val="90000"/>
              <a:buFont typeface="Wingdings" pitchFamily="2" charset="2"/>
              <a:buChar char="n"/>
              <a:defRPr sz="12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lnSpc>
                <a:spcPct val="110000"/>
              </a:lnSpc>
              <a:spcBef>
                <a:spcPts val="400"/>
              </a:spcBef>
              <a:buClr>
                <a:schemeClr val="tx2"/>
              </a:buClr>
              <a:buSzPct val="90000"/>
              <a:buFont typeface="Wingdings" pitchFamily="2" charset="2"/>
              <a:buChar char="n"/>
              <a:defRPr sz="12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n"/>
              <a:defRPr sz="12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n"/>
              <a:defRPr sz="12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n"/>
              <a:defRPr sz="12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n"/>
              <a:defRPr sz="12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GB" altLang="de-DE" sz="1800">
                <a:latin typeface="Arial" charset="0"/>
              </a:rPr>
              <a:t>Grundwasserkörper</a:t>
            </a:r>
          </a:p>
        </p:txBody>
      </p:sp>
      <p:sp>
        <p:nvSpPr>
          <p:cNvPr id="5136" name="TextBox 42"/>
          <p:cNvSpPr txBox="1">
            <a:spLocks noChangeAspect="1" noChangeArrowheads="1"/>
          </p:cNvSpPr>
          <p:nvPr/>
        </p:nvSpPr>
        <p:spPr bwMode="auto">
          <a:xfrm>
            <a:off x="5680075" y="2579688"/>
            <a:ext cx="32781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ts val="400"/>
              </a:spcBef>
              <a:buClr>
                <a:schemeClr val="tx2"/>
              </a:buClr>
              <a:buSzPct val="9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lnSpc>
                <a:spcPct val="110000"/>
              </a:lnSpc>
              <a:spcBef>
                <a:spcPts val="400"/>
              </a:spcBef>
              <a:buClr>
                <a:schemeClr val="tx2"/>
              </a:buClr>
              <a:buSzPct val="9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lnSpc>
                <a:spcPct val="110000"/>
              </a:lnSpc>
              <a:spcBef>
                <a:spcPts val="400"/>
              </a:spcBef>
              <a:buClr>
                <a:schemeClr val="tx2"/>
              </a:buClr>
              <a:buSzPct val="9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lnSpc>
                <a:spcPct val="110000"/>
              </a:lnSpc>
              <a:spcBef>
                <a:spcPts val="400"/>
              </a:spcBef>
              <a:buClr>
                <a:schemeClr val="tx2"/>
              </a:buClr>
              <a:buSzPct val="90000"/>
              <a:buFont typeface="Wingdings" pitchFamily="2" charset="2"/>
              <a:buChar char="n"/>
              <a:defRPr sz="12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lnSpc>
                <a:spcPct val="110000"/>
              </a:lnSpc>
              <a:spcBef>
                <a:spcPts val="400"/>
              </a:spcBef>
              <a:buClr>
                <a:schemeClr val="tx2"/>
              </a:buClr>
              <a:buSzPct val="90000"/>
              <a:buFont typeface="Wingdings" pitchFamily="2" charset="2"/>
              <a:buChar char="n"/>
              <a:defRPr sz="12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n"/>
              <a:defRPr sz="12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n"/>
              <a:defRPr sz="12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n"/>
              <a:defRPr sz="12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n"/>
              <a:defRPr sz="12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GB" altLang="de-DE" sz="1800" dirty="0" err="1" smtClean="0">
                <a:solidFill>
                  <a:srgbClr val="C00000"/>
                </a:solidFill>
                <a:latin typeface="Arial" charset="0"/>
              </a:rPr>
              <a:t>Wasserversorgung</a:t>
            </a:r>
            <a:endParaRPr lang="en-GB" altLang="de-DE" sz="1800" dirty="0">
              <a:solidFill>
                <a:srgbClr val="C00000"/>
              </a:solidFill>
              <a:latin typeface="Arial" charset="0"/>
            </a:endParaRPr>
          </a:p>
        </p:txBody>
      </p:sp>
      <p:sp>
        <p:nvSpPr>
          <p:cNvPr id="5137" name="TextBox 62"/>
          <p:cNvSpPr txBox="1">
            <a:spLocks noChangeAspect="1" noChangeArrowheads="1"/>
          </p:cNvSpPr>
          <p:nvPr/>
        </p:nvSpPr>
        <p:spPr bwMode="auto">
          <a:xfrm>
            <a:off x="1631950" y="2374900"/>
            <a:ext cx="21097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ts val="400"/>
              </a:spcBef>
              <a:buClr>
                <a:schemeClr val="tx2"/>
              </a:buClr>
              <a:buSzPct val="9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lnSpc>
                <a:spcPct val="110000"/>
              </a:lnSpc>
              <a:spcBef>
                <a:spcPts val="400"/>
              </a:spcBef>
              <a:buClr>
                <a:schemeClr val="tx2"/>
              </a:buClr>
              <a:buSzPct val="9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lnSpc>
                <a:spcPct val="110000"/>
              </a:lnSpc>
              <a:spcBef>
                <a:spcPts val="400"/>
              </a:spcBef>
              <a:buClr>
                <a:schemeClr val="tx2"/>
              </a:buClr>
              <a:buSzPct val="9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lnSpc>
                <a:spcPct val="110000"/>
              </a:lnSpc>
              <a:spcBef>
                <a:spcPts val="400"/>
              </a:spcBef>
              <a:buClr>
                <a:schemeClr val="tx2"/>
              </a:buClr>
              <a:buSzPct val="90000"/>
              <a:buFont typeface="Wingdings" pitchFamily="2" charset="2"/>
              <a:buChar char="n"/>
              <a:defRPr sz="12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lnSpc>
                <a:spcPct val="110000"/>
              </a:lnSpc>
              <a:spcBef>
                <a:spcPts val="400"/>
              </a:spcBef>
              <a:buClr>
                <a:schemeClr val="tx2"/>
              </a:buClr>
              <a:buSzPct val="90000"/>
              <a:buFont typeface="Wingdings" pitchFamily="2" charset="2"/>
              <a:buChar char="n"/>
              <a:defRPr sz="12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n"/>
              <a:defRPr sz="12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n"/>
              <a:defRPr sz="12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n"/>
              <a:defRPr sz="12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n"/>
              <a:defRPr sz="12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GB" altLang="de-DE" sz="1400">
                <a:latin typeface="Arial" charset="0"/>
              </a:rPr>
              <a:t>Hydrolog. Einzugsgebiet</a:t>
            </a:r>
          </a:p>
        </p:txBody>
      </p:sp>
      <p:sp>
        <p:nvSpPr>
          <p:cNvPr id="5138" name="TextBox 62"/>
          <p:cNvSpPr txBox="1">
            <a:spLocks noChangeAspect="1" noChangeArrowheads="1"/>
          </p:cNvSpPr>
          <p:nvPr/>
        </p:nvSpPr>
        <p:spPr bwMode="auto">
          <a:xfrm>
            <a:off x="2139950" y="2976563"/>
            <a:ext cx="14208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ts val="400"/>
              </a:spcBef>
              <a:buClr>
                <a:schemeClr val="tx2"/>
              </a:buClr>
              <a:buSzPct val="9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lnSpc>
                <a:spcPct val="110000"/>
              </a:lnSpc>
              <a:spcBef>
                <a:spcPts val="400"/>
              </a:spcBef>
              <a:buClr>
                <a:schemeClr val="tx2"/>
              </a:buClr>
              <a:buSzPct val="9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lnSpc>
                <a:spcPct val="110000"/>
              </a:lnSpc>
              <a:spcBef>
                <a:spcPts val="400"/>
              </a:spcBef>
              <a:buClr>
                <a:schemeClr val="tx2"/>
              </a:buClr>
              <a:buSzPct val="9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lnSpc>
                <a:spcPct val="110000"/>
              </a:lnSpc>
              <a:spcBef>
                <a:spcPts val="400"/>
              </a:spcBef>
              <a:buClr>
                <a:schemeClr val="tx2"/>
              </a:buClr>
              <a:buSzPct val="90000"/>
              <a:buFont typeface="Wingdings" pitchFamily="2" charset="2"/>
              <a:buChar char="n"/>
              <a:defRPr sz="12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lnSpc>
                <a:spcPct val="110000"/>
              </a:lnSpc>
              <a:spcBef>
                <a:spcPts val="400"/>
              </a:spcBef>
              <a:buClr>
                <a:schemeClr val="tx2"/>
              </a:buClr>
              <a:buSzPct val="90000"/>
              <a:buFont typeface="Wingdings" pitchFamily="2" charset="2"/>
              <a:buChar char="n"/>
              <a:defRPr sz="12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n"/>
              <a:defRPr sz="12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n"/>
              <a:defRPr sz="12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n"/>
              <a:defRPr sz="12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n"/>
              <a:defRPr sz="12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GB" altLang="de-DE" sz="1400">
                <a:latin typeface="Arial" charset="0"/>
              </a:rPr>
              <a:t>Schutzgebiet</a:t>
            </a:r>
          </a:p>
        </p:txBody>
      </p:sp>
      <p:sp>
        <p:nvSpPr>
          <p:cNvPr id="27" name="Rectangle 23"/>
          <p:cNvSpPr>
            <a:spLocks noChangeAspect="1"/>
          </p:cNvSpPr>
          <p:nvPr/>
        </p:nvSpPr>
        <p:spPr>
          <a:xfrm>
            <a:off x="1631950" y="2297113"/>
            <a:ext cx="2571750" cy="2568575"/>
          </a:xfrm>
          <a:prstGeom prst="rect">
            <a:avLst/>
          </a:prstGeom>
          <a:noFill/>
          <a:ln w="1905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5140" name="TextBox 62"/>
          <p:cNvSpPr txBox="1">
            <a:spLocks noChangeAspect="1" noChangeArrowheads="1"/>
          </p:cNvSpPr>
          <p:nvPr/>
        </p:nvSpPr>
        <p:spPr bwMode="auto">
          <a:xfrm>
            <a:off x="2660650" y="3505200"/>
            <a:ext cx="15827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ts val="400"/>
              </a:spcBef>
              <a:buClr>
                <a:schemeClr val="tx2"/>
              </a:buClr>
              <a:buSzPct val="9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lnSpc>
                <a:spcPct val="110000"/>
              </a:lnSpc>
              <a:spcBef>
                <a:spcPts val="400"/>
              </a:spcBef>
              <a:buClr>
                <a:schemeClr val="tx2"/>
              </a:buClr>
              <a:buSzPct val="9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lnSpc>
                <a:spcPct val="110000"/>
              </a:lnSpc>
              <a:spcBef>
                <a:spcPts val="400"/>
              </a:spcBef>
              <a:buClr>
                <a:schemeClr val="tx2"/>
              </a:buClr>
              <a:buSzPct val="9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lnSpc>
                <a:spcPct val="110000"/>
              </a:lnSpc>
              <a:spcBef>
                <a:spcPts val="400"/>
              </a:spcBef>
              <a:buClr>
                <a:schemeClr val="tx2"/>
              </a:buClr>
              <a:buSzPct val="90000"/>
              <a:buFont typeface="Wingdings" pitchFamily="2" charset="2"/>
              <a:buChar char="n"/>
              <a:defRPr sz="12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lnSpc>
                <a:spcPct val="110000"/>
              </a:lnSpc>
              <a:spcBef>
                <a:spcPts val="400"/>
              </a:spcBef>
              <a:buClr>
                <a:schemeClr val="tx2"/>
              </a:buClr>
              <a:buSzPct val="90000"/>
              <a:buFont typeface="Wingdings" pitchFamily="2" charset="2"/>
              <a:buChar char="n"/>
              <a:defRPr sz="12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n"/>
              <a:defRPr sz="12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n"/>
              <a:defRPr sz="12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n"/>
              <a:defRPr sz="12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n"/>
              <a:defRPr sz="12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GB" altLang="de-DE" sz="1400">
                <a:latin typeface="Arial" charset="0"/>
              </a:rPr>
              <a:t>Entnahmebereich</a:t>
            </a:r>
          </a:p>
        </p:txBody>
      </p:sp>
    </p:spTree>
    <p:extLst>
      <p:ext uri="{BB962C8B-B14F-4D97-AF65-F5344CB8AC3E}">
        <p14:creationId xmlns:p14="http://schemas.microsoft.com/office/powerpoint/2010/main" val="1686322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Anwendungsbereich</a:t>
            </a:r>
            <a:endParaRPr lang="de-AT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6046F0-BA93-4699-83A0-D6120B23834D}" type="slidenum">
              <a:rPr lang="de-DE" smtClean="0"/>
              <a:pPr/>
              <a:t>5</a:t>
            </a:fld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AT" dirty="0" smtClean="0"/>
              <a:t>Ergänzend zur ÖVGW-Richtlinie W 88 (</a:t>
            </a:r>
            <a:r>
              <a:rPr lang="de-DE" dirty="0" smtClean="0"/>
              <a:t>Anleitung </a:t>
            </a:r>
            <a:r>
              <a:rPr lang="de-DE" dirty="0"/>
              <a:t>zur Einführung eines einfachen </a:t>
            </a:r>
            <a:r>
              <a:rPr lang="de-DE" dirty="0" smtClean="0"/>
              <a:t>Wasser-Sicherheitsplanes)</a:t>
            </a:r>
          </a:p>
          <a:p>
            <a:r>
              <a:rPr lang="de-DE" dirty="0" smtClean="0"/>
              <a:t>Anleitung zur Entwicklung einer geeigneten Überwachungsstrategie</a:t>
            </a:r>
          </a:p>
          <a:p>
            <a:pPr lvl="1"/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140392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Überwachungsstrategie</a:t>
            </a:r>
            <a:endParaRPr lang="de-AT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6046F0-BA93-4699-83A0-D6120B23834D}" type="slidenum">
              <a:rPr lang="de-DE" smtClean="0"/>
              <a:pPr/>
              <a:t>6</a:t>
            </a:fld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AT" dirty="0" smtClean="0"/>
              <a:t>Charakterisierung des Grundwasser-</a:t>
            </a:r>
            <a:br>
              <a:rPr lang="de-AT" dirty="0" smtClean="0"/>
            </a:br>
            <a:r>
              <a:rPr lang="de-AT" dirty="0" err="1" smtClean="0"/>
              <a:t>einzugsgebietes</a:t>
            </a:r>
            <a:endParaRPr lang="de-AT" dirty="0" smtClean="0"/>
          </a:p>
          <a:p>
            <a:r>
              <a:rPr lang="de-AT" dirty="0" smtClean="0"/>
              <a:t>Identifizierung von Gefährdungen</a:t>
            </a:r>
            <a:endParaRPr lang="de-AT" dirty="0"/>
          </a:p>
          <a:p>
            <a:r>
              <a:rPr lang="de-AT" dirty="0" smtClean="0"/>
              <a:t>Bewertung der Gefährdungen</a:t>
            </a:r>
          </a:p>
          <a:p>
            <a:r>
              <a:rPr lang="de-AT" dirty="0" smtClean="0"/>
              <a:t>Überwachungsplan</a:t>
            </a:r>
          </a:p>
          <a:p>
            <a:r>
              <a:rPr lang="de-AT" dirty="0" smtClean="0"/>
              <a:t>Bewertung der Ergebnisse und Ableitung von Maßnahmen</a:t>
            </a:r>
          </a:p>
          <a:p>
            <a:endParaRPr lang="de-AT" dirty="0"/>
          </a:p>
          <a:p>
            <a:pPr>
              <a:buFont typeface="Wingdings" panose="05000000000000000000" pitchFamily="2" charset="2"/>
              <a:buChar char="Ø"/>
            </a:pPr>
            <a:r>
              <a:rPr lang="de-DE" dirty="0"/>
              <a:t>Wie sollte ein </a:t>
            </a:r>
            <a:r>
              <a:rPr lang="de-DE" dirty="0" err="1"/>
              <a:t>Sondenmessnetz</a:t>
            </a:r>
            <a:r>
              <a:rPr lang="de-DE" dirty="0"/>
              <a:t> sinnvoll aufgebaut </a:t>
            </a:r>
            <a:r>
              <a:rPr lang="de-DE" dirty="0" smtClean="0"/>
              <a:t>sein?</a:t>
            </a:r>
            <a:endParaRPr lang="de-DE" dirty="0"/>
          </a:p>
          <a:p>
            <a:pPr>
              <a:buFont typeface="Wingdings" panose="05000000000000000000" pitchFamily="2" charset="2"/>
              <a:buChar char="Ø"/>
            </a:pPr>
            <a:r>
              <a:rPr lang="de-DE" dirty="0"/>
              <a:t>Wann sind welche Untersuchungen </a:t>
            </a:r>
            <a:r>
              <a:rPr lang="de-DE" dirty="0" smtClean="0"/>
              <a:t>sinnvoll?</a:t>
            </a:r>
            <a:endParaRPr lang="de-DE" dirty="0"/>
          </a:p>
          <a:p>
            <a:endParaRPr lang="de-AT" dirty="0" smtClean="0"/>
          </a:p>
          <a:p>
            <a:endParaRPr lang="de-AT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9802" y="854121"/>
            <a:ext cx="3035300" cy="298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3060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Konzeptionelles Modell</a:t>
            </a:r>
            <a:endParaRPr lang="de-AT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6046F0-BA93-4699-83A0-D6120B23834D}" type="slidenum">
              <a:rPr lang="de-DE" smtClean="0"/>
              <a:pPr/>
              <a:t>7</a:t>
            </a:fld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Verständliche </a:t>
            </a:r>
            <a:r>
              <a:rPr lang="de-DE" dirty="0"/>
              <a:t>Beschreibung </a:t>
            </a:r>
            <a:r>
              <a:rPr lang="de-DE" dirty="0" smtClean="0"/>
              <a:t>und Bewertung verfügbarer Informationen über</a:t>
            </a:r>
          </a:p>
          <a:p>
            <a:pPr lvl="1"/>
            <a:r>
              <a:rPr lang="de-AT" dirty="0"/>
              <a:t>Naturräumliche und hydrogeologische Verhältnisse</a:t>
            </a:r>
          </a:p>
          <a:p>
            <a:pPr lvl="1"/>
            <a:r>
              <a:rPr lang="de-AT" dirty="0" smtClean="0"/>
              <a:t>Anthropogene Einwirkungen</a:t>
            </a:r>
            <a:endParaRPr lang="de-AT" dirty="0"/>
          </a:p>
          <a:p>
            <a:r>
              <a:rPr lang="de-AT" dirty="0" smtClean="0"/>
              <a:t>Identifikation </a:t>
            </a:r>
            <a:r>
              <a:rPr lang="de-AT" dirty="0"/>
              <a:t>von Unsicherheiten, Informations- </a:t>
            </a:r>
            <a:r>
              <a:rPr lang="de-AT" dirty="0" smtClean="0"/>
              <a:t>und Datenlücken</a:t>
            </a:r>
          </a:p>
          <a:p>
            <a:r>
              <a:rPr lang="de-DE" dirty="0"/>
              <a:t>Unterstützt das Systemverständnis</a:t>
            </a:r>
          </a:p>
          <a:p>
            <a:endParaRPr lang="de-DE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de-DE" dirty="0" smtClean="0"/>
              <a:t>Voraussetzung für eine umfassende Überwachungsstrategie</a:t>
            </a:r>
          </a:p>
        </p:txBody>
      </p:sp>
    </p:spTree>
    <p:extLst>
      <p:ext uri="{BB962C8B-B14F-4D97-AF65-F5344CB8AC3E}">
        <p14:creationId xmlns:p14="http://schemas.microsoft.com/office/powerpoint/2010/main" val="328793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1089025"/>
            <a:ext cx="8793938" cy="4834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hteck 1"/>
          <p:cNvSpPr/>
          <p:nvPr/>
        </p:nvSpPr>
        <p:spPr>
          <a:xfrm>
            <a:off x="190500" y="5760106"/>
            <a:ext cx="87939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AT" sz="1200" dirty="0" smtClean="0"/>
              <a:t>Quelle: ÖVGW </a:t>
            </a:r>
            <a:r>
              <a:rPr lang="de-AT" sz="1200" dirty="0"/>
              <a:t>Richtlinie W </a:t>
            </a:r>
            <a:r>
              <a:rPr lang="de-AT" sz="1200" dirty="0" smtClean="0"/>
              <a:t>79 (vgl. EU </a:t>
            </a:r>
            <a:r>
              <a:rPr lang="de-AT" sz="1200" dirty="0" err="1" smtClean="0"/>
              <a:t>Guidance</a:t>
            </a:r>
            <a:r>
              <a:rPr lang="de-AT" sz="1200" dirty="0" smtClean="0"/>
              <a:t> </a:t>
            </a:r>
            <a:r>
              <a:rPr lang="de-AT" sz="1200" dirty="0" err="1" smtClean="0"/>
              <a:t>Document</a:t>
            </a:r>
            <a:r>
              <a:rPr lang="de-AT" sz="1200" dirty="0" smtClean="0"/>
              <a:t> </a:t>
            </a:r>
            <a:r>
              <a:rPr lang="de-AT" sz="1200" dirty="0" err="1" smtClean="0"/>
              <a:t>No</a:t>
            </a:r>
            <a:r>
              <a:rPr lang="de-AT" sz="1200" dirty="0" smtClean="0"/>
              <a:t> 7 –Monitoring </a:t>
            </a:r>
            <a:r>
              <a:rPr lang="de-AT" sz="1200" dirty="0" err="1" smtClean="0"/>
              <a:t>under</a:t>
            </a:r>
            <a:r>
              <a:rPr lang="de-AT" sz="1200" dirty="0" smtClean="0"/>
              <a:t> </a:t>
            </a:r>
            <a:r>
              <a:rPr lang="de-AT" sz="1200" dirty="0" err="1" smtClean="0"/>
              <a:t>the</a:t>
            </a:r>
            <a:r>
              <a:rPr lang="de-AT" sz="1200" dirty="0" smtClean="0"/>
              <a:t> WFD, 2003)</a:t>
            </a:r>
            <a:endParaRPr lang="de-AT" sz="1200" dirty="0"/>
          </a:p>
        </p:txBody>
      </p:sp>
    </p:spTree>
    <p:extLst>
      <p:ext uri="{BB962C8B-B14F-4D97-AF65-F5344CB8AC3E}">
        <p14:creationId xmlns:p14="http://schemas.microsoft.com/office/powerpoint/2010/main" val="2554077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6046F0-BA93-4699-83A0-D6120B23834D}" type="slidenum">
              <a:rPr lang="de-DE" smtClean="0"/>
              <a:pPr/>
              <a:t>9</a:t>
            </a:fld>
            <a:endParaRPr lang="de-DE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00" y="1090800"/>
            <a:ext cx="8793857" cy="483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>
          <a:xfrm>
            <a:off x="3095625" y="2333625"/>
            <a:ext cx="5591174" cy="3774375"/>
          </a:xfrm>
        </p:spPr>
        <p:txBody>
          <a:bodyPr>
            <a:normAutofit fontScale="92500" lnSpcReduction="20000"/>
          </a:bodyPr>
          <a:lstStyle/>
          <a:p>
            <a:r>
              <a:rPr lang="de-AT" dirty="0" smtClean="0"/>
              <a:t>Schützende Deckschichten vorhanden?</a:t>
            </a:r>
          </a:p>
          <a:p>
            <a:r>
              <a:rPr lang="de-AT" dirty="0" smtClean="0"/>
              <a:t>Durchlässiger </a:t>
            </a:r>
            <a:r>
              <a:rPr lang="de-AT" dirty="0" err="1" smtClean="0"/>
              <a:t>Aquifer</a:t>
            </a:r>
            <a:r>
              <a:rPr lang="de-AT" dirty="0" smtClean="0"/>
              <a:t>?</a:t>
            </a:r>
          </a:p>
          <a:p>
            <a:r>
              <a:rPr lang="de-AT" dirty="0" smtClean="0"/>
              <a:t>Niederschlag/Verdunstung/Neubildung?</a:t>
            </a:r>
          </a:p>
          <a:p>
            <a:r>
              <a:rPr lang="de-AT" dirty="0" smtClean="0"/>
              <a:t>Fließrichtungen des Grundwassers?</a:t>
            </a:r>
          </a:p>
          <a:p>
            <a:r>
              <a:rPr lang="de-AT" dirty="0" smtClean="0"/>
              <a:t>Flurabstand?</a:t>
            </a:r>
          </a:p>
          <a:p>
            <a:r>
              <a:rPr lang="de-AT" dirty="0" smtClean="0"/>
              <a:t>Fließzeiten bzw. Verweilzeiten der Grundwassers?</a:t>
            </a:r>
          </a:p>
          <a:p>
            <a:r>
              <a:rPr lang="de-AT" dirty="0" smtClean="0"/>
              <a:t>…</a:t>
            </a:r>
          </a:p>
          <a:p>
            <a:pPr lvl="1"/>
            <a:endParaRPr lang="de-AT" dirty="0"/>
          </a:p>
          <a:p>
            <a:pPr marL="0" indent="0">
              <a:buNone/>
            </a:pPr>
            <a:r>
              <a:rPr lang="de-AT" dirty="0" smtClean="0"/>
              <a:t>Charakterisierung erfolgt bereits im Rahmen der Festlegung eines Schutz- oder Schongebietes</a:t>
            </a:r>
            <a:endParaRPr lang="de-AT" dirty="0"/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3000374" y="1044000"/>
            <a:ext cx="5686425" cy="1143000"/>
          </a:xfrm>
        </p:spPr>
        <p:txBody>
          <a:bodyPr>
            <a:noAutofit/>
          </a:bodyPr>
          <a:lstStyle/>
          <a:p>
            <a:r>
              <a:rPr lang="de-AT" sz="1800" dirty="0" smtClean="0"/>
              <a:t>Charakterisierung der naturräumlichen, hydrogeologischen Verhältnisse</a:t>
            </a:r>
            <a:endParaRPr lang="de-AT" sz="1800" dirty="0"/>
          </a:p>
        </p:txBody>
      </p:sp>
    </p:spTree>
    <p:extLst>
      <p:ext uri="{BB962C8B-B14F-4D97-AF65-F5344CB8AC3E}">
        <p14:creationId xmlns:p14="http://schemas.microsoft.com/office/powerpoint/2010/main" val="2755111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/>
    </p:bldLst>
  </p:timing>
</p:sld>
</file>

<file path=ppt/theme/theme1.xml><?xml version="1.0" encoding="utf-8"?>
<a:theme xmlns:a="http://schemas.openxmlformats.org/drawingml/2006/main" name="PPT-Umweltbundesamt">
  <a:themeElements>
    <a:clrScheme name="Umweltbundesamt">
      <a:dk1>
        <a:sysClr val="windowText" lastClr="000000"/>
      </a:dk1>
      <a:lt1>
        <a:sysClr val="window" lastClr="FFFFFF"/>
      </a:lt1>
      <a:dk2>
        <a:srgbClr val="008080"/>
      </a:dk2>
      <a:lt2>
        <a:srgbClr val="BFDFDF"/>
      </a:lt2>
      <a:accent1>
        <a:srgbClr val="7FBFBF"/>
      </a:accent1>
      <a:accent2>
        <a:srgbClr val="40A0A0"/>
      </a:accent2>
      <a:accent3>
        <a:srgbClr val="B2011D"/>
      </a:accent3>
      <a:accent4>
        <a:srgbClr val="722635"/>
      </a:accent4>
      <a:accent5>
        <a:srgbClr val="00A3DA"/>
      </a:accent5>
      <a:accent6>
        <a:srgbClr val="025277"/>
      </a:accent6>
      <a:hlink>
        <a:srgbClr val="008080"/>
      </a:hlink>
      <a:folHlink>
        <a:srgbClr val="008080"/>
      </a:folHlink>
    </a:clrScheme>
    <a:fontScheme name="Umweltbundesam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New WFD trial">
  <a:themeElements>
    <a:clrScheme name="New WFD trial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New WFD t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1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1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ew WFD tria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 WFD trial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 WFD trial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 WFD trial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 WFD trial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 WFD trial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 WFD trial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 WFD trial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 WFD trial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 WFD trial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 WFD trial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 WFD trial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PPT-Umweltbundesamt">
  <a:themeElements>
    <a:clrScheme name="Umweltbundesamt">
      <a:dk1>
        <a:sysClr val="windowText" lastClr="000000"/>
      </a:dk1>
      <a:lt1>
        <a:sysClr val="window" lastClr="FFFFFF"/>
      </a:lt1>
      <a:dk2>
        <a:srgbClr val="008080"/>
      </a:dk2>
      <a:lt2>
        <a:srgbClr val="BFDFDF"/>
      </a:lt2>
      <a:accent1>
        <a:srgbClr val="7FBFBF"/>
      </a:accent1>
      <a:accent2>
        <a:srgbClr val="40A0A0"/>
      </a:accent2>
      <a:accent3>
        <a:srgbClr val="B2011D"/>
      </a:accent3>
      <a:accent4>
        <a:srgbClr val="722635"/>
      </a:accent4>
      <a:accent5>
        <a:srgbClr val="00A3DA"/>
      </a:accent5>
      <a:accent6>
        <a:srgbClr val="025277"/>
      </a:accent6>
      <a:hlink>
        <a:srgbClr val="008080"/>
      </a:hlink>
      <a:folHlink>
        <a:srgbClr val="008080"/>
      </a:folHlink>
    </a:clrScheme>
    <a:fontScheme name="Umweltbundesam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Text with Box">
  <a:themeElements>
    <a:clrScheme name="Text with Box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ext with Box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ext with Box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xt with Box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xt with Box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xt with Box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xt with Box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xt with Box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 with Box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 with Box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 with Box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 with Box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 with Box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 with Box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718</Words>
  <Application>Microsoft Office PowerPoint</Application>
  <PresentationFormat>Bildschirmpräsentation (4:3)</PresentationFormat>
  <Paragraphs>205</Paragraphs>
  <Slides>38</Slides>
  <Notes>2</Notes>
  <HiddenSlides>0</HiddenSlides>
  <MMClips>0</MMClips>
  <ScaleCrop>false</ScaleCrop>
  <HeadingPairs>
    <vt:vector size="4" baseType="variant">
      <vt:variant>
        <vt:lpstr>Design</vt:lpstr>
      </vt:variant>
      <vt:variant>
        <vt:i4>4</vt:i4>
      </vt:variant>
      <vt:variant>
        <vt:lpstr>Folientitel</vt:lpstr>
      </vt:variant>
      <vt:variant>
        <vt:i4>38</vt:i4>
      </vt:variant>
    </vt:vector>
  </HeadingPairs>
  <TitlesOfParts>
    <vt:vector size="42" baseType="lpstr">
      <vt:lpstr>PPT-Umweltbundesamt</vt:lpstr>
      <vt:lpstr>New WFD trial</vt:lpstr>
      <vt:lpstr>1_PPT-Umweltbundesamt</vt:lpstr>
      <vt:lpstr>1_Text with Box</vt:lpstr>
      <vt:lpstr>Überwachung der Grundwasserqualität im Einzugsbereich von Trinkwassergewinnungsstellen</vt:lpstr>
      <vt:lpstr>Inhalt</vt:lpstr>
      <vt:lpstr>Hintergrund</vt:lpstr>
      <vt:lpstr>PowerPoint-Präsentation</vt:lpstr>
      <vt:lpstr>Anwendungsbereich</vt:lpstr>
      <vt:lpstr>Überwachungsstrategie</vt:lpstr>
      <vt:lpstr>Konzeptionelles Modell</vt:lpstr>
      <vt:lpstr>PowerPoint-Präsentation</vt:lpstr>
      <vt:lpstr>Charakterisierung der naturräumlichen, hydrogeologischen Verhältnisse</vt:lpstr>
      <vt:lpstr>PowerPoint-Präsentation</vt:lpstr>
      <vt:lpstr>Identifizierung von Gefährdungen</vt:lpstr>
      <vt:lpstr>PowerPoint-Präsentation</vt:lpstr>
      <vt:lpstr>Bewertung von Gefährdungen</vt:lpstr>
      <vt:lpstr>PowerPoint-Präsentation</vt:lpstr>
      <vt:lpstr>Überwachungsplan</vt:lpstr>
      <vt:lpstr>Überwachungsplan</vt:lpstr>
      <vt:lpstr>Probenahme und Analytik</vt:lpstr>
      <vt:lpstr>Bewertung der Ergebnisse und Ableitung von Maßnahmen</vt:lpstr>
      <vt:lpstr>PowerPoint-Präsentation</vt:lpstr>
      <vt:lpstr>Konzeptionelles Modell</vt:lpstr>
      <vt:lpstr>Hydrogeologie - Profilschnitt</vt:lpstr>
      <vt:lpstr>PowerPoint-Präsentation</vt:lpstr>
      <vt:lpstr>PowerPoint-Präsentation</vt:lpstr>
      <vt:lpstr>Daten- und Informationsquellen</vt:lpstr>
      <vt:lpstr>WISA – Wasserinformationssystem Austria</vt:lpstr>
      <vt:lpstr>PowerPoint-Präsentation</vt:lpstr>
      <vt:lpstr>WISA – Wasserinformationssystem Austria</vt:lpstr>
      <vt:lpstr>PowerPoint-Präsentation</vt:lpstr>
      <vt:lpstr>PowerPoint-Präsentation</vt:lpstr>
      <vt:lpstr>PowerPoint-Präsentation</vt:lpstr>
      <vt:lpstr>Karten in WISA</vt:lpstr>
      <vt:lpstr>Landnutzung (CORINE)</vt:lpstr>
      <vt:lpstr>PowerPoint-Präsentation</vt:lpstr>
      <vt:lpstr>Wasserkörper in WISA</vt:lpstr>
      <vt:lpstr>PowerPoint-Präsentation</vt:lpstr>
      <vt:lpstr>Weitere Informationen</vt:lpstr>
      <vt:lpstr>Weitere Informationen</vt:lpstr>
      <vt:lpstr>Kontakt &amp; Information</vt:lpstr>
    </vt:vector>
  </TitlesOfParts>
  <Company>Umweltbundesamt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kaitna</dc:creator>
  <cp:lastModifiedBy>Humer Franko</cp:lastModifiedBy>
  <cp:revision>263</cp:revision>
  <cp:lastPrinted>2013-11-12T15:38:02Z</cp:lastPrinted>
  <dcterms:created xsi:type="dcterms:W3CDTF">2009-06-26T09:35:22Z</dcterms:created>
  <dcterms:modified xsi:type="dcterms:W3CDTF">2016-11-02T07:38:43Z</dcterms:modified>
</cp:coreProperties>
</file>