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9" r:id="rId2"/>
    <p:sldId id="318" r:id="rId3"/>
    <p:sldId id="307" r:id="rId4"/>
    <p:sldId id="305" r:id="rId5"/>
    <p:sldId id="302" r:id="rId6"/>
    <p:sldId id="308" r:id="rId7"/>
  </p:sldIdLst>
  <p:sldSz cx="9144000" cy="6858000" type="screen4x3"/>
  <p:notesSz cx="6883400" cy="9906000"/>
  <p:defaultTextStyle>
    <a:defPPr>
      <a:defRPr lang="de-AT"/>
    </a:defPPr>
    <a:lvl1pPr algn="ctr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66" d="100"/>
          <a:sy n="66" d="100"/>
        </p:scale>
        <p:origin x="-119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F186EFDB-4711-40F8-B356-14DF1DA0A706}" type="datetimeFigureOut">
              <a:rPr lang="de-AT" smtClean="0"/>
              <a:t>08.11.2016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36C6341C-A2D9-4801-9066-2A4998396D9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1722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80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solidFill>
                  <a:schemeClr val="tx1"/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000" y="0"/>
            <a:ext cx="298280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52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340" y="4705350"/>
            <a:ext cx="550672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981"/>
            <a:ext cx="298280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solidFill>
                  <a:schemeClr val="tx1"/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000" y="9408981"/>
            <a:ext cx="298280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fld id="{D2625374-CC7A-424A-8E16-C0E29BAC702E}" type="slidenum">
              <a:rPr lang="de-AT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05967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Expertenbeirat Flüchtlinge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760413-70A3-4388-9D0C-EE7258E409DB}" type="datetime1">
              <a:rPr lang="de-AT" smtClean="0"/>
              <a:t>08.11.2016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A73F5-38D2-4DFE-960F-BCFB1C12FAD4}" type="slidenum">
              <a:rPr lang="de-AT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18077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Expertenbeirat Flüchtlinge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40BB45-034B-4EDA-BF20-BBFEA131131C}" type="datetime1">
              <a:rPr lang="de-AT" smtClean="0"/>
              <a:t>08.11.2016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76D1C-4ADE-4F08-932A-5E5362F16090}" type="slidenum">
              <a:rPr lang="de-AT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15291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7186-8F63-49B8-A9A3-ADBBAF586D5B}" type="datetime1">
              <a:rPr lang="de-AT" smtClean="0"/>
              <a:t>08.11.2016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CF0B-3F83-41D6-B416-E49A1CE4D6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252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adlerweich"/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981075"/>
            <a:ext cx="4548188" cy="546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Logo_hoch_land_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6350"/>
            <a:ext cx="13430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6308725"/>
            <a:ext cx="9144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762875" cy="79533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Expertenbeirat Flüchtlinge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70650"/>
            <a:ext cx="21336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F570146-DD46-4911-85EC-CDDEFD905303}" type="datetime1">
              <a:rPr lang="de-AT" smtClean="0"/>
              <a:t>08.11.2016</a:t>
            </a:fld>
            <a:endParaRPr lang="de-AT" dirty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0650"/>
            <a:ext cx="28956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0650"/>
            <a:ext cx="21336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77B55E6-8684-4F70-B526-61F6AA75B47C}" type="slidenum">
              <a:rPr lang="de-AT"/>
              <a:pPr/>
              <a:t>‹Nr.›</a:t>
            </a:fld>
            <a:endParaRPr lang="de-AT" dirty="0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84313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Textmasterformate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baseline="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Krisenmanagement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sz="2400" dirty="0" smtClean="0">
                <a:solidFill>
                  <a:srgbClr val="0070C0"/>
                </a:solidFill>
              </a:rPr>
              <a:t>Trinkwassernotversorgung – Einbettung in das behördliche Krisenmanagement (SKKM)</a:t>
            </a:r>
          </a:p>
          <a:p>
            <a:endParaRPr lang="de-AT" dirty="0"/>
          </a:p>
          <a:p>
            <a:pPr algn="l"/>
            <a:r>
              <a:rPr lang="de-AT" sz="1800" dirty="0" smtClean="0"/>
              <a:t>Dr. Ernst </a:t>
            </a:r>
            <a:r>
              <a:rPr lang="de-AT" sz="1800" dirty="0" err="1" smtClean="0"/>
              <a:t>Böcskör</a:t>
            </a:r>
            <a:r>
              <a:rPr lang="de-AT" sz="1800" dirty="0" smtClean="0"/>
              <a:t>, Infotag WASSER, November 2016</a:t>
            </a:r>
            <a:endParaRPr lang="de-AT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73BDD-2FF1-4B9E-B8BF-D1027B209699}" type="datetime1">
              <a:rPr lang="de-AT" smtClean="0"/>
              <a:t>08.11.2016</a:t>
            </a:fld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73F5-38D2-4DFE-960F-BCFB1C12FAD4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5427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Fragestellung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288" y="1052736"/>
            <a:ext cx="8497192" cy="4957539"/>
          </a:xfrm>
        </p:spPr>
        <p:txBody>
          <a:bodyPr/>
          <a:lstStyle/>
          <a:p>
            <a:pPr marL="0" indent="0">
              <a:buNone/>
            </a:pPr>
            <a:r>
              <a:rPr lang="de-AT" sz="2400" b="1" dirty="0" smtClean="0">
                <a:solidFill>
                  <a:srgbClr val="0070C0"/>
                </a:solidFill>
              </a:rPr>
              <a:t>Was passiert, wenn ein Ereignis eintritt, welches massive Auswirkungen auf die Wasserversorgung hat ?</a:t>
            </a:r>
          </a:p>
          <a:p>
            <a:pPr marL="0" indent="0">
              <a:buNone/>
            </a:pPr>
            <a:r>
              <a:rPr lang="de-AT" dirty="0" smtClean="0">
                <a:solidFill>
                  <a:srgbClr val="0070C0"/>
                </a:solidFill>
              </a:rPr>
              <a:t>(Beispiele: Black Out, Erdbeben, Terrorismus …… )</a:t>
            </a:r>
            <a:endParaRPr lang="de-AT" sz="24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de-AT" sz="2400" dirty="0" smtClean="0"/>
              <a:t>Chaotische Verhältnisse</a:t>
            </a:r>
          </a:p>
          <a:p>
            <a:pPr>
              <a:lnSpc>
                <a:spcPct val="150000"/>
              </a:lnSpc>
            </a:pPr>
            <a:r>
              <a:rPr lang="de-AT" sz="2400" dirty="0" smtClean="0"/>
              <a:t>Sprunghafter Anstieg von Notrufen</a:t>
            </a:r>
          </a:p>
          <a:p>
            <a:pPr>
              <a:lnSpc>
                <a:spcPct val="150000"/>
              </a:lnSpc>
            </a:pPr>
            <a:r>
              <a:rPr lang="de-AT" sz="2400" dirty="0" smtClean="0"/>
              <a:t>Wasserversorger werden aus eigenem tätig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AT" dirty="0" smtClean="0"/>
              <a:t>jedenfalls:</a:t>
            </a:r>
          </a:p>
          <a:p>
            <a:pPr>
              <a:lnSpc>
                <a:spcPct val="150000"/>
              </a:lnSpc>
            </a:pPr>
            <a:r>
              <a:rPr lang="de-AT" sz="2400" dirty="0" smtClean="0"/>
              <a:t>Verunsicherung der Bevölkerung, sofortiges Medieninteresse, Bedarf nach Verantwortungsübernahme</a:t>
            </a:r>
          </a:p>
          <a:p>
            <a:pPr>
              <a:lnSpc>
                <a:spcPct val="150000"/>
              </a:lnSpc>
            </a:pPr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A9B4C-5059-48E3-BA4B-7CB84FD5F5C8}" type="datetime1">
              <a:rPr lang="de-AT" smtClean="0"/>
              <a:t>08.11.2016</a:t>
            </a:fld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6D1C-4ADE-4F08-932A-5E5362F16090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6588">
            <a:off x="6429612" y="2284645"/>
            <a:ext cx="2017379" cy="151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1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Staatliches Krisenmanagement gefordert ! 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288" y="1124744"/>
            <a:ext cx="8229600" cy="4885531"/>
          </a:xfrm>
        </p:spPr>
        <p:txBody>
          <a:bodyPr/>
          <a:lstStyle/>
          <a:p>
            <a:pPr marL="0" lvl="0" indent="0">
              <a:buNone/>
            </a:pPr>
            <a:r>
              <a:rPr lang="de-AT" sz="2400" b="1" dirty="0" smtClean="0">
                <a:solidFill>
                  <a:srgbClr val="0070C0"/>
                </a:solidFill>
              </a:rPr>
              <a:t>Dies bedeutet:</a:t>
            </a:r>
          </a:p>
          <a:p>
            <a:pPr marL="0" lvl="0" indent="0">
              <a:buNone/>
            </a:pPr>
            <a:endParaRPr lang="de-AT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de-AT" dirty="0" smtClean="0"/>
              <a:t>Funktionierende </a:t>
            </a:r>
            <a:r>
              <a:rPr lang="de-AT" u="sng" dirty="0" smtClean="0"/>
              <a:t>Behörden</a:t>
            </a:r>
            <a:r>
              <a:rPr lang="de-AT" dirty="0" smtClean="0"/>
              <a:t> auf allen Ebenen (Bund, Land, Bezirk, Gemeinden) notwendig, gleichgültig, welche Kompetenzlage vorliegt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de-AT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de-AT" dirty="0" smtClean="0"/>
              <a:t>Entscheidungsstrukturen für den Notfall (verantwortlicher Einsatzleiter, Krisenstäbe, Kommunikation)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de-AT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de-AT" dirty="0" smtClean="0"/>
              <a:t>Eine geordnete Problembewältigung muss auf Dauer der krisenhaften Situation sichergestellt sein ! (Stabsarbeit)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CC71-5AC8-4950-AB5A-B672C36660C4}" type="datetime1">
              <a:rPr lang="de-AT" smtClean="0"/>
              <a:t>08.11.2016</a:t>
            </a:fld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6D1C-4ADE-4F08-932A-5E5362F16090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97152"/>
            <a:ext cx="3744416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75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Krisenstab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5536" y="980728"/>
            <a:ext cx="8291264" cy="5472608"/>
          </a:xfrm>
        </p:spPr>
        <p:txBody>
          <a:bodyPr/>
          <a:lstStyle/>
          <a:p>
            <a:pPr marL="0" indent="0">
              <a:buNone/>
            </a:pPr>
            <a:r>
              <a:rPr lang="de-AT" sz="2400" b="1" dirty="0" smtClean="0">
                <a:solidFill>
                  <a:srgbClr val="0070C0"/>
                </a:solidFill>
              </a:rPr>
              <a:t>Behördlicher Krisenstab des Landes</a:t>
            </a:r>
          </a:p>
          <a:p>
            <a:pPr marL="0" indent="0">
              <a:buNone/>
            </a:pPr>
            <a:r>
              <a:rPr lang="de-AT" sz="2000" i="1" dirty="0" smtClean="0">
                <a:solidFill>
                  <a:srgbClr val="0070C0"/>
                </a:solidFill>
              </a:rPr>
              <a:t>(ebenso: Bezirks-Krisenstab, Gemeinde-Krisenstab)</a:t>
            </a:r>
          </a:p>
          <a:p>
            <a:pPr marL="0" indent="0">
              <a:buNone/>
            </a:pPr>
            <a:endParaRPr lang="de-AT" sz="2000" i="1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AT" sz="2000" dirty="0" smtClean="0"/>
              <a:t>z.B. Notrufaufkommen steigt plötzlich an, Wahrscheinlichkeit einer Katastrophe anzunehmen, LSZ verständigt Einsatzleiter/in (EL)</a:t>
            </a:r>
          </a:p>
          <a:p>
            <a:pPr>
              <a:buFont typeface="Wingdings" panose="05000000000000000000" pitchFamily="2" charset="2"/>
              <a:buChar char="Ø"/>
            </a:pPr>
            <a:endParaRPr lang="de-AT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de-AT" sz="2000" dirty="0" smtClean="0"/>
              <a:t>EL beurteilt die Lage und entscheidet über die Einberufung des Krisenstabes</a:t>
            </a:r>
          </a:p>
          <a:p>
            <a:pPr>
              <a:buFont typeface="Wingdings" panose="05000000000000000000" pitchFamily="2" charset="2"/>
              <a:buChar char="Ø"/>
            </a:pPr>
            <a:endParaRPr lang="de-AT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de-AT" sz="2000" dirty="0" smtClean="0"/>
              <a:t>Gliederung:</a:t>
            </a:r>
            <a:endParaRPr lang="de-AT" sz="800" dirty="0" smtClean="0"/>
          </a:p>
          <a:p>
            <a:pPr marL="0" indent="0">
              <a:buNone/>
            </a:pPr>
            <a:endParaRPr lang="de-AT" sz="2000" dirty="0" smtClean="0"/>
          </a:p>
          <a:p>
            <a:pPr marL="0" indent="0">
              <a:buNone/>
            </a:pPr>
            <a:r>
              <a:rPr lang="de-AT" sz="4000" b="1" dirty="0" smtClean="0"/>
              <a:t>   </a:t>
            </a:r>
            <a:r>
              <a:rPr lang="de-AT" sz="4800" b="1" dirty="0" smtClean="0">
                <a:solidFill>
                  <a:srgbClr val="FF0000"/>
                </a:solidFill>
              </a:rPr>
              <a:t>EL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077E-B923-4857-AAAD-FF8521614C65}" type="datetime1">
              <a:rPr lang="de-AT" smtClean="0"/>
              <a:t>08.11.2016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CF0B-3F83-41D6-B416-E49A1CE4D6FE}" type="slidenum">
              <a:rPr lang="de-AT" smtClean="0"/>
              <a:t>4</a:t>
            </a:fld>
            <a:endParaRPr lang="de-A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81128"/>
            <a:ext cx="4464496" cy="1695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Gerade Verbindung 7"/>
          <p:cNvCxnSpPr/>
          <p:nvPr/>
        </p:nvCxnSpPr>
        <p:spPr bwMode="auto">
          <a:xfrm flipH="1">
            <a:off x="2051720" y="4581128"/>
            <a:ext cx="648072" cy="847638"/>
          </a:xfrm>
          <a:prstGeom prst="lin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 Verbindung 9"/>
          <p:cNvCxnSpPr/>
          <p:nvPr/>
        </p:nvCxnSpPr>
        <p:spPr bwMode="auto">
          <a:xfrm flipH="1" flipV="1">
            <a:off x="2051720" y="5428766"/>
            <a:ext cx="648072" cy="847639"/>
          </a:xfrm>
          <a:prstGeom prst="lin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11"/>
          <p:cNvCxnSpPr/>
          <p:nvPr/>
        </p:nvCxnSpPr>
        <p:spPr bwMode="auto">
          <a:xfrm flipH="1">
            <a:off x="2195736" y="4581128"/>
            <a:ext cx="504056" cy="847638"/>
          </a:xfrm>
          <a:prstGeom prst="lin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Gerade Verbindung mit Pfeil 13"/>
          <p:cNvCxnSpPr/>
          <p:nvPr/>
        </p:nvCxnSpPr>
        <p:spPr bwMode="auto">
          <a:xfrm flipH="1">
            <a:off x="2195736" y="6118019"/>
            <a:ext cx="504056" cy="720080"/>
          </a:xfrm>
          <a:prstGeom prst="straightConnector1">
            <a:avLst/>
          </a:prstGeom>
          <a:solidFill>
            <a:srgbClr val="FF0000"/>
          </a:soli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 Verbindung 15"/>
          <p:cNvCxnSpPr>
            <a:stCxn id="4" idx="3"/>
          </p:cNvCxnSpPr>
          <p:nvPr/>
        </p:nvCxnSpPr>
        <p:spPr bwMode="auto">
          <a:xfrm flipH="1">
            <a:off x="8460432" y="3717032"/>
            <a:ext cx="226368" cy="1711734"/>
          </a:xfrm>
          <a:prstGeom prst="lin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Pfeil nach rechts 17"/>
          <p:cNvSpPr/>
          <p:nvPr/>
        </p:nvSpPr>
        <p:spPr bwMode="auto">
          <a:xfrm rot="10800000">
            <a:off x="1681866" y="5176738"/>
            <a:ext cx="1008260" cy="504056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" tIns="45720" rIns="54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20" name="Gerade Verbindung 19"/>
          <p:cNvCxnSpPr/>
          <p:nvPr/>
        </p:nvCxnSpPr>
        <p:spPr bwMode="auto">
          <a:xfrm>
            <a:off x="2699792" y="4572899"/>
            <a:ext cx="0" cy="152245"/>
          </a:xfrm>
          <a:prstGeom prst="lin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Rechteck 22"/>
          <p:cNvSpPr/>
          <p:nvPr/>
        </p:nvSpPr>
        <p:spPr bwMode="auto">
          <a:xfrm>
            <a:off x="2690126" y="4581128"/>
            <a:ext cx="45719" cy="169527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" tIns="45720" rIns="54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14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Rahmenbedingungen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8219256" cy="521744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AT" sz="2400" b="1" dirty="0" smtClean="0">
                <a:solidFill>
                  <a:srgbClr val="0070C0"/>
                </a:solidFill>
              </a:rPr>
              <a:t>BURGENLAND</a:t>
            </a:r>
            <a:r>
              <a:rPr lang="de-AT" sz="2400" b="1" dirty="0" smtClean="0"/>
              <a:t> ist bisher im Wesentlichen von Katastrophen verschont geblieben </a:t>
            </a:r>
            <a:r>
              <a:rPr lang="de-AT" sz="2000" b="1" dirty="0" smtClean="0"/>
              <a:t>(Ausnahmen: KKW-Unfall Tschernobyl 1986, Hochwasser im Bezirk </a:t>
            </a:r>
            <a:r>
              <a:rPr lang="de-AT" sz="2000" b="1" dirty="0" err="1" smtClean="0"/>
              <a:t>Güssing</a:t>
            </a:r>
            <a:r>
              <a:rPr lang="de-AT" sz="2000" b="1" dirty="0" smtClean="0"/>
              <a:t> 2009).</a:t>
            </a:r>
          </a:p>
          <a:p>
            <a:pPr marL="0" indent="0">
              <a:buNone/>
            </a:pPr>
            <a:endParaRPr lang="de-AT" sz="2000" b="1" dirty="0"/>
          </a:p>
          <a:p>
            <a:pPr marL="0" indent="0">
              <a:buNone/>
            </a:pPr>
            <a:r>
              <a:rPr lang="de-AT" sz="2400" b="1" dirty="0" smtClean="0"/>
              <a:t>Katastrophenstrukturen wurden in der Realität kaum geprüft - erst 1 x Ausrufung einer Katastrophe !!</a:t>
            </a:r>
          </a:p>
          <a:p>
            <a:pPr marL="0" indent="0">
              <a:buNone/>
            </a:pPr>
            <a:endParaRPr lang="de-AT" sz="2400" b="1" dirty="0"/>
          </a:p>
          <a:p>
            <a:pPr marL="0" indent="0">
              <a:buNone/>
            </a:pPr>
            <a:r>
              <a:rPr lang="de-AT" sz="2400" b="1" dirty="0" smtClean="0">
                <a:solidFill>
                  <a:srgbClr val="0070C0"/>
                </a:solidFill>
              </a:rPr>
              <a:t>Gesamtstaatliche Defizite</a:t>
            </a:r>
            <a:r>
              <a:rPr lang="de-AT" sz="2400" b="1" dirty="0" smtClean="0"/>
              <a:t> in einzelnen Bereichen (wirtschaftliche Versorgung, Haushaltsbevorratung, politische Bildung, Einschränkungen bei der Verfügbarkeit von Freiwilligen, …. )</a:t>
            </a:r>
          </a:p>
          <a:p>
            <a:pPr marL="0" indent="0">
              <a:buNone/>
            </a:pPr>
            <a:endParaRPr lang="de-AT" sz="2400" b="1" dirty="0"/>
          </a:p>
          <a:p>
            <a:pPr marL="0" indent="0">
              <a:buNone/>
            </a:pPr>
            <a:r>
              <a:rPr lang="de-AT" sz="2400" b="1" dirty="0" smtClean="0">
                <a:solidFill>
                  <a:srgbClr val="0070C0"/>
                </a:solidFill>
              </a:rPr>
              <a:t>Neue, zusätzliche Problemfelder treten auf </a:t>
            </a:r>
            <a:r>
              <a:rPr lang="de-AT" sz="2400" b="1" dirty="0" smtClean="0"/>
              <a:t>(Flüchtlingswelle/Integration, Terrorismus, Cyber-Attacken)</a:t>
            </a:r>
          </a:p>
          <a:p>
            <a:pPr marL="0" indent="0">
              <a:buNone/>
            </a:pPr>
            <a:endParaRPr lang="de-AT" b="1" dirty="0" smtClean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A48F-2DB7-4920-8BA8-998D87CCBACE}" type="datetime1">
              <a:rPr lang="de-AT" smtClean="0"/>
              <a:t>08.11.2016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CF0B-3F83-41D6-B416-E49A1CE4D6F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101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Positive Entwicklungen im BGLD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288" y="1124744"/>
            <a:ext cx="8229600" cy="488553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AT" sz="2400" b="1" dirty="0" smtClean="0">
                <a:solidFill>
                  <a:srgbClr val="0070C0"/>
                </a:solidFill>
              </a:rPr>
              <a:t>Vernetzung aller Akteure im Krisenmanagement auf Landesebene </a:t>
            </a:r>
            <a:r>
              <a:rPr lang="de-AT" b="1" dirty="0" smtClean="0"/>
              <a:t>(gemeinsame Ausbildung und Übungen, gemeinsame Kommunikation, Alarmierung durch eine zentrale Stelle – LSZ, Integrierte Stabsarbeit, „Tag der Sicherheit“ u.a.)</a:t>
            </a:r>
            <a:endParaRPr lang="de-AT" sz="24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de-AT" sz="2400" b="1" dirty="0" smtClean="0">
                <a:solidFill>
                  <a:srgbClr val="0070C0"/>
                </a:solidFill>
              </a:rPr>
              <a:t>Digitaler Katastrophenschutzplan auf allen Ebenen </a:t>
            </a:r>
            <a:r>
              <a:rPr lang="de-AT" sz="2400" b="1" dirty="0" smtClean="0"/>
              <a:t>mit (erstmalig) Risikoanalyseelement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AT" sz="2400" b="1" dirty="0" smtClean="0">
                <a:solidFill>
                  <a:srgbClr val="0070C0"/>
                </a:solidFill>
              </a:rPr>
              <a:t>Digitale Lageführung auf allen Ebenen im Kommen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AT" sz="2400" b="1" dirty="0" smtClean="0">
                <a:solidFill>
                  <a:srgbClr val="0070C0"/>
                </a:solidFill>
              </a:rPr>
              <a:t>APCIP</a:t>
            </a:r>
            <a:r>
              <a:rPr lang="de-AT" sz="2400" b="1" dirty="0" smtClean="0"/>
              <a:t> (Austrian </a:t>
            </a:r>
            <a:r>
              <a:rPr lang="de-AT" sz="2400" b="1" dirty="0"/>
              <a:t>P</a:t>
            </a:r>
            <a:r>
              <a:rPr lang="de-AT" sz="2400" b="1" dirty="0" smtClean="0"/>
              <a:t>rogramme </a:t>
            </a:r>
            <a:r>
              <a:rPr lang="de-AT" sz="2400" b="1" dirty="0" err="1" smtClean="0"/>
              <a:t>for</a:t>
            </a:r>
            <a:r>
              <a:rPr lang="de-AT" sz="2400" b="1" dirty="0" smtClean="0"/>
              <a:t> Critical Infrastructure </a:t>
            </a:r>
            <a:r>
              <a:rPr lang="de-AT" sz="2400" b="1" dirty="0" err="1" smtClean="0"/>
              <a:t>Protection</a:t>
            </a:r>
            <a:r>
              <a:rPr lang="de-AT" sz="2400" b="1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AT" sz="2400" b="1" dirty="0" smtClean="0">
                <a:solidFill>
                  <a:srgbClr val="0070C0"/>
                </a:solidFill>
              </a:rPr>
              <a:t>Zukunftsorientierung</a:t>
            </a:r>
            <a:r>
              <a:rPr lang="de-AT" sz="2400" b="1" dirty="0" smtClean="0"/>
              <a:t> </a:t>
            </a:r>
            <a:r>
              <a:rPr lang="de-AT" b="1" dirty="0" smtClean="0"/>
              <a:t>(KIRAS-Sicherheitsforschung, PASA – Zukunft der Alarmierung, … )</a:t>
            </a:r>
            <a:endParaRPr lang="de-AT" sz="24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323BE-8DC9-4BFF-AE5A-8EB9866476C4}" type="datetime1">
              <a:rPr lang="de-AT" smtClean="0"/>
              <a:t>08.11.2016</a:t>
            </a:fld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76D1C-4ADE-4F08-932A-5E5362F16090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013176"/>
            <a:ext cx="22669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60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ohne HG">
  <a:themeElements>
    <a:clrScheme name="PP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ohne HG</Template>
  <TotalTime>0</TotalTime>
  <Words>330</Words>
  <Application>Microsoft Office PowerPoint</Application>
  <PresentationFormat>Bildschirmpräsentation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PPT ohne HG</vt:lpstr>
      <vt:lpstr>Krisenmanagement</vt:lpstr>
      <vt:lpstr>Fragestellung</vt:lpstr>
      <vt:lpstr> Staatliches Krisenmanagement gefordert !  </vt:lpstr>
      <vt:lpstr>Krisenstab</vt:lpstr>
      <vt:lpstr>Rahmenbedingungen</vt:lpstr>
      <vt:lpstr>Positive Entwicklungen im BGLD</vt:lpstr>
    </vt:vector>
  </TitlesOfParts>
  <Company>BLRG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Schuegerl Christian</dc:creator>
  <cp:lastModifiedBy>Peter Dihanich</cp:lastModifiedBy>
  <cp:revision>170</cp:revision>
  <cp:lastPrinted>2016-01-05T06:41:53Z</cp:lastPrinted>
  <dcterms:created xsi:type="dcterms:W3CDTF">2013-03-04T07:02:13Z</dcterms:created>
  <dcterms:modified xsi:type="dcterms:W3CDTF">2016-11-08T08:51:29Z</dcterms:modified>
</cp:coreProperties>
</file>