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62" r:id="rId4"/>
    <p:sldId id="261" r:id="rId5"/>
    <p:sldId id="284" r:id="rId6"/>
    <p:sldId id="264" r:id="rId7"/>
    <p:sldId id="287" r:id="rId8"/>
    <p:sldId id="286" r:id="rId9"/>
    <p:sldId id="272" r:id="rId10"/>
    <p:sldId id="270" r:id="rId11"/>
    <p:sldId id="274" r:id="rId12"/>
    <p:sldId id="275" r:id="rId13"/>
    <p:sldId id="276" r:id="rId14"/>
    <p:sldId id="263" r:id="rId15"/>
    <p:sldId id="265" r:id="rId16"/>
    <p:sldId id="266" r:id="rId17"/>
    <p:sldId id="267" r:id="rId18"/>
    <p:sldId id="269" r:id="rId19"/>
    <p:sldId id="268" r:id="rId20"/>
    <p:sldId id="271" r:id="rId21"/>
    <p:sldId id="277" r:id="rId22"/>
    <p:sldId id="278" r:id="rId23"/>
    <p:sldId id="283" r:id="rId24"/>
    <p:sldId id="279" r:id="rId25"/>
    <p:sldId id="285" r:id="rId26"/>
    <p:sldId id="281" r:id="rId27"/>
    <p:sldId id="280" r:id="rId28"/>
  </p:sldIdLst>
  <p:sldSz cx="9144000" cy="6858000" type="screen4x3"/>
  <p:notesSz cx="6883400" cy="9906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93" autoAdjust="0"/>
  </p:normalViewPr>
  <p:slideViewPr>
    <p:cSldViewPr>
      <p:cViewPr varScale="1">
        <p:scale>
          <a:sx n="112" d="100"/>
          <a:sy n="112" d="100"/>
        </p:scale>
        <p:origin x="-954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98900" y="0"/>
            <a:ext cx="29829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24728-1F3C-4C75-B074-A9E6A5C5936C}" type="datetimeFigureOut">
              <a:rPr lang="de-DE" smtClean="0"/>
              <a:t>07.11.2014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09113"/>
            <a:ext cx="29829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98900" y="9409113"/>
            <a:ext cx="29829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204B6-59BC-43EA-BA8A-1AEB532D627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1789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>
            <a:lvl1pPr defTabSz="958850"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8900" y="0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>
            <a:lvl1pPr algn="r" defTabSz="958850"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6520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05350"/>
            <a:ext cx="550545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b" anchorCtr="0" compatLnSpc="1">
            <a:prstTxWarp prst="textNoShape">
              <a:avLst/>
            </a:prstTxWarp>
          </a:bodyPr>
          <a:lstStyle>
            <a:lvl1pPr defTabSz="958850"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8900" y="9409113"/>
            <a:ext cx="29829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939" tIns="47969" rIns="95939" bIns="47969" numCol="1" anchor="b" anchorCtr="0" compatLnSpc="1">
            <a:prstTxWarp prst="textNoShape">
              <a:avLst/>
            </a:prstTxWarp>
          </a:bodyPr>
          <a:lstStyle>
            <a:lvl1pPr algn="r" defTabSz="958850">
              <a:defRPr sz="1300"/>
            </a:lvl1pPr>
          </a:lstStyle>
          <a:p>
            <a:pPr>
              <a:defRPr/>
            </a:pPr>
            <a:fld id="{D85C7F98-2B5D-4D68-B296-10B8F928946C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05726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  <p:sp>
        <p:nvSpPr>
          <p:cNvPr id="3379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588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61E517-593A-4121-9630-41C380E411FD}" type="slidenum">
              <a:rPr lang="de-DE" smtClean="0"/>
              <a:pPr eaLnBrk="1" hangingPunct="1"/>
              <a:t>20</a:t>
            </a:fld>
            <a:endParaRPr 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FADC9-DFBA-49D5-A061-9AC25D6E80B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3549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CBB43-00AA-47B9-8512-B859B3B1DC1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9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9F07B-8A70-4683-ADF5-9F01A0947D0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669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endParaRPr lang="de-DE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010400" y="6381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16238" y="6381750"/>
            <a:ext cx="2887662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</p:spTree>
    <p:extLst>
      <p:ext uri="{BB962C8B-B14F-4D97-AF65-F5344CB8AC3E}">
        <p14:creationId xmlns:p14="http://schemas.microsoft.com/office/powerpoint/2010/main" val="315822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78431-74EC-4481-9034-3772CC9C9C53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268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C7988-CD8A-4968-AC2C-7825BC31D8D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751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618E5-AA86-46D8-BF4A-D5668FEB73FC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2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3BAED-EF01-4F3A-BF2E-C01F1787B91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263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C7921-F456-4986-B56F-061D98C777D2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099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4256F-BD11-4EDA-878D-9D131B41E485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58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DDFA9-3C82-4B6F-8A27-D74F7D9C58B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94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BB92D-F780-4ADC-865C-870AC94D7F5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160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de-DE"/>
              <a:t>Ing. Kremsner Gerhard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A743118-B7BA-4B07-BB95-59BB645D49E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pic>
        <p:nvPicPr>
          <p:cNvPr id="1034" name="Picture 7" descr="WLV-Logo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450"/>
            <a:ext cx="133191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Text Box 8"/>
          <p:cNvSpPr txBox="1">
            <a:spLocks noChangeArrowheads="1"/>
          </p:cNvSpPr>
          <p:nvPr userDrawn="1"/>
        </p:nvSpPr>
        <p:spPr bwMode="auto">
          <a:xfrm>
            <a:off x="0" y="6524625"/>
            <a:ext cx="15478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de-DE" smtClean="0"/>
          </a:p>
        </p:txBody>
      </p:sp>
      <p:pic>
        <p:nvPicPr>
          <p:cNvPr id="1036" name="Picture 12" descr="LOGO_bw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4450"/>
            <a:ext cx="136366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0" r:id="rId2"/>
    <p:sldLayoutId id="2147483799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800" r:id="rId9"/>
    <p:sldLayoutId id="2147483796" r:id="rId10"/>
    <p:sldLayoutId id="2147483797" r:id="rId11"/>
    <p:sldLayoutId id="2147483801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341438"/>
            <a:ext cx="7772400" cy="2087562"/>
          </a:xfrm>
          <a:ln>
            <a:solidFill>
              <a:srgbClr val="000000"/>
            </a:solidFill>
            <a:miter lim="800000"/>
            <a:headEnd/>
            <a:tailEnd/>
          </a:ln>
          <a:extLst/>
        </p:spPr>
        <p:txBody>
          <a:bodyPr lIns="91440" tIns="45720" rIns="91440" bIns="45720" anchor="t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3200" dirty="0">
                <a:solidFill>
                  <a:schemeClr val="accent2"/>
                </a:solidFill>
              </a:rPr>
              <a:t>Innensanierung von Wasserkammern</a:t>
            </a:r>
            <a:br>
              <a:rPr lang="de-DE" sz="3200" dirty="0">
                <a:solidFill>
                  <a:schemeClr val="accent2"/>
                </a:solidFill>
              </a:rPr>
            </a:br>
            <a:r>
              <a:rPr lang="de-DE" sz="3200" dirty="0">
                <a:solidFill>
                  <a:schemeClr val="accent2"/>
                </a:solidFill>
              </a:rPr>
              <a:t>beim </a:t>
            </a:r>
            <a:br>
              <a:rPr lang="de-DE" sz="3200" dirty="0">
                <a:solidFill>
                  <a:schemeClr val="accent2"/>
                </a:solidFill>
              </a:rPr>
            </a:br>
            <a:r>
              <a:rPr lang="de-DE" sz="3200" dirty="0">
                <a:solidFill>
                  <a:schemeClr val="accent2"/>
                </a:solidFill>
              </a:rPr>
              <a:t>Wasserleitungsverband Nördliches Burgenland</a:t>
            </a:r>
          </a:p>
        </p:txBody>
      </p:sp>
      <p:sp>
        <p:nvSpPr>
          <p:cNvPr id="6147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933825"/>
            <a:ext cx="6400800" cy="21383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rIns="91440"/>
          <a:lstStyle/>
          <a:p>
            <a:pPr marR="0" eaLnBrk="1" hangingPunct="1"/>
            <a:r>
              <a:rPr lang="de-DE" sz="1800" b="1" dirty="0" smtClean="0"/>
              <a:t>Erfahrungsbericht</a:t>
            </a:r>
          </a:p>
          <a:p>
            <a:pPr marR="0" eaLnBrk="1" hangingPunct="1"/>
            <a:r>
              <a:rPr lang="de-DE" sz="1800" b="1" dirty="0" smtClean="0"/>
              <a:t>INFOTAG WASSER </a:t>
            </a:r>
          </a:p>
          <a:p>
            <a:pPr marR="0" eaLnBrk="1" hangingPunct="1"/>
            <a:r>
              <a:rPr lang="de-DE" sz="1800" b="1" dirty="0" smtClean="0"/>
              <a:t>November 2014</a:t>
            </a:r>
          </a:p>
          <a:p>
            <a:pPr marR="0" eaLnBrk="1" hangingPunct="1"/>
            <a:endParaRPr lang="de-DE" sz="1800" b="1" dirty="0" smtClean="0"/>
          </a:p>
          <a:p>
            <a:pPr marR="0" eaLnBrk="1" hangingPunct="1"/>
            <a:endParaRPr lang="de-DE" sz="1400" b="1" dirty="0" smtClean="0"/>
          </a:p>
          <a:p>
            <a:pPr marR="0" eaLnBrk="1" hangingPunct="1"/>
            <a:r>
              <a:rPr lang="de-DE" sz="1800" b="1" dirty="0" smtClean="0"/>
              <a:t>Abteilung Überregionale Anlagen</a:t>
            </a:r>
          </a:p>
          <a:p>
            <a:pPr marR="0" eaLnBrk="1" hangingPunct="1"/>
            <a:r>
              <a:rPr lang="de-DE" sz="1800" b="1" dirty="0" smtClean="0"/>
              <a:t>Ing. Gerhard </a:t>
            </a:r>
            <a:r>
              <a:rPr lang="de-DE" sz="1800" b="1" dirty="0" err="1" smtClean="0"/>
              <a:t>Kremsner</a:t>
            </a:r>
            <a:endParaRPr lang="de-DE" sz="1800" b="1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1026" name="Picture 2" descr="V:\PR\Plattform WASSER\Logo\Plattform-Logo-Akt Kopi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6632"/>
            <a:ext cx="1761836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268413"/>
            <a:ext cx="8229600" cy="576262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Externe Überprüfung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708275"/>
            <a:ext cx="8229600" cy="15843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de-DE" b="1" smtClean="0"/>
              <a:t>je Bauteil, d.h. Decke, Wände, Boden</a:t>
            </a:r>
          </a:p>
          <a:p>
            <a:pPr algn="ctr" eaLnBrk="1" hangingPunct="1">
              <a:buFontTx/>
              <a:buNone/>
            </a:pPr>
            <a:endParaRPr lang="de-DE" b="1" smtClean="0"/>
          </a:p>
          <a:p>
            <a:pPr algn="ctr" eaLnBrk="1" hangingPunct="1">
              <a:buFontTx/>
              <a:buNone/>
            </a:pPr>
            <a:r>
              <a:rPr lang="de-DE" sz="2400" b="1" smtClean="0"/>
              <a:t>1 Serie (3 Proben)</a:t>
            </a:r>
          </a:p>
          <a:p>
            <a:pPr algn="ctr" eaLnBrk="1" hangingPunct="1">
              <a:buFontTx/>
              <a:buNone/>
            </a:pPr>
            <a:endParaRPr lang="de-DE" sz="2400" b="1" smtClean="0"/>
          </a:p>
          <a:p>
            <a:pPr algn="ctr" eaLnBrk="1" hangingPunct="1">
              <a:buFontTx/>
              <a:buNone/>
            </a:pPr>
            <a:endParaRPr lang="de-DE" b="1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836613"/>
            <a:ext cx="5832475" cy="504825"/>
          </a:xfrm>
          <a:extLst/>
        </p:spPr>
        <p:txBody>
          <a:bodyPr lIns="91440" rIns="91440" bIns="45720" anchor="t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3100" b="1" dirty="0">
                <a:solidFill>
                  <a:schemeClr val="accent2"/>
                </a:solidFill>
              </a:rPr>
              <a:t>Prüfung der Abreißfestigkeit</a:t>
            </a:r>
            <a:r>
              <a:rPr lang="de-DE" sz="2800" dirty="0"/>
              <a:t/>
            </a:r>
            <a:br>
              <a:rPr lang="de-DE" sz="2800" dirty="0"/>
            </a:br>
            <a:endParaRPr lang="de-DE" sz="2800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1692275" y="5373688"/>
            <a:ext cx="5554663" cy="50323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  <a:defRPr/>
            </a:pPr>
            <a:r>
              <a:rPr lang="de-DE" sz="1800" dirty="0" smtClean="0"/>
              <a:t>vom Bestand</a:t>
            </a:r>
          </a:p>
          <a:p>
            <a:pPr algn="ctr" eaLnBrk="1" hangingPunct="1">
              <a:defRPr/>
            </a:pPr>
            <a:endParaRPr lang="de-DE" dirty="0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14341" name="Picture 4" descr="img1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84313"/>
            <a:ext cx="5483225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981075"/>
            <a:ext cx="5832475" cy="503238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Prüfung der Rauhtiefe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endParaRPr lang="de-DE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15365" name="Picture 4" descr="IMGP14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628775"/>
            <a:ext cx="5256212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692150"/>
            <a:ext cx="6048375" cy="561975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Prüfung der Haftzugfestigkeit</a:t>
            </a: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16388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484313"/>
            <a:ext cx="2592388" cy="2881312"/>
          </a:xfrm>
        </p:spPr>
      </p:pic>
      <p:pic>
        <p:nvPicPr>
          <p:cNvPr id="16389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169988"/>
            <a:ext cx="3095625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4" descr="IMGP20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563" y="2887663"/>
            <a:ext cx="4032250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eck 5"/>
          <p:cNvSpPr/>
          <p:nvPr/>
        </p:nvSpPr>
        <p:spPr>
          <a:xfrm>
            <a:off x="539750" y="5157788"/>
            <a:ext cx="1944688" cy="503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err="1"/>
              <a:t>nannnch</a:t>
            </a:r>
            <a:endParaRPr lang="de-DE" dirty="0"/>
          </a:p>
        </p:txBody>
      </p:sp>
      <p:sp>
        <p:nvSpPr>
          <p:cNvPr id="16392" name="Textfeld 8"/>
          <p:cNvSpPr txBox="1">
            <a:spLocks noChangeArrowheads="1"/>
          </p:cNvSpPr>
          <p:nvPr/>
        </p:nvSpPr>
        <p:spPr bwMode="auto">
          <a:xfrm>
            <a:off x="971550" y="5157788"/>
            <a:ext cx="2232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de-DE"/>
              <a:t>nach Beschichtung und Aushärtung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476250"/>
            <a:ext cx="4537075" cy="720725"/>
          </a:xfrm>
        </p:spPr>
        <p:txBody>
          <a:bodyPr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Schadensbild 1</a:t>
            </a:r>
          </a:p>
        </p:txBody>
      </p:sp>
      <p:pic>
        <p:nvPicPr>
          <p:cNvPr id="18436" name="Picture 4" descr="img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268413"/>
            <a:ext cx="7561263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744538"/>
            <a:ext cx="4392612" cy="492125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Schadensbild 2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19461" name="Picture 4" descr="img1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268413"/>
            <a:ext cx="7273925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81075"/>
            <a:ext cx="7931150" cy="431800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Schadensbild 3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0485" name="Picture 4" descr="img1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84313"/>
            <a:ext cx="7704138" cy="449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08050"/>
            <a:ext cx="4752975" cy="576263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Schadensbild 4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1509" name="Picture 4" descr="HB Höhenstraße 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4392612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5" descr="HB Höhenstraße 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284538"/>
            <a:ext cx="4392613" cy="307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981075"/>
            <a:ext cx="8291512" cy="431800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Schadensbild 5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2533" name="Picture 4" descr="Beschichtung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3141663"/>
            <a:ext cx="4643438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5" descr="Beschichtung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4608512" cy="345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08050"/>
            <a:ext cx="6192838" cy="433388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400" b="1" smtClean="0">
                <a:solidFill>
                  <a:schemeClr val="accent2"/>
                </a:solidFill>
              </a:rPr>
              <a:t>Schadensbild 6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3557" name="Picture 4" descr="img1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484313"/>
            <a:ext cx="7062787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/>
              <a:t>Ing. Kremsner Gerhard</a:t>
            </a:r>
          </a:p>
        </p:txBody>
      </p:sp>
      <p:pic>
        <p:nvPicPr>
          <p:cNvPr id="7171" name="Picture 14" descr="Übersichtskarte WL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908050"/>
            <a:ext cx="7921625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4579" name="Picture 4" descr="IMG_00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65225"/>
            <a:ext cx="3527425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 descr="IMG_00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65225"/>
            <a:ext cx="3457575" cy="262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6" descr="IMG_003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05263"/>
            <a:ext cx="3455988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8" descr="IMG_00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005263"/>
            <a:ext cx="3527425" cy="2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Text Box 9"/>
          <p:cNvSpPr txBox="1">
            <a:spLocks noChangeArrowheads="1"/>
          </p:cNvSpPr>
          <p:nvPr/>
        </p:nvSpPr>
        <p:spPr bwMode="auto">
          <a:xfrm>
            <a:off x="1763713" y="236538"/>
            <a:ext cx="518477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b="1">
                <a:solidFill>
                  <a:schemeClr val="accent2"/>
                </a:solidFill>
              </a:rPr>
              <a:t>Schadensbild HB Wiesen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620713"/>
            <a:ext cx="6264275" cy="708025"/>
          </a:xfrm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t"/>
          <a:lstStyle/>
          <a:p>
            <a:pPr eaLnBrk="1" hangingPunct="1"/>
            <a:r>
              <a:rPr lang="de-DE" sz="3600" b="1" smtClean="0">
                <a:solidFill>
                  <a:schemeClr val="accent2"/>
                </a:solidFill>
              </a:rPr>
              <a:t>Hochdruckstrahlen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5605" name="Picture 4" descr="Beschichtung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230563"/>
            <a:ext cx="3887788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6" name="Picture 6" descr="S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557338"/>
            <a:ext cx="4679950" cy="3509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561975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Aufbringen der Beschichtung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6629" name="Picture 4" descr="Beschichtung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557338"/>
            <a:ext cx="38893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6" descr="Beschichtung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194050"/>
            <a:ext cx="4265612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692150"/>
            <a:ext cx="6480175" cy="706438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Mischer, Pumpe, Schmetterling</a:t>
            </a:r>
          </a:p>
        </p:txBody>
      </p:sp>
      <p:pic>
        <p:nvPicPr>
          <p:cNvPr id="27651" name="Picture 4" descr="DSC_003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71588" y="1935163"/>
            <a:ext cx="6600825" cy="4389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7653" name="Picture 5" descr="DSC_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341438"/>
            <a:ext cx="4392613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836613"/>
            <a:ext cx="6048375" cy="647700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Fertige Flächen</a:t>
            </a:r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pic>
        <p:nvPicPr>
          <p:cNvPr id="28677" name="Picture 4" descr="Beschichtung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775"/>
            <a:ext cx="34734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8" name="Picture 6" descr="GHB Winden 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2636838"/>
            <a:ext cx="44100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40312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/>
              <a:t>Im Zeitraum von 2000 bis  2009 wurden 12 Wasserspeicher saniert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16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Beschichtung der Wasserkammern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Stärke 15-20 mm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zwischen ca. € 55,--  bis  € 65,--/m²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1600" b="1" dirty="0" smtClean="0">
              <a:solidFill>
                <a:srgbClr val="0070C0"/>
              </a:solidFill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1600" b="1" dirty="0" smtClean="0">
              <a:solidFill>
                <a:srgbClr val="0070C0"/>
              </a:solidFill>
            </a:endParaRPr>
          </a:p>
          <a:p>
            <a:pPr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Gesamtkosten (inkl. Nebenkosten)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bei Behältern </a:t>
            </a:r>
            <a:r>
              <a:rPr lang="de-DE" sz="2000" b="1" u="sng" dirty="0" smtClean="0">
                <a:solidFill>
                  <a:srgbClr val="0070C0"/>
                </a:solidFill>
              </a:rPr>
              <a:t>bis 150 m³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im </a:t>
            </a:r>
            <a:r>
              <a:rPr lang="de-DE" sz="2000" b="1" dirty="0">
                <a:solidFill>
                  <a:srgbClr val="0070C0"/>
                </a:solidFill>
              </a:rPr>
              <a:t>Durchschnitt bei € 120,-- bis € 130,--/</a:t>
            </a:r>
            <a:r>
              <a:rPr lang="de-DE" sz="2000" b="1" dirty="0" smtClean="0">
                <a:solidFill>
                  <a:srgbClr val="0070C0"/>
                </a:solidFill>
              </a:rPr>
              <a:t>m³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1600" b="1" dirty="0">
              <a:solidFill>
                <a:srgbClr val="0070C0"/>
              </a:solidFill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de-DE" sz="1600" b="1" dirty="0" smtClean="0">
              <a:solidFill>
                <a:srgbClr val="0070C0"/>
              </a:solidFill>
            </a:endParaRPr>
          </a:p>
          <a:p>
            <a:pPr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Gesamtkosten (inkl. Nebenkosten) 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bei Behältern </a:t>
            </a:r>
            <a:r>
              <a:rPr lang="de-DE" sz="2000" b="1" u="sng" dirty="0" smtClean="0">
                <a:solidFill>
                  <a:srgbClr val="0070C0"/>
                </a:solidFill>
              </a:rPr>
              <a:t>über 2000 m³</a:t>
            </a:r>
          </a:p>
          <a:p>
            <a:pPr marL="0" indent="0" algn="ctr">
              <a:buFont typeface="Wingdings 2" pitchFamily="18" charset="2"/>
              <a:buNone/>
              <a:defRPr/>
            </a:pPr>
            <a:r>
              <a:rPr lang="de-DE" sz="2000" b="1" dirty="0" smtClean="0">
                <a:solidFill>
                  <a:srgbClr val="0070C0"/>
                </a:solidFill>
              </a:rPr>
              <a:t>im Durchschnitt bei € 73,-- bis € 115,--/m³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2000" b="1" dirty="0">
              <a:solidFill>
                <a:srgbClr val="0070C0"/>
              </a:solidFill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2000" b="1" dirty="0">
              <a:solidFill>
                <a:srgbClr val="FF0000"/>
              </a:solidFill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de-DE" sz="2000" b="1" dirty="0" smtClean="0">
              <a:solidFill>
                <a:srgbClr val="FF0000"/>
              </a:solidFill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2000" b="1" dirty="0" smtClean="0"/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2000" b="1" dirty="0"/>
          </a:p>
          <a:p>
            <a:pPr marL="0" indent="0" algn="ctr">
              <a:buFont typeface="Wingdings 2" pitchFamily="18" charset="2"/>
              <a:buNone/>
              <a:defRPr/>
            </a:pPr>
            <a:endParaRPr lang="de-DE" sz="2000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667000" y="6308725"/>
            <a:ext cx="3352800" cy="288925"/>
          </a:xfrm>
        </p:spPr>
        <p:txBody>
          <a:bodyPr/>
          <a:lstStyle/>
          <a:p>
            <a:pPr algn="ctr">
              <a:defRPr/>
            </a:pPr>
            <a:r>
              <a:rPr lang="de-DE" dirty="0" smtClean="0"/>
              <a:t>Ing. </a:t>
            </a:r>
            <a:r>
              <a:rPr lang="de-DE" dirty="0" err="1" smtClean="0"/>
              <a:t>Kremsner</a:t>
            </a:r>
            <a:r>
              <a:rPr lang="de-DE" dirty="0" smtClean="0"/>
              <a:t> Gerhard</a:t>
            </a:r>
            <a:endParaRPr lang="de-DE" dirty="0"/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647700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3200" b="1" dirty="0" smtClean="0">
                <a:solidFill>
                  <a:srgbClr val="FF0000"/>
                </a:solidFill>
              </a:rPr>
              <a:t>Kosten der Sanierungen</a:t>
            </a:r>
            <a:r>
              <a:rPr lang="de-DE" sz="1200" b="1" dirty="0" smtClean="0">
                <a:solidFill>
                  <a:schemeClr val="accent2"/>
                </a:solidFill>
              </a:rPr>
              <a:t/>
            </a:r>
            <a:br>
              <a:rPr lang="de-DE" sz="1200" b="1" dirty="0" smtClean="0">
                <a:solidFill>
                  <a:schemeClr val="accent2"/>
                </a:solidFill>
              </a:rPr>
            </a:br>
            <a:endParaRPr lang="de-DE" sz="2800" b="1" dirty="0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1075"/>
            <a:ext cx="8229600" cy="576263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3200" b="1" smtClean="0">
                <a:solidFill>
                  <a:srgbClr val="FF0000"/>
                </a:solidFill>
              </a:rPr>
              <a:t>Resümee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229600" cy="46243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de-DE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gute Vorbereitung der Sanierungsarbeiten ist erforderlich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800" dirty="0" smtClean="0"/>
              <a:t>2 Verfahren bisher verwendet, </a:t>
            </a:r>
            <a:r>
              <a:rPr lang="de-DE" sz="2800" dirty="0" err="1" smtClean="0"/>
              <a:t>Kerasal</a:t>
            </a:r>
            <a:r>
              <a:rPr lang="de-DE" sz="2800" dirty="0" smtClean="0"/>
              <a:t> und </a:t>
            </a:r>
            <a:r>
              <a:rPr lang="de-DE" sz="2800" dirty="0" err="1" smtClean="0"/>
              <a:t>Vandex</a:t>
            </a:r>
            <a:endParaRPr lang="de-DE" sz="28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de-DE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beide Verfahren sind gut geeignet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800" dirty="0" smtClean="0"/>
              <a:t>bei geringer Überdeckung der Bewehrung sind </a:t>
            </a:r>
            <a:r>
              <a:rPr lang="de-DE" sz="2800" b="1" dirty="0" smtClean="0"/>
              <a:t>Schichtstärken von 1,5 bis 2 cm </a:t>
            </a:r>
            <a:r>
              <a:rPr lang="de-DE" sz="2800" dirty="0" smtClean="0"/>
              <a:t>empfehlenswert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älteste Sanierung wurden im </a:t>
            </a:r>
            <a:r>
              <a:rPr lang="de-DE" sz="28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Kerasalverfahren</a:t>
            </a:r>
            <a:r>
              <a:rPr lang="de-DE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1999 ausgeführt, eine Überprüfung erfolgte 2006 und hat gute Haftzugwerte erbracht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800" dirty="0" smtClean="0"/>
              <a:t>alle Sanierungen werden weiterhin beobachtet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de-DE" sz="2800" dirty="0" smtClean="0"/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de-DE" sz="3600" dirty="0" smtClean="0">
              <a:solidFill>
                <a:schemeClr val="accent2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241300"/>
          </a:xfrm>
        </p:spPr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extLst/>
        </p:spPr>
        <p:txBody>
          <a:bodyPr lIns="91440" rIns="91440" bIns="45720" anchor="t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accent2"/>
                </a:solidFill>
              </a:rPr>
              <a:t>DANKE FÜR IHRE</a:t>
            </a:r>
            <a:br>
              <a:rPr lang="de-DE" sz="4000" b="1" dirty="0">
                <a:solidFill>
                  <a:schemeClr val="accent2"/>
                </a:solidFill>
              </a:rPr>
            </a:br>
            <a:r>
              <a:rPr lang="de-DE" sz="4000" b="1" dirty="0">
                <a:solidFill>
                  <a:schemeClr val="accent2"/>
                </a:solidFill>
              </a:rPr>
              <a:t>AUFMERSAMKEIT !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sp>
        <p:nvSpPr>
          <p:cNvPr id="31748" name="Text Box 9"/>
          <p:cNvSpPr txBox="1">
            <a:spLocks noChangeArrowheads="1"/>
          </p:cNvSpPr>
          <p:nvPr/>
        </p:nvSpPr>
        <p:spPr bwMode="auto">
          <a:xfrm>
            <a:off x="303213" y="1849438"/>
            <a:ext cx="23764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sz="3200" b="1">
                <a:solidFill>
                  <a:schemeClr val="accent2"/>
                </a:solidFill>
              </a:rPr>
              <a:t>vorher…</a:t>
            </a:r>
            <a:r>
              <a:rPr lang="de-DE"/>
              <a:t> </a:t>
            </a:r>
          </a:p>
        </p:txBody>
      </p:sp>
      <p:sp>
        <p:nvSpPr>
          <p:cNvPr id="31749" name="Text Box 10"/>
          <p:cNvSpPr txBox="1">
            <a:spLocks noChangeArrowheads="1"/>
          </p:cNvSpPr>
          <p:nvPr/>
        </p:nvSpPr>
        <p:spPr bwMode="auto">
          <a:xfrm>
            <a:off x="6300788" y="2439988"/>
            <a:ext cx="23749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sz="3200" b="1">
                <a:solidFill>
                  <a:schemeClr val="accent2"/>
                </a:solidFill>
              </a:rPr>
              <a:t>…nachher</a:t>
            </a:r>
          </a:p>
        </p:txBody>
      </p:sp>
      <p:pic>
        <p:nvPicPr>
          <p:cNvPr id="31750" name="Picture 11" descr="img1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2492375"/>
            <a:ext cx="3816350" cy="258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12" descr="GHB Winden 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538"/>
            <a:ext cx="38893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5" descr="pose_winken kleinere Bildgröße Kop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068638"/>
            <a:ext cx="2022475" cy="266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1079500" y="1844675"/>
            <a:ext cx="7956550" cy="439261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de-DE" sz="2800" b="1" i="1" dirty="0" smtClean="0"/>
              <a:t>Brunnen u. Quellen			    42</a:t>
            </a:r>
          </a:p>
          <a:p>
            <a:pPr eaLnBrk="1" hangingPunct="1"/>
            <a:r>
              <a:rPr lang="de-DE" sz="2800" b="1" i="1" dirty="0" smtClean="0"/>
              <a:t>Speicherbauwerke		   	    61</a:t>
            </a:r>
          </a:p>
          <a:p>
            <a:pPr eaLnBrk="1" hangingPunct="1"/>
            <a:r>
              <a:rPr lang="de-DE" sz="2800" b="1" i="1" dirty="0" smtClean="0"/>
              <a:t>Transportleitungen		   	616 km</a:t>
            </a:r>
          </a:p>
          <a:p>
            <a:pPr eaLnBrk="1" hangingPunct="1"/>
            <a:r>
              <a:rPr lang="de-DE" sz="2800" b="1" i="1" dirty="0" smtClean="0"/>
              <a:t>Ortsnetzleitungen		        1.510 km</a:t>
            </a:r>
          </a:p>
          <a:p>
            <a:pPr eaLnBrk="1" hangingPunct="1"/>
            <a:r>
              <a:rPr lang="de-DE" sz="2800" b="1" i="1" dirty="0" smtClean="0"/>
              <a:t>Ortsnetze				  66</a:t>
            </a:r>
          </a:p>
          <a:p>
            <a:pPr eaLnBrk="1" hangingPunct="1"/>
            <a:r>
              <a:rPr lang="de-DE" sz="2800" b="1" i="1" dirty="0" smtClean="0"/>
              <a:t>Jahresfördermenge    	      13 </a:t>
            </a:r>
            <a:r>
              <a:rPr lang="de-DE" sz="2800" b="1" i="1" dirty="0" err="1" smtClean="0"/>
              <a:t>Mio</a:t>
            </a:r>
            <a:r>
              <a:rPr lang="de-DE" sz="2800" b="1" i="1" dirty="0" smtClean="0"/>
              <a:t> m³</a:t>
            </a:r>
          </a:p>
          <a:p>
            <a:pPr eaLnBrk="1" hangingPunct="1"/>
            <a:r>
              <a:rPr lang="de-DE" sz="2800" b="1" i="1" dirty="0" smtClean="0"/>
              <a:t>Hausanschlüsse		        60.337</a:t>
            </a:r>
          </a:p>
          <a:p>
            <a:pPr eaLnBrk="1" hangingPunct="1"/>
            <a:r>
              <a:rPr lang="de-DE" sz="2800" b="1" i="1" dirty="0" smtClean="0"/>
              <a:t>Wasserpreis (</a:t>
            </a:r>
            <a:r>
              <a:rPr lang="de-DE" sz="2800" b="1" i="1" dirty="0" err="1" smtClean="0"/>
              <a:t>o.Mwst</a:t>
            </a:r>
            <a:r>
              <a:rPr lang="de-DE" sz="2800" b="1" i="1" dirty="0" smtClean="0"/>
              <a:t>.)	    	1,20 €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116013" y="765175"/>
            <a:ext cx="6408737" cy="935038"/>
          </a:xfrm>
        </p:spPr>
        <p:txBody>
          <a:bodyPr/>
          <a:lstStyle/>
          <a:p>
            <a:pPr eaLnBrk="1" hangingPunct="1"/>
            <a:r>
              <a:rPr lang="de-DE" b="1" dirty="0" smtClean="0">
                <a:solidFill>
                  <a:schemeClr val="accent2"/>
                </a:solidFill>
              </a:rPr>
              <a:t>Kennzahlen </a:t>
            </a:r>
            <a:r>
              <a:rPr lang="de-DE" sz="1400" b="1" dirty="0" smtClean="0">
                <a:solidFill>
                  <a:schemeClr val="accent2"/>
                </a:solidFill>
              </a:rPr>
              <a:t>(Stand </a:t>
            </a:r>
            <a:r>
              <a:rPr lang="de-DE" sz="1600" b="1" dirty="0" smtClean="0">
                <a:solidFill>
                  <a:schemeClr val="accent2"/>
                </a:solidFill>
              </a:rPr>
              <a:t>01.01.2014)</a:t>
            </a:r>
            <a:r>
              <a:rPr lang="de-DE" b="1" dirty="0" smtClean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8"/>
          <p:cNvSpPr>
            <a:spLocks noGrp="1" noChangeArrowheads="1"/>
          </p:cNvSpPr>
          <p:nvPr>
            <p:ph type="title"/>
          </p:nvPr>
        </p:nvSpPr>
        <p:spPr>
          <a:xfrm>
            <a:off x="971550" y="765175"/>
            <a:ext cx="5472113" cy="503238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Speicherbauwerke des WLV</a:t>
            </a:r>
          </a:p>
        </p:txBody>
      </p:sp>
      <p:graphicFrame>
        <p:nvGraphicFramePr>
          <p:cNvPr id="16567" name="Group 183"/>
          <p:cNvGraphicFramePr>
            <a:graphicFrameLocks noGrp="1"/>
          </p:cNvGraphicFramePr>
          <p:nvPr>
            <p:ph type="tbl" idx="1"/>
          </p:nvPr>
        </p:nvGraphicFramePr>
        <p:xfrm>
          <a:off x="1116013" y="1412875"/>
          <a:ext cx="6911975" cy="4968875"/>
        </p:xfrm>
        <a:graphic>
          <a:graphicData uri="http://schemas.openxmlformats.org/drawingml/2006/table">
            <a:tbl>
              <a:tblPr/>
              <a:tblGrid>
                <a:gridCol w="4204322"/>
                <a:gridCol w="1139563"/>
                <a:gridCol w="1568090"/>
              </a:tblGrid>
              <a:tr h="381141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Anlagen 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Anzahl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Inhalt m³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</a:tr>
              <a:tr h="588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8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Speicher Bez. Mattersburg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32.182 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88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4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Speicher Bez. Eisenstadt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25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51.607 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88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938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Speicher Bez. Neusiedl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 29.007 </a:t>
                      </a:r>
                      <a:endParaRPr kumimoji="0" lang="de-DE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588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84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Summe Speicherbauwerke</a:t>
                      </a: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55</a:t>
                      </a: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112.796 </a:t>
                      </a:r>
                      <a:endParaRPr kumimoji="0" lang="de-DE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CCFF"/>
                    </a:solidFill>
                  </a:tcPr>
                </a:tc>
              </a:tr>
              <a:tr h="58839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1429" marR="91429" marT="45723" marB="45723"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916238" y="6381750"/>
            <a:ext cx="2887662" cy="287338"/>
          </a:xfrm>
        </p:spPr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/>
              <a:t>Ing. Kremsner Gerhard</a:t>
            </a:r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836613"/>
            <a:ext cx="4430712" cy="568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1196975"/>
            <a:ext cx="6408738" cy="576263"/>
          </a:xfrm>
        </p:spPr>
        <p:txBody>
          <a:bodyPr lIns="91440" rIns="91440" bIns="45720" anchor="t"/>
          <a:lstStyle/>
          <a:p>
            <a:pPr eaLnBrk="1" hangingPunct="1"/>
            <a:r>
              <a:rPr lang="de-DE" sz="2800" b="1" smtClean="0">
                <a:solidFill>
                  <a:schemeClr val="accent2"/>
                </a:solidFill>
              </a:rPr>
              <a:t>Feststellung Sanierungsbedarf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1476375" y="1773238"/>
            <a:ext cx="6480175" cy="4103687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de-DE" dirty="0" smtClean="0"/>
              <a:t> 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400" b="1" dirty="0" smtClean="0"/>
              <a:t>Im Rahmen der Eigenüberwachung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2400" b="1" dirty="0" smtClean="0"/>
              <a:t>    </a:t>
            </a:r>
            <a:r>
              <a:rPr lang="de-DE" sz="1800" b="1" dirty="0" smtClean="0"/>
              <a:t>Kontrolle  der  Bauwerke 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1800" b="1" dirty="0" smtClean="0"/>
              <a:t>     (jährlich, Dokumentation in </a:t>
            </a:r>
            <a:r>
              <a:rPr lang="de-DE" sz="1800" b="1" dirty="0" err="1" smtClean="0"/>
              <a:t>Aquadas</a:t>
            </a:r>
            <a:r>
              <a:rPr lang="de-DE" sz="1800" b="1" dirty="0" smtClean="0"/>
              <a:t>) 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de-DE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de-DE" sz="2400" b="1" dirty="0" smtClean="0"/>
              <a:t>Erstellung einer </a:t>
            </a:r>
            <a:r>
              <a:rPr lang="de-DE" sz="2400" b="1" dirty="0"/>
              <a:t>P</a:t>
            </a:r>
            <a:r>
              <a:rPr lang="de-DE" sz="2400" b="1" dirty="0" smtClean="0"/>
              <a:t>rioritätenreihung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1800" b="1" dirty="0" smtClean="0"/>
              <a:t>      Budgetplanung nach Sanierungserfordernis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endParaRPr lang="de-DE" sz="18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de-DE" sz="2400" b="1" dirty="0" smtClean="0"/>
              <a:t>Detailplanung zur Sanierung  </a:t>
            </a:r>
            <a:r>
              <a:rPr lang="de-DE" sz="1800" b="1" dirty="0" smtClean="0"/>
              <a:t>Fremdgutachten</a:t>
            </a:r>
            <a:r>
              <a:rPr lang="de-DE" sz="2400" b="1" dirty="0" smtClean="0"/>
              <a:t>, </a:t>
            </a:r>
            <a:r>
              <a:rPr lang="de-DE" sz="1800" b="1" dirty="0" smtClean="0"/>
              <a:t>Sichtung vorhandener Unterlagen,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1800" b="1" dirty="0" smtClean="0"/>
              <a:t>     Detailerhebungen vor Ort, etc.</a:t>
            </a:r>
          </a:p>
          <a:p>
            <a:pPr eaLnBrk="1" hangingPunct="1">
              <a:lnSpc>
                <a:spcPct val="90000"/>
              </a:lnSpc>
              <a:defRPr/>
            </a:pPr>
            <a:endParaRPr lang="de-DE" sz="2400" b="1" dirty="0" smtClean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52513"/>
            <a:ext cx="8229600" cy="795337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Materialauswahl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35163"/>
            <a:ext cx="8229600" cy="372586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defRPr/>
            </a:pPr>
            <a:r>
              <a:rPr lang="de-DE" sz="2400" dirty="0" smtClean="0"/>
              <a:t>Zu Beginn der Sanierungsmaßnahmen 1998 geringe Auswahl an geeignetem </a:t>
            </a:r>
            <a:r>
              <a:rPr lang="de-DE" sz="2400" dirty="0" err="1" smtClean="0"/>
              <a:t>Beschichtungsmatertial</a:t>
            </a:r>
            <a:endParaRPr lang="de-DE" sz="2800" dirty="0" smtClean="0"/>
          </a:p>
          <a:p>
            <a:pPr algn="just" eaLnBrk="1" hangingPunct="1">
              <a:lnSpc>
                <a:spcPct val="90000"/>
              </a:lnSpc>
              <a:defRPr/>
            </a:pPr>
            <a:r>
              <a:rPr lang="de-DE" sz="2400" b="1" dirty="0" smtClean="0">
                <a:solidFill>
                  <a:srgbClr val="0070C0"/>
                </a:solidFill>
              </a:rPr>
              <a:t>derzeit stehen mehrere Materialien zur Auswahl, es ist jedoch darauf zu achten, dass die erforderlichen Zulassungen und Zertifikate beigebracht werden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sz="2400" b="1" dirty="0" smtClean="0"/>
              <a:t>Das Material muss der Richtlinie DVGW W 270,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1600" b="1" dirty="0" smtClean="0"/>
              <a:t>     „Vermehrung von Mikroorganismen auf Werkstoffen für den Trinkwasserbereich“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1600" b="1" dirty="0"/>
              <a:t> </a:t>
            </a:r>
            <a:r>
              <a:rPr lang="de-DE" sz="1600" b="1" dirty="0" smtClean="0"/>
              <a:t>     </a:t>
            </a:r>
            <a:r>
              <a:rPr lang="de-DE" sz="2400" b="1" dirty="0" smtClean="0"/>
              <a:t>entsprechen !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de-DE" sz="2400" b="1" dirty="0"/>
              <a:t> </a:t>
            </a:r>
            <a:r>
              <a:rPr lang="de-DE" sz="2400" b="1" dirty="0" smtClean="0"/>
              <a:t>   </a:t>
            </a:r>
            <a:r>
              <a:rPr lang="de-DE" sz="2400" b="1" dirty="0" smtClean="0">
                <a:solidFill>
                  <a:srgbClr val="FF0000"/>
                </a:solidFill>
              </a:rPr>
              <a:t>neu</a:t>
            </a:r>
            <a:r>
              <a:rPr lang="de-DE" sz="2400" b="1" dirty="0" smtClean="0"/>
              <a:t> ÖNORM B5014, Teil 1-3,  </a:t>
            </a:r>
            <a:r>
              <a:rPr lang="de-DE" sz="1400" b="1" dirty="0" smtClean="0"/>
              <a:t>gültig seit Juni 2012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de-DE" b="1" u="sng" dirty="0" smtClean="0">
                <a:solidFill>
                  <a:srgbClr val="FF0000"/>
                </a:solidFill>
              </a:rPr>
              <a:t>nicht alle Materialien sind trinkwassertauglich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  <p:extLst>
      <p:ext uri="{BB962C8B-B14F-4D97-AF65-F5344CB8AC3E}">
        <p14:creationId xmlns:p14="http://schemas.microsoft.com/office/powerpoint/2010/main" val="8292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/>
              <a:t/>
            </a:r>
            <a:br>
              <a:rPr lang="de-AT" dirty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/>
              <a:t/>
            </a:r>
            <a:br>
              <a:rPr lang="de-AT" dirty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/>
              <a:t/>
            </a:r>
            <a:br>
              <a:rPr lang="de-AT" dirty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/>
              <a:t/>
            </a:r>
            <a:br>
              <a:rPr lang="de-AT" dirty="0"/>
            </a:br>
            <a:r>
              <a:rPr lang="de-AT" dirty="0" smtClean="0"/>
              <a:t/>
            </a:r>
            <a:br>
              <a:rPr lang="de-AT" dirty="0" smtClean="0"/>
            </a:br>
            <a:r>
              <a:rPr lang="de-AT" dirty="0"/>
              <a:t/>
            </a:r>
            <a:br>
              <a:rPr lang="de-AT" dirty="0"/>
            </a:br>
            <a:r>
              <a:rPr lang="de-AT" dirty="0" smtClean="0"/>
              <a:t/>
            </a:r>
            <a:br>
              <a:rPr lang="de-AT" dirty="0" smtClean="0"/>
            </a:b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27849"/>
          </a:xfrm>
        </p:spPr>
        <p:txBody>
          <a:bodyPr/>
          <a:lstStyle/>
          <a:p>
            <a:pPr marL="0" indent="0" algn="ctr">
              <a:buNone/>
            </a:pPr>
            <a:r>
              <a:rPr lang="de-AT" b="1" dirty="0">
                <a:latin typeface="+mj-lt"/>
              </a:rPr>
              <a:t>ÖNORM </a:t>
            </a:r>
            <a:r>
              <a:rPr lang="de-AT" b="1" dirty="0" smtClean="0">
                <a:latin typeface="+mj-lt"/>
              </a:rPr>
              <a:t>B 5014</a:t>
            </a:r>
          </a:p>
          <a:p>
            <a:pPr marL="0" indent="0" algn="ctr">
              <a:buNone/>
            </a:pPr>
            <a:r>
              <a:rPr lang="de-AT" sz="1000" b="1" dirty="0" smtClean="0">
                <a:latin typeface="+mj-lt"/>
              </a:rPr>
              <a:t>Ausgabe 2012</a:t>
            </a:r>
          </a:p>
          <a:p>
            <a:pPr marL="0" indent="0" algn="ctr">
              <a:buNone/>
            </a:pPr>
            <a:endParaRPr lang="de-AT" b="1" dirty="0">
              <a:latin typeface="+mj-lt"/>
            </a:endParaRPr>
          </a:p>
          <a:p>
            <a:pPr marL="0" indent="0" algn="ctr">
              <a:buNone/>
            </a:pPr>
            <a:r>
              <a:rPr lang="de-AT" b="1" dirty="0" smtClean="0">
                <a:latin typeface="+mj-lt"/>
              </a:rPr>
              <a:t>„Sensorische und chemische Anforderungen und </a:t>
            </a:r>
          </a:p>
          <a:p>
            <a:pPr marL="0" indent="0" algn="ctr">
              <a:buNone/>
            </a:pPr>
            <a:r>
              <a:rPr lang="de-AT" b="1" dirty="0" smtClean="0">
                <a:latin typeface="+mj-lt"/>
              </a:rPr>
              <a:t>Prüfungen von Werkstoffen im Trinkwasserbereich“</a:t>
            </a:r>
          </a:p>
          <a:p>
            <a:pPr marL="0" indent="0" algn="ctr">
              <a:buNone/>
            </a:pPr>
            <a:endParaRPr lang="de-AT" sz="1200" b="1" dirty="0">
              <a:latin typeface="+mj-lt"/>
            </a:endParaRPr>
          </a:p>
          <a:p>
            <a:pPr marL="0" indent="0">
              <a:buNone/>
            </a:pPr>
            <a:r>
              <a:rPr lang="de-AT" b="1" dirty="0" smtClean="0">
                <a:latin typeface="+mj-lt"/>
              </a:rPr>
              <a:t>	</a:t>
            </a:r>
            <a:r>
              <a:rPr lang="de-AT" sz="2000" b="1" dirty="0" smtClean="0">
                <a:latin typeface="+mj-lt"/>
              </a:rPr>
              <a:t>Teil 1 - Organische Werkstoffe</a:t>
            </a:r>
          </a:p>
          <a:p>
            <a:pPr marL="0" indent="0">
              <a:buNone/>
            </a:pPr>
            <a:r>
              <a:rPr lang="de-AT" sz="2000" b="1" dirty="0">
                <a:latin typeface="+mj-lt"/>
              </a:rPr>
              <a:t>	</a:t>
            </a:r>
            <a:r>
              <a:rPr lang="de-AT" sz="1400" b="1" dirty="0" smtClean="0">
                <a:latin typeface="+mj-lt"/>
              </a:rPr>
              <a:t>Versorgungsleitungen, Hauptleitungen, Leitungsteile (Dichtungen)</a:t>
            </a:r>
          </a:p>
          <a:p>
            <a:pPr marL="0" indent="0">
              <a:buNone/>
            </a:pPr>
            <a:endParaRPr lang="de-AT" sz="1400" b="1" dirty="0" smtClean="0">
              <a:latin typeface="+mj-lt"/>
            </a:endParaRPr>
          </a:p>
          <a:p>
            <a:pPr marL="0" indent="0">
              <a:buNone/>
            </a:pPr>
            <a:r>
              <a:rPr lang="de-AT" sz="2000" b="1" dirty="0" smtClean="0">
                <a:latin typeface="+mj-lt"/>
              </a:rPr>
              <a:t>	Teil 2 – Zementgebundene Werkstoffe</a:t>
            </a:r>
          </a:p>
          <a:p>
            <a:pPr marL="0" indent="0">
              <a:buNone/>
            </a:pPr>
            <a:r>
              <a:rPr lang="de-AT" sz="2000" b="1" dirty="0">
                <a:latin typeface="+mj-lt"/>
              </a:rPr>
              <a:t>	</a:t>
            </a:r>
            <a:r>
              <a:rPr lang="de-AT" sz="1400" b="1" dirty="0" smtClean="0">
                <a:latin typeface="+mj-lt"/>
              </a:rPr>
              <a:t>Zementmörtel mit und ohne  organische Zusatzmittel, Beton</a:t>
            </a:r>
          </a:p>
          <a:p>
            <a:pPr marL="0" indent="0">
              <a:buNone/>
            </a:pPr>
            <a:endParaRPr lang="de-AT" sz="1400" b="1" dirty="0" smtClean="0">
              <a:latin typeface="+mj-lt"/>
            </a:endParaRPr>
          </a:p>
          <a:p>
            <a:pPr marL="0" indent="0">
              <a:buNone/>
            </a:pPr>
            <a:r>
              <a:rPr lang="de-AT" sz="2000" b="1" dirty="0">
                <a:latin typeface="+mj-lt"/>
              </a:rPr>
              <a:t>	</a:t>
            </a:r>
            <a:r>
              <a:rPr lang="de-AT" sz="2000" b="1" dirty="0" smtClean="0">
                <a:latin typeface="+mj-lt"/>
              </a:rPr>
              <a:t>Teil 3 – Metallische Werkstoffe</a:t>
            </a:r>
            <a:r>
              <a:rPr lang="de-AT" b="1" dirty="0">
                <a:latin typeface="+mj-lt"/>
              </a:rPr>
              <a:t/>
            </a:r>
            <a:br>
              <a:rPr lang="de-AT" b="1" dirty="0">
                <a:latin typeface="+mj-lt"/>
              </a:rPr>
            </a:br>
            <a:endParaRPr lang="de-AT" b="1" dirty="0">
              <a:latin typeface="+mj-lt"/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 smtClean="0"/>
              <a:t>Ing. </a:t>
            </a:r>
            <a:r>
              <a:rPr lang="de-DE" dirty="0" err="1" smtClean="0"/>
              <a:t>Kremsner</a:t>
            </a:r>
            <a:r>
              <a:rPr lang="de-DE" dirty="0" smtClean="0"/>
              <a:t> Gerhard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54" y="4365104"/>
            <a:ext cx="2613117" cy="195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29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196975"/>
            <a:ext cx="8229600" cy="561975"/>
          </a:xfrm>
        </p:spPr>
        <p:txBody>
          <a:bodyPr lIns="91440" rIns="91440" bIns="45720" anchor="t"/>
          <a:lstStyle/>
          <a:p>
            <a:pPr algn="ctr" eaLnBrk="1" hangingPunct="1"/>
            <a:r>
              <a:rPr lang="de-DE" sz="2800" b="1" smtClean="0">
                <a:solidFill>
                  <a:schemeClr val="accent2"/>
                </a:solidFill>
              </a:rPr>
              <a:t>Externe Überprüfung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2051050" y="1989138"/>
            <a:ext cx="6573838" cy="39608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de-DE" b="1" dirty="0" smtClean="0"/>
              <a:t>Prüfung der Abreißfestigkeit, Betonüberdeckung d. Bewehrung, </a:t>
            </a:r>
            <a:r>
              <a:rPr lang="de-DE" b="1" dirty="0" err="1" smtClean="0"/>
              <a:t>Karbonatisierungstiefe</a:t>
            </a:r>
            <a:r>
              <a:rPr lang="de-DE" b="1" dirty="0" smtClean="0"/>
              <a:t>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de-DE" b="1" dirty="0"/>
              <a:t> </a:t>
            </a:r>
            <a:r>
              <a:rPr lang="de-DE" b="1" dirty="0" smtClean="0"/>
              <a:t>   (</a:t>
            </a:r>
            <a:r>
              <a:rPr lang="de-DE" sz="1800" b="1" dirty="0" smtClean="0"/>
              <a:t>vor Baubeginn</a:t>
            </a:r>
            <a:r>
              <a:rPr lang="de-DE" b="1" dirty="0" smtClean="0"/>
              <a:t>)</a:t>
            </a:r>
          </a:p>
          <a:p>
            <a:pPr eaLnBrk="1" hangingPunct="1">
              <a:defRPr/>
            </a:pPr>
            <a:r>
              <a:rPr lang="de-DE" b="1" dirty="0" smtClean="0"/>
              <a:t>Prüfung der </a:t>
            </a:r>
            <a:r>
              <a:rPr lang="de-DE" b="1" dirty="0" err="1" smtClean="0"/>
              <a:t>Rauhtiefe</a:t>
            </a:r>
            <a:r>
              <a:rPr lang="de-DE" b="1" dirty="0" smtClean="0"/>
              <a:t>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de-DE" b="1" dirty="0" smtClean="0"/>
              <a:t>   (</a:t>
            </a:r>
            <a:r>
              <a:rPr lang="de-DE" sz="1800" b="1" dirty="0" smtClean="0"/>
              <a:t>nach Abstrahlung der Bauteile)</a:t>
            </a:r>
            <a:endParaRPr lang="de-DE" b="1" dirty="0" smtClean="0"/>
          </a:p>
          <a:p>
            <a:pPr eaLnBrk="1" hangingPunct="1">
              <a:defRPr/>
            </a:pPr>
            <a:r>
              <a:rPr lang="de-DE" b="1" dirty="0" smtClean="0"/>
              <a:t>Prüfung der Haftzugfestigkeit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de-DE" b="1" dirty="0"/>
              <a:t> </a:t>
            </a:r>
            <a:r>
              <a:rPr lang="de-DE" b="1" dirty="0" smtClean="0"/>
              <a:t>  (</a:t>
            </a:r>
            <a:r>
              <a:rPr lang="de-DE" sz="1800" b="1" dirty="0" smtClean="0"/>
              <a:t>Systemprüfung,</a:t>
            </a:r>
            <a:r>
              <a:rPr lang="de-DE" b="1" dirty="0" smtClean="0"/>
              <a:t> </a:t>
            </a:r>
            <a:r>
              <a:rPr lang="de-DE" sz="1800" b="1" dirty="0" smtClean="0"/>
              <a:t>nach Aushärtung der Beschichtung)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>
              <a:defRPr/>
            </a:pPr>
            <a:r>
              <a:rPr lang="de-DE" dirty="0"/>
              <a:t>Ing. </a:t>
            </a:r>
            <a:r>
              <a:rPr lang="de-DE" dirty="0" err="1"/>
              <a:t>Kremsner</a:t>
            </a:r>
            <a:r>
              <a:rPr lang="de-DE" dirty="0"/>
              <a:t> Gerhard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533</Words>
  <Application>Microsoft Office PowerPoint</Application>
  <PresentationFormat>Bildschirmpräsentation (4:3)</PresentationFormat>
  <Paragraphs>152</Paragraphs>
  <Slides>27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Hyperion</vt:lpstr>
      <vt:lpstr>Innensanierung von Wasserkammern beim  Wasserleitungsverband Nördliches Burgenland</vt:lpstr>
      <vt:lpstr>PowerPoint-Präsentation</vt:lpstr>
      <vt:lpstr>Kennzahlen (Stand 01.01.2014) </vt:lpstr>
      <vt:lpstr>Speicherbauwerke des WLV</vt:lpstr>
      <vt:lpstr>PowerPoint-Präsentation</vt:lpstr>
      <vt:lpstr>Feststellung Sanierungsbedarf</vt:lpstr>
      <vt:lpstr>Materialauswahl</vt:lpstr>
      <vt:lpstr>            </vt:lpstr>
      <vt:lpstr>Externe Überprüfung</vt:lpstr>
      <vt:lpstr>Externe Überprüfung</vt:lpstr>
      <vt:lpstr>Prüfung der Abreißfestigkeit </vt:lpstr>
      <vt:lpstr>Prüfung der Rauhtiefe</vt:lpstr>
      <vt:lpstr>Prüfung der Haftzugfestigkeit</vt:lpstr>
      <vt:lpstr>Schadensbild 1</vt:lpstr>
      <vt:lpstr>Schadensbild 2</vt:lpstr>
      <vt:lpstr>Schadensbild 3</vt:lpstr>
      <vt:lpstr>Schadensbild 4</vt:lpstr>
      <vt:lpstr>Schadensbild 5</vt:lpstr>
      <vt:lpstr>Schadensbild 6</vt:lpstr>
      <vt:lpstr>PowerPoint-Präsentation</vt:lpstr>
      <vt:lpstr>Hochdruckstrahlen</vt:lpstr>
      <vt:lpstr>Aufbringen der Beschichtung</vt:lpstr>
      <vt:lpstr>Mischer, Pumpe, Schmetterling</vt:lpstr>
      <vt:lpstr>Fertige Flächen</vt:lpstr>
      <vt:lpstr>Kosten der Sanierungen </vt:lpstr>
      <vt:lpstr>Resümee</vt:lpstr>
      <vt:lpstr>DANKE FÜR IHRE AUFMERSAMKEIT !</vt:lpstr>
    </vt:vector>
  </TitlesOfParts>
  <Company>WLV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Gerhard Kremsner Ing.</dc:creator>
  <cp:lastModifiedBy>Gerhard Kremsner Ing.</cp:lastModifiedBy>
  <cp:revision>66</cp:revision>
  <cp:lastPrinted>2012-01-24T07:02:50Z</cp:lastPrinted>
  <dcterms:created xsi:type="dcterms:W3CDTF">2009-04-02T07:59:29Z</dcterms:created>
  <dcterms:modified xsi:type="dcterms:W3CDTF">2014-11-07T13:07:39Z</dcterms:modified>
</cp:coreProperties>
</file>