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61" r:id="rId2"/>
    <p:sldId id="259" r:id="rId3"/>
    <p:sldId id="260" r:id="rId4"/>
    <p:sldId id="262" r:id="rId5"/>
    <p:sldId id="263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66733-9F4E-483D-B1C6-F0D2789649E6}" type="datetimeFigureOut">
              <a:rPr lang="de-DE" smtClean="0"/>
              <a:t>29.10.2014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6E503-23A5-4820-994F-CEF8451B93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541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D917C-8239-486E-B97B-8CD4486A88C1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heel spokes="1"/>
  </p:transition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ost.lma@bgld.gv.a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15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692696"/>
            <a:ext cx="9073008" cy="2736304"/>
          </a:xfrm>
        </p:spPr>
        <p:txBody>
          <a:bodyPr>
            <a:normAutofit/>
          </a:bodyPr>
          <a:lstStyle/>
          <a:p>
            <a:r>
              <a:rPr lang="de-DE" b="1" dirty="0" smtClean="0">
                <a:solidFill>
                  <a:srgbClr val="0070C0"/>
                </a:solidFill>
                <a:latin typeface="Arial Black" panose="020B0A04020102020204" pitchFamily="34" charset="0"/>
                <a:cs typeface="Aharoni" pitchFamily="2" charset="-79"/>
              </a:rPr>
              <a:t>Trinkwasseruntersuchungen</a:t>
            </a:r>
            <a:br>
              <a:rPr lang="de-DE" b="1" dirty="0" smtClean="0">
                <a:solidFill>
                  <a:srgbClr val="0070C0"/>
                </a:solidFill>
                <a:latin typeface="Arial Black" panose="020B0A04020102020204" pitchFamily="34" charset="0"/>
                <a:cs typeface="Aharoni" pitchFamily="2" charset="-79"/>
              </a:rPr>
            </a:br>
            <a:r>
              <a:rPr lang="de-DE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itchFamily="2" charset="-79"/>
              </a:rPr>
              <a:t>Aufgaben der LMA</a:t>
            </a:r>
            <a:endParaRPr lang="de-DE" dirty="0">
              <a:latin typeface="Arial Black" panose="020B0A04020102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19672" y="4149080"/>
            <a:ext cx="6400800" cy="2135088"/>
          </a:xfrm>
        </p:spPr>
        <p:txBody>
          <a:bodyPr>
            <a:noAutofit/>
          </a:bodyPr>
          <a:lstStyle/>
          <a:p>
            <a:r>
              <a:rPr lang="de-DE" sz="2000" b="1" dirty="0" smtClean="0">
                <a:solidFill>
                  <a:schemeClr val="tx1"/>
                </a:solidFill>
              </a:rPr>
              <a:t>LMI Franz </a:t>
            </a:r>
            <a:r>
              <a:rPr lang="de-DE" sz="2000" b="1" dirty="0" err="1" smtClean="0">
                <a:solidFill>
                  <a:schemeClr val="tx1"/>
                </a:solidFill>
              </a:rPr>
              <a:t>Fazekas</a:t>
            </a:r>
            <a:endParaRPr lang="de-DE" sz="2000" b="1" dirty="0" smtClean="0">
              <a:solidFill>
                <a:schemeClr val="tx1"/>
              </a:solidFill>
            </a:endParaRPr>
          </a:p>
          <a:p>
            <a:r>
              <a:rPr lang="de-DE" sz="2000" b="1" dirty="0" smtClean="0">
                <a:solidFill>
                  <a:schemeClr val="tx1"/>
                </a:solidFill>
              </a:rPr>
              <a:t>Amt der </a:t>
            </a:r>
            <a:r>
              <a:rPr lang="de-DE" sz="2000" b="1" dirty="0" err="1" smtClean="0">
                <a:solidFill>
                  <a:schemeClr val="tx1"/>
                </a:solidFill>
              </a:rPr>
              <a:t>Bgld</a:t>
            </a:r>
            <a:r>
              <a:rPr lang="de-DE" sz="2000" b="1" dirty="0" smtClean="0">
                <a:solidFill>
                  <a:schemeClr val="tx1"/>
                </a:solidFill>
              </a:rPr>
              <a:t>. Landesregierung</a:t>
            </a:r>
          </a:p>
          <a:p>
            <a:r>
              <a:rPr lang="de-DE" sz="2000" b="1" dirty="0" smtClean="0">
                <a:solidFill>
                  <a:schemeClr val="tx1"/>
                </a:solidFill>
              </a:rPr>
              <a:t>Abteilung 6 - Referat Nahrungsmittelkontrolle</a:t>
            </a:r>
          </a:p>
          <a:p>
            <a:r>
              <a:rPr lang="de-DE" sz="2000" b="1" dirty="0" smtClean="0">
                <a:solidFill>
                  <a:schemeClr val="tx1"/>
                </a:solidFill>
              </a:rPr>
              <a:t>Tel: 057 600 2610; Fax: 057 600 2533; </a:t>
            </a:r>
          </a:p>
          <a:p>
            <a:r>
              <a:rPr lang="de-DE" sz="2000" b="1" dirty="0" err="1" smtClean="0">
                <a:solidFill>
                  <a:schemeClr val="tx1"/>
                </a:solidFill>
              </a:rPr>
              <a:t>E-mail</a:t>
            </a:r>
            <a:r>
              <a:rPr lang="de-DE" sz="2000" b="1" dirty="0" smtClean="0">
                <a:solidFill>
                  <a:schemeClr val="tx1"/>
                </a:solidFill>
              </a:rPr>
              <a:t>: </a:t>
            </a:r>
            <a:r>
              <a:rPr lang="de-DE" sz="2000" b="1" dirty="0" smtClean="0">
                <a:solidFill>
                  <a:schemeClr val="tx1"/>
                </a:solidFill>
                <a:hlinkClick r:id="rId3"/>
              </a:rPr>
              <a:t>post.lma@bgld.gv.at</a:t>
            </a:r>
            <a:endParaRPr lang="de-DE" sz="2000" b="1" dirty="0" smtClean="0">
              <a:solidFill>
                <a:schemeClr val="tx1"/>
              </a:solidFill>
            </a:endParaRPr>
          </a:p>
          <a:p>
            <a:r>
              <a:rPr lang="de-DE" sz="2000" b="1" dirty="0" smtClean="0">
                <a:solidFill>
                  <a:schemeClr val="tx1"/>
                </a:solidFill>
              </a:rPr>
              <a:t> </a:t>
            </a:r>
            <a:endParaRPr lang="de-DE" sz="2000" b="1" dirty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1</a:t>
            </a:fld>
            <a:endParaRPr lang="de-D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8398"/>
            <a:ext cx="9144000" cy="6886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de-AT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Mindestuntersuchung</a:t>
            </a:r>
            <a:endParaRPr lang="de-AT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marL="0" indent="0" algn="ctr">
              <a:buNone/>
            </a:pPr>
            <a:r>
              <a:rPr lang="de-AT" b="1" u="sng" dirty="0" smtClean="0"/>
              <a:t>Zu analysierende Parameter</a:t>
            </a:r>
            <a:r>
              <a:rPr lang="de-AT" b="1" dirty="0" smtClean="0"/>
              <a:t>:</a:t>
            </a:r>
            <a:endParaRPr lang="de-AT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10</a:t>
            </a:fld>
            <a:endParaRPr lang="de-DE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959959"/>
              </p:ext>
            </p:extLst>
          </p:nvPr>
        </p:nvGraphicFramePr>
        <p:xfrm>
          <a:off x="323528" y="1236752"/>
          <a:ext cx="849694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4"/>
                <a:gridCol w="1344149"/>
                <a:gridCol w="432047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AT" sz="2500" dirty="0" smtClean="0"/>
                        <a:t>Rechtsgrundlage</a:t>
                      </a:r>
                      <a:endParaRPr lang="de-AT" sz="2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Anhang II, Teil A, Z 3 TWV</a:t>
                      </a:r>
                    </a:p>
                    <a:p>
                      <a:pPr algn="ctr"/>
                      <a:r>
                        <a:rPr lang="de-AT" dirty="0" smtClean="0"/>
                        <a:t>(Codex</a:t>
                      </a:r>
                      <a:r>
                        <a:rPr lang="de-AT" baseline="0" dirty="0" smtClean="0"/>
                        <a:t> Kapitel B1, 2.1.3)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Pfeil nach rechts 8"/>
          <p:cNvSpPr/>
          <p:nvPr/>
        </p:nvSpPr>
        <p:spPr>
          <a:xfrm>
            <a:off x="3422441" y="1404527"/>
            <a:ext cx="72008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899808"/>
              </p:ext>
            </p:extLst>
          </p:nvPr>
        </p:nvGraphicFramePr>
        <p:xfrm>
          <a:off x="215516" y="2636912"/>
          <a:ext cx="8712969" cy="367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3"/>
                <a:gridCol w="2736304"/>
                <a:gridCol w="3528392"/>
              </a:tblGrid>
              <a:tr h="370840">
                <a:tc>
                  <a:txBody>
                    <a:bodyPr/>
                    <a:lstStyle/>
                    <a:p>
                      <a:r>
                        <a:rPr lang="de-AT" sz="1500" b="0" dirty="0" smtClean="0">
                          <a:solidFill>
                            <a:schemeClr val="tx1"/>
                          </a:solidFill>
                        </a:rPr>
                        <a:t>KBE 22</a:t>
                      </a:r>
                      <a:endParaRPr lang="de-AT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b="0" dirty="0" smtClean="0">
                          <a:solidFill>
                            <a:schemeClr val="tx1"/>
                          </a:solidFill>
                        </a:rPr>
                        <a:t>Färbung, Trübung</a:t>
                      </a:r>
                      <a:endParaRPr lang="de-AT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b="0" dirty="0" smtClean="0">
                          <a:solidFill>
                            <a:schemeClr val="tx1"/>
                          </a:solidFill>
                        </a:rPr>
                        <a:t>Ammonium,  Nitrit,</a:t>
                      </a:r>
                      <a:r>
                        <a:rPr lang="de-AT" sz="1500" b="0" baseline="0" dirty="0" smtClean="0">
                          <a:solidFill>
                            <a:schemeClr val="tx1"/>
                          </a:solidFill>
                        </a:rPr>
                        <a:t> Nitrat,</a:t>
                      </a:r>
                      <a:endParaRPr lang="de-AT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KBE 37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Geschmack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Chlorid, Sulfat, Kalium, Kalium,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Escherichia coli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Temperatur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Kalzium, Magnesium,</a:t>
                      </a:r>
                      <a:r>
                        <a:rPr lang="de-AT" sz="1500" baseline="0" dirty="0" smtClean="0"/>
                        <a:t> Natrium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500" dirty="0" err="1" smtClean="0"/>
                        <a:t>Coliforme</a:t>
                      </a:r>
                      <a:r>
                        <a:rPr lang="de-AT" sz="1500" dirty="0" smtClean="0"/>
                        <a:t> Bakterien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Leitfähigkeit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Eisen, Mangan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Enterokokken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pH-Wert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Aluminium (bei Verwendung von  Al-Verb. in Wasseraufbereitung)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500" dirty="0" err="1" smtClean="0"/>
                        <a:t>Pseudomonas</a:t>
                      </a:r>
                      <a:r>
                        <a:rPr lang="de-AT" sz="1500" dirty="0" smtClean="0"/>
                        <a:t> </a:t>
                      </a:r>
                      <a:r>
                        <a:rPr lang="de-AT" sz="1500" dirty="0" err="1" smtClean="0"/>
                        <a:t>aerugiosa</a:t>
                      </a:r>
                      <a:r>
                        <a:rPr lang="de-AT" sz="1500" baseline="0" dirty="0" smtClean="0"/>
                        <a:t> (bei Desinfektion)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Gesamthärte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b="1" u="sng" dirty="0" smtClean="0"/>
                        <a:t>Bei Desinfektion</a:t>
                      </a:r>
                      <a:r>
                        <a:rPr lang="de-AT" sz="1500" b="1" u="sng" baseline="0" dirty="0" smtClean="0"/>
                        <a:t> entweder:</a:t>
                      </a:r>
                    </a:p>
                    <a:p>
                      <a:r>
                        <a:rPr lang="de-AT" sz="1500" b="0" baseline="0" dirty="0" smtClean="0"/>
                        <a:t>Konzentration an Chlorverbindungen   </a:t>
                      </a:r>
                      <a:r>
                        <a:rPr lang="de-AT" sz="1500" b="1" baseline="0" dirty="0" smtClean="0"/>
                        <a:t>oder</a:t>
                      </a:r>
                      <a:endParaRPr lang="de-AT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500" dirty="0" err="1" smtClean="0"/>
                        <a:t>Clostridium</a:t>
                      </a:r>
                      <a:r>
                        <a:rPr lang="de-AT" sz="1500" dirty="0" smtClean="0"/>
                        <a:t> </a:t>
                      </a:r>
                      <a:r>
                        <a:rPr lang="de-AT" sz="1500" dirty="0" err="1" smtClean="0"/>
                        <a:t>perfringens</a:t>
                      </a:r>
                      <a:r>
                        <a:rPr lang="de-AT" sz="1500" dirty="0" smtClean="0"/>
                        <a:t> (bei Desinfektion)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err="1" smtClean="0"/>
                        <a:t>Carbonathärte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Konzentration an Ozon   </a:t>
                      </a:r>
                      <a:r>
                        <a:rPr lang="de-AT" sz="1500" b="1" dirty="0" smtClean="0"/>
                        <a:t>oder</a:t>
                      </a:r>
                      <a:endParaRPr lang="de-AT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Geruch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Oxidierbarkeit (nicht erforderlich wenn TOC analysiert wird)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UV-Durchlässigkeit, Durchfluss  </a:t>
                      </a:r>
                      <a:r>
                        <a:rPr lang="de-AT" sz="1500" b="1" dirty="0" smtClean="0"/>
                        <a:t>und</a:t>
                      </a:r>
                    </a:p>
                    <a:p>
                      <a:r>
                        <a:rPr lang="de-AT" sz="1500" dirty="0" smtClean="0"/>
                        <a:t>Referenzbestrahlungsstärke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3960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21162"/>
            <a:ext cx="8928992" cy="959566"/>
          </a:xfrm>
        </p:spPr>
        <p:txBody>
          <a:bodyPr>
            <a:normAutofit/>
          </a:bodyPr>
          <a:lstStyle/>
          <a:p>
            <a:r>
              <a:rPr lang="de-AT" sz="35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Aufgaben der Lebensmittelaufsicht</a:t>
            </a:r>
            <a:endParaRPr lang="de-AT" sz="3500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14543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de-AT" sz="2500" b="1" dirty="0" smtClean="0"/>
              <a:t>Amtliche Hygienekontrollen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AT" sz="1800" dirty="0"/>
              <a:t>Überprüfung baulicher, gerätespezifischer und anlagentechnischer Voraussetzungen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AT" sz="1800" dirty="0"/>
              <a:t>Überprüfung des Wasserzustandes und des Umgangs mit Trinkwasser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AT" sz="1800" dirty="0"/>
              <a:t>Überprüfung der Umsetzung der Hygiene und Schulung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AT" sz="1800" dirty="0" smtClean="0"/>
              <a:t>Dokumentenprüfung</a:t>
            </a:r>
          </a:p>
          <a:p>
            <a:pPr marL="457200" lvl="1" indent="0">
              <a:buNone/>
            </a:pPr>
            <a:endParaRPr lang="de-AT" sz="1800" b="1" dirty="0" smtClean="0"/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de-AT" sz="2500" b="1" dirty="0"/>
              <a:t>Amtliche Probenziehungen </a:t>
            </a:r>
          </a:p>
          <a:p>
            <a:pPr marL="685800" lvl="2">
              <a:buFont typeface="Symbol" panose="05050102010706020507" pitchFamily="18" charset="2"/>
              <a:buChar char="-"/>
            </a:pPr>
            <a:r>
              <a:rPr lang="de-AT" sz="1800" dirty="0" smtClean="0"/>
              <a:t>Verdachtsproben</a:t>
            </a:r>
          </a:p>
          <a:p>
            <a:pPr marL="685800" lvl="2">
              <a:buFont typeface="Symbol" panose="05050102010706020507" pitchFamily="18" charset="2"/>
              <a:buChar char="-"/>
            </a:pPr>
            <a:r>
              <a:rPr lang="de-AT" sz="1800" dirty="0" smtClean="0"/>
              <a:t>Planprobenproben</a:t>
            </a:r>
            <a:r>
              <a:rPr lang="de-AT" sz="1800" dirty="0"/>
              <a:t> </a:t>
            </a:r>
            <a:endParaRPr lang="de-AT" sz="1800" dirty="0" smtClean="0"/>
          </a:p>
          <a:p>
            <a:pPr marL="1143000" lvl="3">
              <a:buFont typeface="Symbol" panose="05050102010706020507" pitchFamily="18" charset="2"/>
              <a:buChar char="-"/>
            </a:pPr>
            <a:r>
              <a:rPr lang="de-AT" sz="1800" b="1" dirty="0" smtClean="0">
                <a:solidFill>
                  <a:srgbClr val="FF0000"/>
                </a:solidFill>
              </a:rPr>
              <a:t>Schwerpunktaktionen des BMG</a:t>
            </a:r>
          </a:p>
          <a:p>
            <a:pPr marL="457200" lvl="2" indent="0">
              <a:buNone/>
            </a:pPr>
            <a:endParaRPr lang="de-AT" sz="1800" dirty="0" smtClean="0"/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de-AT" sz="2500" b="1" dirty="0" smtClean="0"/>
              <a:t>Entgegennahme der Trinkwasserbefunde der TW-Versorger</a:t>
            </a:r>
          </a:p>
          <a:p>
            <a:pPr marL="0" lvl="1" indent="0">
              <a:buNone/>
            </a:pPr>
            <a:endParaRPr lang="de-AT" sz="2500" b="1" dirty="0" smtClean="0"/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de-AT" sz="2500" b="1" dirty="0" smtClean="0"/>
              <a:t>Maßnahmenvorschreibung bei Nichteinhaltung von Parametern, Kontrollfrequenzen od. Untersuchungsumfängen </a:t>
            </a:r>
            <a:endParaRPr lang="de-AT" sz="2500" b="1" dirty="0"/>
          </a:p>
          <a:p>
            <a:pPr marL="0" indent="0">
              <a:buNone/>
            </a:pPr>
            <a:endParaRPr lang="de-AT" sz="2500" b="1" dirty="0" smtClean="0"/>
          </a:p>
          <a:p>
            <a:pPr marL="457200" lvl="1" indent="0">
              <a:buNone/>
            </a:pPr>
            <a:endParaRPr lang="de-AT" sz="2500" b="1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11</a:t>
            </a:fld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1181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de-AT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Schwerpunktaktionen</a:t>
            </a:r>
            <a:endParaRPr lang="de-AT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3400" b="1" dirty="0" smtClean="0"/>
              <a:t>BMG legt jährlich SPA fest </a:t>
            </a:r>
            <a:r>
              <a:rPr lang="de-AT" sz="2000" dirty="0" smtClean="0"/>
              <a:t>(in Abstimmung mit AGES + Ländern)</a:t>
            </a:r>
          </a:p>
          <a:p>
            <a:pPr marL="0" indent="0">
              <a:buNone/>
            </a:pPr>
            <a:endParaRPr lang="de-AT" sz="2500" b="1" u="sng" dirty="0" smtClean="0"/>
          </a:p>
          <a:p>
            <a:pPr marL="0" indent="0">
              <a:buNone/>
            </a:pPr>
            <a:endParaRPr lang="de-AT" sz="2500" b="1" dirty="0" smtClean="0"/>
          </a:p>
          <a:p>
            <a:pPr marL="0" indent="0">
              <a:buNone/>
            </a:pPr>
            <a:r>
              <a:rPr lang="de-AT" sz="2500" b="1" dirty="0" smtClean="0"/>
              <a:t>Aufteilung der zu ziehenden Proben: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AT" sz="2000" dirty="0" smtClean="0"/>
              <a:t>Berücksichtigung der Ergebnisse früherer Aktionen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AT" sz="2000" dirty="0" smtClean="0"/>
              <a:t>Risikobasiert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AT" sz="2000" dirty="0" smtClean="0"/>
              <a:t>Bevölkerungsschlüssel</a:t>
            </a:r>
          </a:p>
          <a:p>
            <a:pPr marL="457200" lvl="1" indent="0" algn="ctr">
              <a:buNone/>
            </a:pPr>
            <a:endParaRPr lang="de-AT" sz="1000" b="1" dirty="0" smtClean="0"/>
          </a:p>
          <a:p>
            <a:pPr marL="457200" lvl="1" indent="0">
              <a:buNone/>
            </a:pPr>
            <a:endParaRPr lang="de-AT" sz="1000" b="1" u="sng" dirty="0" smtClean="0"/>
          </a:p>
          <a:p>
            <a:pPr marL="457200" lvl="1" indent="0">
              <a:buNone/>
            </a:pPr>
            <a:r>
              <a:rPr lang="de-AT" sz="3300" b="1" u="sng" dirty="0" smtClean="0"/>
              <a:t>Für das </a:t>
            </a:r>
            <a:r>
              <a:rPr lang="de-AT" sz="3300" b="1" u="sng" dirty="0"/>
              <a:t>J</a:t>
            </a:r>
            <a:r>
              <a:rPr lang="de-AT" sz="3300" b="1" u="sng" dirty="0" smtClean="0"/>
              <a:t>ahr 2015 sind zwei </a:t>
            </a:r>
            <a:r>
              <a:rPr lang="de-AT" sz="3300" b="1" u="sng" dirty="0" smtClean="0"/>
              <a:t>SPA geplant</a:t>
            </a:r>
            <a:endParaRPr lang="de-AT" sz="3300" b="1" u="sng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12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8" name="Pfeil nach unten 7"/>
          <p:cNvSpPr/>
          <p:nvPr/>
        </p:nvSpPr>
        <p:spPr>
          <a:xfrm>
            <a:off x="2231740" y="2420888"/>
            <a:ext cx="360040" cy="48920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9" name="Pfeil nach unten 8"/>
          <p:cNvSpPr/>
          <p:nvPr/>
        </p:nvSpPr>
        <p:spPr>
          <a:xfrm>
            <a:off x="3995936" y="4365104"/>
            <a:ext cx="360040" cy="48920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347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Schwerpunktaktionen</a:t>
            </a:r>
            <a:endParaRPr lang="de-AT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13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b="1" dirty="0" smtClean="0"/>
              <a:t>Untersuchung auf organische Spurenstoffe, ausgewählte Pestizide, deren Metaboliten, sowie Antibiotika- u. Arzneimittelrückstände</a:t>
            </a:r>
          </a:p>
          <a:p>
            <a:pPr marL="0" indent="0">
              <a:buNone/>
            </a:pPr>
            <a:endParaRPr lang="de-AT" sz="2000" b="1" dirty="0" smtClean="0"/>
          </a:p>
          <a:p>
            <a:pPr marL="0" indent="0">
              <a:buNone/>
            </a:pPr>
            <a:r>
              <a:rPr lang="de-AT" dirty="0" smtClean="0"/>
              <a:t>Art:		Monitoring</a:t>
            </a:r>
          </a:p>
          <a:p>
            <a:pPr marL="0" indent="0">
              <a:buNone/>
            </a:pPr>
            <a:r>
              <a:rPr lang="de-AT" dirty="0" smtClean="0"/>
              <a:t>Zeitraum:	1.8.2015 bis 30.11.2015</a:t>
            </a:r>
          </a:p>
          <a:p>
            <a:pPr marL="0" indent="0">
              <a:buNone/>
            </a:pPr>
            <a:r>
              <a:rPr lang="de-AT" dirty="0" smtClean="0"/>
              <a:t>Anzahl:	13 Proben </a:t>
            </a:r>
          </a:p>
          <a:p>
            <a:pPr marL="0" indent="0">
              <a:buNone/>
            </a:pPr>
            <a:r>
              <a:rPr lang="de-AT" dirty="0" smtClean="0"/>
              <a:t>Betroffen:	alle WVAs</a:t>
            </a:r>
          </a:p>
        </p:txBody>
      </p:sp>
    </p:spTree>
    <p:extLst>
      <p:ext uri="{BB962C8B-B14F-4D97-AF65-F5344CB8AC3E}">
        <p14:creationId xmlns:p14="http://schemas.microsoft.com/office/powerpoint/2010/main" val="28059928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Schwerpunktaktionen</a:t>
            </a:r>
            <a:endParaRPr lang="de-AT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/>
          <a:lstStyle/>
          <a:p>
            <a:pPr marL="0" indent="0">
              <a:buNone/>
            </a:pPr>
            <a:r>
              <a:rPr lang="de-AT" b="1" dirty="0" smtClean="0"/>
              <a:t>Überprüfung von WVAs mit einer Abgabemenge von &lt;100 m³/d</a:t>
            </a:r>
          </a:p>
          <a:p>
            <a:pPr marL="0" indent="0">
              <a:buNone/>
            </a:pPr>
            <a:r>
              <a:rPr lang="de-AT" dirty="0" smtClean="0"/>
              <a:t>Art:		Planproben + Lokalaugenschein</a:t>
            </a:r>
          </a:p>
          <a:p>
            <a:pPr marL="0" indent="0">
              <a:buNone/>
            </a:pPr>
            <a:r>
              <a:rPr lang="de-AT" dirty="0" smtClean="0"/>
              <a:t>Zeitraum:	1.3.2015 bis 31.7.2015</a:t>
            </a:r>
          </a:p>
          <a:p>
            <a:pPr marL="0" indent="0">
              <a:buNone/>
            </a:pPr>
            <a:r>
              <a:rPr lang="de-AT" dirty="0" smtClean="0"/>
              <a:t>Anzahl:	12 Proben </a:t>
            </a:r>
          </a:p>
          <a:p>
            <a:pPr marL="0" indent="0">
              <a:buNone/>
            </a:pPr>
            <a:r>
              <a:rPr lang="de-AT" dirty="0"/>
              <a:t>	</a:t>
            </a:r>
            <a:r>
              <a:rPr lang="de-AT" dirty="0" smtClean="0"/>
              <a:t>	(max. 4 pro WVA - Stufenkontrolle)</a:t>
            </a:r>
          </a:p>
          <a:p>
            <a:pPr marL="0" indent="0">
              <a:buNone/>
            </a:pPr>
            <a:r>
              <a:rPr lang="de-AT" dirty="0" smtClean="0"/>
              <a:t>Betroffen:	WVAs von 1 – 100 m³/d</a:t>
            </a:r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endParaRPr lang="de-AT" b="1" dirty="0" smtClean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14</a:t>
            </a:fld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0791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Autofit/>
          </a:bodyPr>
          <a:lstStyle/>
          <a:p>
            <a:r>
              <a:rPr lang="de-AT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SPA - Allgemeines</a:t>
            </a:r>
            <a:endParaRPr lang="de-AT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18457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de-AT" sz="2500" b="1" dirty="0" smtClean="0"/>
              <a:t>Auswahl der WVAs erfolgt nach Zufallsprinzip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AT" sz="2100" dirty="0" smtClean="0"/>
              <a:t>WVAs </a:t>
            </a:r>
            <a:r>
              <a:rPr lang="de-AT" sz="2100" dirty="0"/>
              <a:t>wo </a:t>
            </a:r>
            <a:r>
              <a:rPr lang="de-AT" sz="2100" dirty="0" smtClean="0"/>
              <a:t>es Probleme gab, müssen mit Besuch rechnen</a:t>
            </a:r>
            <a:r>
              <a:rPr lang="de-AT" sz="1600" dirty="0" smtClean="0"/>
              <a:t> 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AT" sz="2100" dirty="0" smtClean="0"/>
              <a:t>LMA achtet auf möglichst breite Streuung </a:t>
            </a:r>
            <a:endParaRPr lang="de-AT" sz="2100" dirty="0"/>
          </a:p>
          <a:p>
            <a:pPr>
              <a:buFont typeface="Wingdings" panose="05000000000000000000" pitchFamily="2" charset="2"/>
              <a:buChar char="Ø"/>
            </a:pPr>
            <a:r>
              <a:rPr lang="de-AT" sz="2500" b="1" dirty="0" smtClean="0"/>
              <a:t>Anzahl der Proben abhängig von Größe + Umfang der WVA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AT" sz="2500" b="1" dirty="0" smtClean="0"/>
              <a:t>Zu analysierende Parameter = vorgegeben </a:t>
            </a:r>
            <a:r>
              <a:rPr lang="de-AT" sz="2000" dirty="0" smtClean="0"/>
              <a:t>(bis dato nicht bekannt)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AT" sz="2500" b="1" dirty="0" smtClean="0"/>
              <a:t>Probenmenge, Gefäße, Art der </a:t>
            </a:r>
            <a:r>
              <a:rPr lang="de-AT" sz="2500" b="1" dirty="0"/>
              <a:t>P</a:t>
            </a:r>
            <a:r>
              <a:rPr lang="de-AT" sz="2500" b="1" dirty="0" smtClean="0"/>
              <a:t>robenziehung = vorgegeben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AT" sz="2500" b="1" dirty="0" smtClean="0"/>
              <a:t>Analyse der Proben in der AGES</a:t>
            </a:r>
            <a:r>
              <a:rPr lang="de-AT" sz="2500" dirty="0" smtClean="0"/>
              <a:t>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AT" sz="2100" dirty="0" smtClean="0"/>
              <a:t>Südlich </a:t>
            </a:r>
            <a:r>
              <a:rPr lang="de-AT" sz="2100" dirty="0"/>
              <a:t>von Bernstein – Graz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AT" sz="2100" dirty="0"/>
              <a:t>Nördlich von Bernstein – </a:t>
            </a:r>
            <a:r>
              <a:rPr lang="de-AT" sz="2100" dirty="0" smtClean="0"/>
              <a:t>Wien</a:t>
            </a:r>
            <a:endParaRPr lang="de-AT" sz="2500" dirty="0" smtClean="0"/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de-AT" sz="2500" b="1" dirty="0"/>
              <a:t>Anmeldung zur Probenziehung </a:t>
            </a:r>
            <a:r>
              <a:rPr lang="de-AT" sz="2500" b="1" dirty="0" smtClean="0"/>
              <a:t>erfolgt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AT" sz="2100" dirty="0" smtClean="0"/>
              <a:t>WV sorgt für Beistellung einer informierten Person, die Zugang zu allen Anlagenteilen hat.</a:t>
            </a:r>
            <a:endParaRPr lang="de-AT" sz="2100" dirty="0"/>
          </a:p>
          <a:p>
            <a:pPr>
              <a:buFont typeface="Wingdings" panose="05000000000000000000" pitchFamily="2" charset="2"/>
              <a:buChar char="Ø"/>
            </a:pPr>
            <a:endParaRPr lang="de-AT" sz="25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15</a:t>
            </a:fld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1692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26" y="1603648"/>
            <a:ext cx="9111074" cy="5489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de-AT" sz="5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S t a t i s t i k</a:t>
            </a:r>
            <a:endParaRPr lang="de-AT" sz="5000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16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5" name="Inhaltsplatzhalter 14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AT" sz="4500" b="1" dirty="0" smtClean="0"/>
              <a:t>Aktion Pestizide und Metaboliten</a:t>
            </a:r>
          </a:p>
          <a:p>
            <a:pPr marL="0" indent="0">
              <a:buNone/>
            </a:pPr>
            <a:endParaRPr lang="de-AT" sz="1500" dirty="0" smtClean="0"/>
          </a:p>
          <a:p>
            <a:pPr marL="0" indent="0" algn="ctr">
              <a:buNone/>
            </a:pPr>
            <a:r>
              <a:rPr lang="de-AT" b="1" dirty="0" smtClean="0"/>
              <a:t>Burgenland </a:t>
            </a:r>
            <a:r>
              <a:rPr lang="de-AT" b="1" dirty="0"/>
              <a:t>2013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 smtClean="0"/>
          </a:p>
          <a:p>
            <a:pPr marL="0" indent="0" algn="ctr">
              <a:buNone/>
            </a:pPr>
            <a:r>
              <a:rPr lang="de-AT" b="1" dirty="0" smtClean="0"/>
              <a:t>Österreich 2013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830567"/>
              </p:ext>
            </p:extLst>
          </p:nvPr>
        </p:nvGraphicFramePr>
        <p:xfrm>
          <a:off x="1540463" y="3284984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Proben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Beanstandet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Nicht beanstandet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7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0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7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698312"/>
              </p:ext>
            </p:extLst>
          </p:nvPr>
        </p:nvGraphicFramePr>
        <p:xfrm>
          <a:off x="1619672" y="5013176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Proben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Beanstandet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Nicht beanstandet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190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13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177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464791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01" y="-99392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4500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S t a t i s t i k</a:t>
            </a:r>
            <a:endParaRPr lang="de-AT" sz="4500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17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pPr marL="0" indent="0">
              <a:buNone/>
            </a:pPr>
            <a:r>
              <a:rPr lang="de-AT" sz="4000" b="1" dirty="0" smtClean="0"/>
              <a:t>Aktion Pestizide und Metaboliten 2013</a:t>
            </a:r>
          </a:p>
          <a:p>
            <a:pPr marL="0" indent="0" algn="ctr">
              <a:buNone/>
            </a:pPr>
            <a:endParaRPr lang="de-AT" sz="1000" b="1" u="sng" dirty="0" smtClean="0"/>
          </a:p>
          <a:p>
            <a:pPr marL="0" indent="0" algn="ctr">
              <a:buNone/>
            </a:pPr>
            <a:r>
              <a:rPr lang="de-AT" b="1" u="sng" dirty="0" smtClean="0"/>
              <a:t>Beanstandungsgründe</a:t>
            </a:r>
          </a:p>
          <a:p>
            <a:pPr marL="0" indent="0">
              <a:buNone/>
            </a:pPr>
            <a:endParaRPr lang="de-AT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059557"/>
              </p:ext>
            </p:extLst>
          </p:nvPr>
        </p:nvGraphicFramePr>
        <p:xfrm>
          <a:off x="107807" y="3140968"/>
          <a:ext cx="885698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0145"/>
                <a:gridCol w="320683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Parameter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Anzahl</a:t>
                      </a:r>
                      <a:r>
                        <a:rPr lang="de-AT" baseline="0" dirty="0" smtClean="0"/>
                        <a:t> der Beanstandungen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AT" dirty="0" smtClean="0"/>
                        <a:t>Desethyl-</a:t>
                      </a:r>
                      <a:r>
                        <a:rPr lang="de-AT" dirty="0" err="1" smtClean="0"/>
                        <a:t>atrazin</a:t>
                      </a:r>
                      <a:r>
                        <a:rPr lang="de-AT" dirty="0" smtClean="0"/>
                        <a:t> (Pestizid)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2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AT" dirty="0" err="1" smtClean="0"/>
                        <a:t>Bentazon</a:t>
                      </a:r>
                      <a:r>
                        <a:rPr lang="de-AT" dirty="0" smtClean="0"/>
                        <a:t> (Pestizid)</a:t>
                      </a:r>
                      <a:endParaRPr lang="de-A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</a:t>
                      </a:r>
                      <a:endParaRPr lang="de-A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AT" dirty="0" smtClean="0"/>
                        <a:t>N,N-</a:t>
                      </a:r>
                      <a:r>
                        <a:rPr lang="de-AT" dirty="0" err="1" smtClean="0"/>
                        <a:t>Dimethylsulfamid</a:t>
                      </a:r>
                      <a:r>
                        <a:rPr lang="de-AT" dirty="0" smtClean="0"/>
                        <a:t> (relevanter Metabolit)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5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AT" dirty="0" smtClean="0"/>
                        <a:t>BH 479-8 </a:t>
                      </a:r>
                      <a:r>
                        <a:rPr lang="de-AT" dirty="0" err="1" smtClean="0"/>
                        <a:t>Metazachlor</a:t>
                      </a:r>
                      <a:r>
                        <a:rPr lang="de-AT" dirty="0" smtClean="0"/>
                        <a:t> </a:t>
                      </a:r>
                      <a:r>
                        <a:rPr lang="de-AT" dirty="0" err="1" smtClean="0"/>
                        <a:t>Sulfonsäure</a:t>
                      </a:r>
                      <a:r>
                        <a:rPr lang="de-AT" dirty="0" smtClean="0"/>
                        <a:t> (relevanter Metabolit)</a:t>
                      </a:r>
                      <a:endParaRPr lang="de-A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3</a:t>
                      </a:r>
                      <a:endParaRPr lang="de-A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AT" dirty="0" smtClean="0"/>
                        <a:t>Desethyl-</a:t>
                      </a:r>
                      <a:r>
                        <a:rPr lang="de-AT" dirty="0" err="1" smtClean="0"/>
                        <a:t>desisopropalatrazin</a:t>
                      </a:r>
                      <a:r>
                        <a:rPr lang="de-AT" dirty="0" smtClean="0"/>
                        <a:t> (relevanter Metabolit)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2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AT" dirty="0" err="1" smtClean="0"/>
                        <a:t>Alachlor</a:t>
                      </a:r>
                      <a:r>
                        <a:rPr lang="de-AT" dirty="0" smtClean="0"/>
                        <a:t>-t-</a:t>
                      </a:r>
                      <a:r>
                        <a:rPr lang="de-AT" dirty="0" err="1" smtClean="0"/>
                        <a:t>Ethansulfonsäure</a:t>
                      </a:r>
                      <a:r>
                        <a:rPr lang="de-AT" dirty="0" smtClean="0"/>
                        <a:t> (relevanter Metabolit)</a:t>
                      </a:r>
                      <a:endParaRPr lang="de-A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</a:t>
                      </a:r>
                      <a:endParaRPr lang="de-A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45256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S t a t i s t i k </a:t>
            </a:r>
            <a:endParaRPr lang="de-AT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de-AT" b="1" dirty="0" smtClean="0"/>
          </a:p>
          <a:p>
            <a:pPr marL="0" indent="0">
              <a:buNone/>
            </a:pPr>
            <a:r>
              <a:rPr lang="de-AT" b="1" dirty="0" smtClean="0"/>
              <a:t>Aktion WVAs von 10 – 100 m³/d im Jahr 2013</a:t>
            </a:r>
          </a:p>
          <a:p>
            <a:pPr marL="0" indent="0">
              <a:buNone/>
            </a:pP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18</a:t>
            </a:fld>
            <a:endParaRPr lang="de-DE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406763"/>
              </p:ext>
            </p:extLst>
          </p:nvPr>
        </p:nvGraphicFramePr>
        <p:xfrm>
          <a:off x="215513" y="3457533"/>
          <a:ext cx="8316926" cy="1596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559"/>
                <a:gridCol w="1531150"/>
                <a:gridCol w="1948735"/>
                <a:gridCol w="1043966"/>
                <a:gridCol w="1252758"/>
                <a:gridCol w="1252758"/>
              </a:tblGrid>
              <a:tr h="352098">
                <a:tc rowSpan="2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Kontrollierte </a:t>
                      </a:r>
                    </a:p>
                    <a:p>
                      <a:pPr algn="ctr"/>
                      <a:r>
                        <a:rPr lang="de-AT" dirty="0" smtClean="0"/>
                        <a:t>WVAs</a:t>
                      </a:r>
                      <a:endParaRPr lang="de-AT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Gezogene Proben</a:t>
                      </a:r>
                      <a:endParaRPr lang="de-AT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B e a n s t a n d u n g e n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/>
                </a:tc>
              </a:tr>
              <a:tr h="352098"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1" dirty="0" smtClean="0">
                          <a:solidFill>
                            <a:schemeClr val="bg1"/>
                          </a:solidFill>
                        </a:rPr>
                        <a:t>Baulich</a:t>
                      </a:r>
                      <a:endParaRPr lang="de-AT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1" dirty="0" smtClean="0">
                          <a:solidFill>
                            <a:schemeClr val="bg1"/>
                          </a:solidFill>
                        </a:rPr>
                        <a:t>Proben</a:t>
                      </a:r>
                      <a:endParaRPr lang="de-AT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1" dirty="0" smtClean="0">
                          <a:solidFill>
                            <a:schemeClr val="bg1"/>
                          </a:solidFill>
                        </a:rPr>
                        <a:t>%</a:t>
                      </a:r>
                      <a:endParaRPr lang="de-AT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99350">
                <a:tc>
                  <a:txBody>
                    <a:bodyPr/>
                    <a:lstStyle/>
                    <a:p>
                      <a:r>
                        <a:rPr lang="de-AT" dirty="0" smtClean="0"/>
                        <a:t>Burgenland</a:t>
                      </a:r>
                      <a:endParaRPr lang="de-A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4</a:t>
                      </a:r>
                      <a:endParaRPr lang="de-A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15</a:t>
                      </a:r>
                      <a:endParaRPr lang="de-A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0</a:t>
                      </a:r>
                      <a:endParaRPr lang="de-A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2</a:t>
                      </a:r>
                      <a:r>
                        <a:rPr lang="de-AT" baseline="0" dirty="0" smtClean="0"/>
                        <a:t> (MIBI)</a:t>
                      </a:r>
                      <a:endParaRPr lang="de-AT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13,3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2098">
                <a:tc>
                  <a:txBody>
                    <a:bodyPr/>
                    <a:lstStyle/>
                    <a:p>
                      <a:r>
                        <a:rPr lang="de-AT" dirty="0" smtClean="0"/>
                        <a:t>Österreich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66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unbekannt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</a:t>
                      </a:r>
                      <a:endParaRPr lang="de-AT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12</a:t>
                      </a:r>
                      <a:r>
                        <a:rPr lang="de-AT" baseline="0" dirty="0" smtClean="0"/>
                        <a:t> (MIBI)</a:t>
                      </a:r>
                      <a:endParaRPr lang="de-AT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err="1" smtClean="0"/>
                        <a:t>n.b</a:t>
                      </a:r>
                      <a:r>
                        <a:rPr lang="de-AT" dirty="0" smtClean="0"/>
                        <a:t>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33276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de-AT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Aktuelles</a:t>
            </a:r>
            <a:endParaRPr lang="de-AT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4929411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de-AT" sz="2700" b="1" dirty="0" err="1" smtClean="0"/>
              <a:t>Probenahmestellenfestlegungen</a:t>
            </a:r>
            <a:r>
              <a:rPr lang="de-AT" sz="2700" b="1" dirty="0" smtClean="0"/>
              <a:t> laufen</a:t>
            </a:r>
          </a:p>
          <a:p>
            <a:pPr marL="0" indent="0">
              <a:buNone/>
            </a:pPr>
            <a:endParaRPr lang="de-AT" sz="1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AT" sz="2700" b="1" dirty="0" smtClean="0"/>
              <a:t>WIS im Referat Nahrungsmittelkontrolle installiert</a:t>
            </a:r>
          </a:p>
          <a:p>
            <a:pPr marL="0" indent="0">
              <a:buNone/>
            </a:pPr>
            <a:endParaRPr lang="de-AT" sz="12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AT" sz="2700" b="1" dirty="0" smtClean="0"/>
              <a:t>LMSVG § </a:t>
            </a:r>
            <a:r>
              <a:rPr lang="de-AT" sz="2700" b="1" dirty="0"/>
              <a:t>44 Abs. 3 </a:t>
            </a:r>
            <a:r>
              <a:rPr lang="de-AT" sz="2700" b="1" dirty="0" smtClean="0"/>
              <a:t>mit 13.12.2014 geändert</a:t>
            </a:r>
            <a:r>
              <a:rPr lang="de-AT" sz="2800" i="1" dirty="0" smtClean="0"/>
              <a:t>: </a:t>
            </a:r>
            <a:endParaRPr lang="de-AT" sz="2800" dirty="0"/>
          </a:p>
          <a:p>
            <a:pPr marL="0" indent="0">
              <a:buNone/>
            </a:pPr>
            <a:r>
              <a:rPr lang="de-AT" sz="2800" dirty="0" smtClean="0"/>
              <a:t>„</a:t>
            </a:r>
            <a:r>
              <a:rPr lang="de-AT" sz="2200" dirty="0" smtClean="0"/>
              <a:t>Die </a:t>
            </a:r>
            <a:r>
              <a:rPr lang="de-AT" sz="2200" dirty="0"/>
              <a:t>Betreiber von Wasserversorgungsanlagen haben sicherzustellen, dass dem Landeshauptmann alle zur Erstellung des Berichtes erforderlichen Unterlagen durch die gemäß § 5 Z 2 der Trinkwasserverordnung, </a:t>
            </a:r>
            <a:r>
              <a:rPr lang="de-AT" sz="2200" dirty="0" err="1"/>
              <a:t>BGBl</a:t>
            </a:r>
            <a:r>
              <a:rPr lang="de-AT" sz="2200" dirty="0"/>
              <a:t>. II Nr. 304/2001, genannten Untersuchungsstellen elektronisch übermittelt </a:t>
            </a:r>
            <a:r>
              <a:rPr lang="de-AT" sz="2200" dirty="0" smtClean="0"/>
              <a:t>werden.“ </a:t>
            </a:r>
            <a:endParaRPr lang="de-AT" sz="2200" b="1" dirty="0" smtClean="0"/>
          </a:p>
          <a:p>
            <a:pPr marL="0" indent="0">
              <a:buNone/>
            </a:pPr>
            <a:endParaRPr lang="de-AT" sz="1000" b="1" dirty="0" smtClean="0"/>
          </a:p>
          <a:p>
            <a:pPr marL="0" indent="0">
              <a:buNone/>
            </a:pPr>
            <a:r>
              <a:rPr lang="de-AT" sz="2700" b="1" dirty="0" smtClean="0"/>
              <a:t>Daraus folgt: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AT" sz="2300" b="1" dirty="0" smtClean="0"/>
              <a:t>Gutachten ab 1.1.2015 zentral an Abteilung 6 übermitteln</a:t>
            </a:r>
          </a:p>
          <a:p>
            <a:pPr marL="0" indent="0">
              <a:buNone/>
            </a:pPr>
            <a:endParaRPr lang="de-AT" sz="1000" b="1" dirty="0" smtClean="0"/>
          </a:p>
          <a:p>
            <a:pPr lvl="1">
              <a:buFont typeface="Symbol" panose="05050102010706020507" pitchFamily="18" charset="2"/>
              <a:buChar char="-"/>
            </a:pPr>
            <a:r>
              <a:rPr lang="de-AT" sz="2300" b="1" dirty="0" smtClean="0"/>
              <a:t>(Schriftliche) Aufträge </a:t>
            </a:r>
            <a:r>
              <a:rPr lang="de-AT" sz="2300" b="1" dirty="0"/>
              <a:t>an Gutachter erteilen </a:t>
            </a:r>
          </a:p>
          <a:p>
            <a:pPr>
              <a:buFont typeface="Wingdings" panose="05000000000000000000" pitchFamily="2" charset="2"/>
              <a:buChar char="Ø"/>
            </a:pPr>
            <a:endParaRPr lang="de-AT" sz="1000" b="1" dirty="0" smtClean="0"/>
          </a:p>
          <a:p>
            <a:pPr lvl="1">
              <a:buFont typeface="Symbol" panose="05050102010706020507" pitchFamily="18" charset="2"/>
              <a:buChar char="-"/>
            </a:pPr>
            <a:r>
              <a:rPr lang="de-AT" sz="2300" b="1" dirty="0" smtClean="0"/>
              <a:t>Infoschreiben an TW-Versorger ergangen</a:t>
            </a:r>
          </a:p>
          <a:p>
            <a:pPr>
              <a:buFont typeface="Wingdings" panose="05000000000000000000" pitchFamily="2" charset="2"/>
              <a:buChar char="Ø"/>
            </a:pPr>
            <a:endParaRPr lang="de-AT" sz="2700" b="1" dirty="0" smtClean="0"/>
          </a:p>
          <a:p>
            <a:pPr>
              <a:buFont typeface="Wingdings" panose="05000000000000000000" pitchFamily="2" charset="2"/>
              <a:buChar char="Ø"/>
            </a:pP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19</a:t>
            </a:fld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867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itchFamily="2" charset="-79"/>
              </a:rPr>
              <a:t>Rechtliche Grundlagen</a:t>
            </a:r>
            <a:endParaRPr lang="de-DE" dirty="0"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571612"/>
            <a:ext cx="8929718" cy="48097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de-DE" sz="5500" b="1" u="sng" dirty="0" smtClean="0"/>
              <a:t>Bundesverfassungsgesetz</a:t>
            </a:r>
            <a:r>
              <a:rPr lang="de-DE" sz="4000" b="1" dirty="0" smtClean="0"/>
              <a:t> </a:t>
            </a:r>
            <a:r>
              <a:rPr lang="de-DE" dirty="0" smtClean="0"/>
              <a:t>(Art. 10 Abs. 1 Z 12)</a:t>
            </a:r>
          </a:p>
          <a:p>
            <a:pPr>
              <a:buFont typeface="Wingdings" pitchFamily="2" charset="2"/>
              <a:buChar char="Ø"/>
            </a:pPr>
            <a:r>
              <a:rPr lang="de-DE" sz="3600" dirty="0" smtClean="0"/>
              <a:t>Gesetzgebung + Vollziehung der Nahrungsmittelkontrolle = Bundessache</a:t>
            </a:r>
          </a:p>
          <a:p>
            <a:pPr>
              <a:buNone/>
            </a:pPr>
            <a:endParaRPr lang="de-DE" sz="2700" dirty="0" smtClean="0"/>
          </a:p>
          <a:p>
            <a:pPr>
              <a:buNone/>
            </a:pPr>
            <a:r>
              <a:rPr lang="de-DE" sz="5500" b="1" u="sng" dirty="0" smtClean="0"/>
              <a:t>Lebensmittelsicherheits- und Verbraucherschutzgesetz</a:t>
            </a:r>
          </a:p>
          <a:p>
            <a:pPr>
              <a:buNone/>
            </a:pPr>
            <a:endParaRPr lang="de-DE" sz="800" dirty="0" smtClean="0"/>
          </a:p>
          <a:p>
            <a:pPr>
              <a:buFont typeface="Wingdings" pitchFamily="2" charset="2"/>
              <a:buChar char="Ø"/>
            </a:pPr>
            <a:r>
              <a:rPr lang="de-DE" sz="3600" dirty="0" smtClean="0"/>
              <a:t>Landeshauptmann = zuständig  für Kontrolle (§ 24 Abs. 1)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sz="3600" dirty="0" smtClean="0"/>
              <a:t>er delegiert Kontrolle an Lebensmittelinspektor (§ 24 Abs. 3) </a:t>
            </a:r>
          </a:p>
          <a:p>
            <a:pPr>
              <a:buNone/>
            </a:pPr>
            <a:endParaRPr lang="de-DE" sz="1800" dirty="0" smtClean="0"/>
          </a:p>
          <a:p>
            <a:pPr>
              <a:buFont typeface="Wingdings" pitchFamily="2" charset="2"/>
              <a:buChar char="Ø"/>
            </a:pPr>
            <a:r>
              <a:rPr lang="de-DE" sz="3600" dirty="0" smtClean="0"/>
              <a:t>Regelt Anforderungen an Wasser für menschlichen Gebrauch (§ 1 Abs. 1)</a:t>
            </a:r>
          </a:p>
          <a:p>
            <a:pPr marL="457200" lvl="1" indent="0">
              <a:buNone/>
            </a:pPr>
            <a:r>
              <a:rPr lang="de-DE" sz="3600" dirty="0" smtClean="0"/>
              <a:t>	= Wasser vom Wasserspender bis zum Abnehmer (§ 3 Z 2)</a:t>
            </a:r>
          </a:p>
          <a:p>
            <a:pPr>
              <a:buNone/>
            </a:pPr>
            <a:endParaRPr lang="de-DE" sz="1800" dirty="0" smtClean="0"/>
          </a:p>
          <a:p>
            <a:pPr>
              <a:buFont typeface="Wingdings" pitchFamily="2" charset="2"/>
              <a:buChar char="Ø"/>
            </a:pPr>
            <a:r>
              <a:rPr lang="de-DE" sz="3600" dirty="0" smtClean="0"/>
              <a:t>Mehrjährig integrierter Kontrollplan von BMG,BMLFUW,BMF,AGES (§ 30)</a:t>
            </a:r>
          </a:p>
          <a:p>
            <a:pPr marL="457200" lvl="1" indent="0">
              <a:buNone/>
            </a:pPr>
            <a:r>
              <a:rPr lang="de-DE" sz="3600" dirty="0" smtClean="0"/>
              <a:t>	= Umsetzung der Vorgaben der EG (VO) 882/2004</a:t>
            </a:r>
          </a:p>
          <a:p>
            <a:pPr marL="457200" lvl="1" indent="0">
              <a:buNone/>
            </a:pPr>
            <a:endParaRPr lang="de-DE" sz="1800" dirty="0" smtClean="0"/>
          </a:p>
          <a:p>
            <a:pPr>
              <a:buFont typeface="Wingdings" pitchFamily="2" charset="2"/>
              <a:buChar char="Ø"/>
            </a:pPr>
            <a:r>
              <a:rPr lang="de-DE" sz="3600" dirty="0" smtClean="0"/>
              <a:t>Jährlicher Revisions- und </a:t>
            </a:r>
            <a:r>
              <a:rPr lang="de-DE" sz="3600" dirty="0" err="1" smtClean="0"/>
              <a:t>Probenahmeplan</a:t>
            </a:r>
            <a:r>
              <a:rPr lang="de-DE" sz="3600" dirty="0" smtClean="0"/>
              <a:t> von BMG  (§ 31)</a:t>
            </a:r>
          </a:p>
          <a:p>
            <a:pPr>
              <a:buNone/>
            </a:pPr>
            <a:endParaRPr lang="de-DE" sz="1800" dirty="0" smtClean="0"/>
          </a:p>
          <a:p>
            <a:pPr>
              <a:buFont typeface="Wingdings" pitchFamily="2" charset="2"/>
              <a:buChar char="Ø"/>
            </a:pPr>
            <a:r>
              <a:rPr lang="de-DE" sz="3600" dirty="0" smtClean="0"/>
              <a:t>Probenahmen (§ 36)</a:t>
            </a:r>
            <a:endParaRPr lang="de-DE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2</a:t>
            </a:fld>
            <a:endParaRPr lang="de-D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AT" sz="6000" dirty="0" smtClean="0"/>
              <a:t>Fragen???</a:t>
            </a:r>
          </a:p>
          <a:p>
            <a:pPr marL="0" indent="0" algn="ctr">
              <a:buNone/>
            </a:pPr>
            <a:endParaRPr lang="de-AT" sz="60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b="1" dirty="0" smtClean="0">
                <a:solidFill>
                  <a:schemeClr val="bg1"/>
                </a:solidFill>
              </a:rPr>
              <a:t>Infotag Wasser 2014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77347-ACCD-4209-9F69-C1E76CC8D3C3}" type="slidenum">
              <a:rPr lang="de-AT" b="1" smtClean="0">
                <a:solidFill>
                  <a:schemeClr val="bg1"/>
                </a:solidFill>
              </a:rPr>
              <a:t>20</a:t>
            </a:fld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Danke für die Aufmerksamkeit</a:t>
            </a:r>
            <a:endParaRPr lang="de-AT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45024"/>
            <a:ext cx="25922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10506"/>
            <a:ext cx="2152650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924944"/>
            <a:ext cx="160020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199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itchFamily="2" charset="-79"/>
              </a:rPr>
              <a:t>Rechtliche Grundlagen</a:t>
            </a:r>
            <a:endParaRPr lang="de-DE" dirty="0"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b="1" dirty="0" smtClean="0"/>
              <a:t>	</a:t>
            </a:r>
            <a:r>
              <a:rPr lang="de-DE" b="1" u="sng" dirty="0" smtClean="0"/>
              <a:t>Trinkwasserverordnung</a:t>
            </a:r>
            <a:r>
              <a:rPr lang="de-DE" dirty="0" smtClean="0"/>
              <a:t> </a:t>
            </a:r>
          </a:p>
          <a:p>
            <a:pPr>
              <a:buNone/>
            </a:pPr>
            <a:endParaRPr lang="de-DE" sz="1000" dirty="0" smtClean="0"/>
          </a:p>
          <a:p>
            <a:pPr lvl="1">
              <a:buFont typeface="Wingdings" pitchFamily="2" charset="2"/>
              <a:buChar char="Ø"/>
            </a:pPr>
            <a:r>
              <a:rPr lang="de-DE" sz="2500" dirty="0" smtClean="0"/>
              <a:t>Zuständige Behörde Landeshauptmann </a:t>
            </a:r>
            <a:r>
              <a:rPr lang="de-DE" sz="2200" dirty="0" smtClean="0"/>
              <a:t>(§ 2 Z 2)</a:t>
            </a:r>
          </a:p>
          <a:p>
            <a:pPr marL="457200" lvl="1" indent="0">
              <a:buNone/>
            </a:pPr>
            <a:endParaRPr lang="de-DE" sz="1500" dirty="0" smtClean="0"/>
          </a:p>
          <a:p>
            <a:pPr lvl="1">
              <a:buFont typeface="Wingdings" pitchFamily="2" charset="2"/>
              <a:buChar char="Ø"/>
            </a:pPr>
            <a:r>
              <a:rPr lang="de-DE" sz="2500" b="1" dirty="0" smtClean="0">
                <a:solidFill>
                  <a:srgbClr val="FF0000"/>
                </a:solidFill>
              </a:rPr>
              <a:t>Betreiberpflichten</a:t>
            </a:r>
            <a:r>
              <a:rPr lang="de-DE" sz="2200" b="1" dirty="0" smtClean="0">
                <a:solidFill>
                  <a:srgbClr val="FF0000"/>
                </a:solidFill>
              </a:rPr>
              <a:t>  (§ 5 und 6)</a:t>
            </a:r>
          </a:p>
          <a:p>
            <a:pPr marL="457200" lvl="1" indent="0">
              <a:buNone/>
            </a:pPr>
            <a:endParaRPr lang="de-DE" sz="1500" b="1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de-DE" sz="2500" dirty="0" smtClean="0"/>
              <a:t>Behördenpflichten</a:t>
            </a:r>
            <a:r>
              <a:rPr lang="de-DE" sz="2200" dirty="0" smtClean="0"/>
              <a:t> (§ 7, 8 und 9)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DE" sz="2000" dirty="0" smtClean="0"/>
              <a:t>Festlegung von </a:t>
            </a:r>
            <a:r>
              <a:rPr lang="de-DE" sz="2000" dirty="0" err="1" smtClean="0"/>
              <a:t>Probenahmestellen</a:t>
            </a:r>
            <a:r>
              <a:rPr lang="de-DE" sz="2000" dirty="0" smtClean="0"/>
              <a:t> (</a:t>
            </a:r>
            <a:r>
              <a:rPr lang="de-DE" sz="2000" dirty="0" err="1" smtClean="0"/>
              <a:t>WVA‘s</a:t>
            </a:r>
            <a:r>
              <a:rPr lang="de-DE" sz="2000" dirty="0" smtClean="0"/>
              <a:t>  </a:t>
            </a:r>
            <a:r>
              <a:rPr lang="de-DE" sz="2000" dirty="0" smtClean="0">
                <a:cs typeface="Arial"/>
              </a:rPr>
              <a:t>&gt;10  m³/d)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DE" sz="2000" dirty="0" smtClean="0">
                <a:cs typeface="Arial"/>
              </a:rPr>
              <a:t>Parameterreduzierung auf Antrag des Betreibers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DE" sz="2000" dirty="0" smtClean="0">
                <a:cs typeface="Arial"/>
              </a:rPr>
              <a:t>Erhöhung der Untersuchungshäufigkeit und des –</a:t>
            </a:r>
            <a:r>
              <a:rPr lang="de-DE" sz="2000" dirty="0" err="1" smtClean="0">
                <a:cs typeface="Arial"/>
              </a:rPr>
              <a:t>umfanges</a:t>
            </a:r>
            <a:endParaRPr lang="de-DE" sz="2000" dirty="0" smtClean="0">
              <a:cs typeface="Arial"/>
            </a:endParaRPr>
          </a:p>
          <a:p>
            <a:pPr lvl="2">
              <a:buFont typeface="Symbol" panose="05050102010706020507" pitchFamily="18" charset="2"/>
              <a:buChar char="-"/>
            </a:pPr>
            <a:r>
              <a:rPr lang="de-DE" sz="2000" dirty="0" smtClean="0">
                <a:cs typeface="Arial"/>
              </a:rPr>
              <a:t>Untersuchungen auf bestimmte Parameter </a:t>
            </a:r>
            <a:r>
              <a:rPr lang="de-DE" sz="1300" dirty="0" smtClean="0">
                <a:cs typeface="Arial"/>
              </a:rPr>
              <a:t>(A</a:t>
            </a:r>
            <a:r>
              <a:rPr lang="de-DE" sz="1300" dirty="0" smtClean="0"/>
              <a:t>ussehen,  Geruch, Geschmack, Temperatur, </a:t>
            </a:r>
          </a:p>
          <a:p>
            <a:pPr marL="914400" lvl="2" indent="0">
              <a:buNone/>
            </a:pPr>
            <a:r>
              <a:rPr lang="de-DE" sz="1300" dirty="0" smtClean="0"/>
              <a:t>       pH-Wert, Leitfähigkeit, Nitrit, Chlor, Chlordioxid, Ozon, UV-Durchlässigkeit)</a:t>
            </a:r>
            <a:endParaRPr lang="de-DE" sz="1300" dirty="0" smtClean="0">
              <a:cs typeface="Arial"/>
            </a:endParaRPr>
          </a:p>
          <a:p>
            <a:pPr>
              <a:buNone/>
            </a:pPr>
            <a:endParaRPr lang="de-DE" sz="1300" dirty="0" smtClean="0">
              <a:latin typeface="Arial"/>
              <a:cs typeface="Arial"/>
            </a:endParaRPr>
          </a:p>
          <a:p>
            <a:pPr>
              <a:buNone/>
            </a:pPr>
            <a:endParaRPr lang="de-DE" sz="2000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3</a:t>
            </a:fld>
            <a:endParaRPr lang="de-D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C00000"/>
                </a:solidFill>
                <a:latin typeface="Arial Black" panose="020B0A04020102020204" pitchFamily="34" charset="0"/>
                <a:cs typeface="Aharoni" pitchFamily="2" charset="-79"/>
              </a:rPr>
              <a:t>Betreiberpflichten</a:t>
            </a:r>
            <a:endParaRPr lang="de-DE" dirty="0">
              <a:solidFill>
                <a:srgbClr val="C00000"/>
              </a:solidFill>
              <a:latin typeface="Arial Black" panose="020B0A04020102020204" pitchFamily="34" charset="0"/>
              <a:cs typeface="Aharoni" pitchFamily="2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072098"/>
          </a:xfrm>
          <a:noFill/>
          <a:ln w="12700">
            <a:noFill/>
          </a:ln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de-DE" sz="2700" b="1" dirty="0"/>
              <a:t>	</a:t>
            </a:r>
            <a:r>
              <a:rPr lang="de-DE" sz="3500" b="1" dirty="0" smtClean="0">
                <a:latin typeface="Arial Black" panose="020B0A04020102020204" pitchFamily="34" charset="0"/>
              </a:rPr>
              <a:t>Eigenkontrolle</a:t>
            </a:r>
            <a:r>
              <a:rPr lang="de-DE" sz="2700" b="1" dirty="0" smtClean="0"/>
              <a:t> </a:t>
            </a:r>
            <a:r>
              <a:rPr lang="de-DE" sz="2000" dirty="0" smtClean="0"/>
              <a:t>(§ 5TWV)</a:t>
            </a:r>
          </a:p>
          <a:p>
            <a:pPr>
              <a:buNone/>
            </a:pPr>
            <a:endParaRPr lang="de-DE" sz="200" dirty="0" smtClean="0"/>
          </a:p>
          <a:p>
            <a:pPr lvl="1">
              <a:buFont typeface="Wingdings" pitchFamily="2" charset="2"/>
              <a:buChar char="Ø"/>
            </a:pPr>
            <a:r>
              <a:rPr lang="de-DE" sz="2400" b="1" i="1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Untersuchungen des Wassers </a:t>
            </a:r>
            <a:r>
              <a:rPr lang="de-DE" sz="2200" dirty="0" smtClean="0"/>
              <a:t>(AGES, </a:t>
            </a:r>
            <a:r>
              <a:rPr lang="de-DE" sz="2200" dirty="0" err="1" smtClean="0"/>
              <a:t>LUA‘s</a:t>
            </a:r>
            <a:r>
              <a:rPr lang="de-DE" sz="2200" dirty="0" smtClean="0"/>
              <a:t> od. § 73 Gutachter)</a:t>
            </a:r>
          </a:p>
          <a:p>
            <a:pPr marL="457200" lvl="1" indent="0">
              <a:buNone/>
            </a:pPr>
            <a:endParaRPr lang="de-DE" sz="1300" dirty="0" smtClean="0"/>
          </a:p>
          <a:p>
            <a:pPr lvl="1">
              <a:buFont typeface="Wingdings" pitchFamily="2" charset="2"/>
              <a:buChar char="Ø"/>
            </a:pPr>
            <a:r>
              <a:rPr lang="de-DE" sz="2400" b="1" i="1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Untersuchungsumfang und –</a:t>
            </a:r>
            <a:r>
              <a:rPr lang="de-DE" sz="2400" b="1" i="1" dirty="0" err="1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häufigkeit</a:t>
            </a:r>
            <a:r>
              <a:rPr lang="de-DE" sz="2400" b="1" i="1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 einhalten</a:t>
            </a:r>
            <a:r>
              <a:rPr lang="de-DE" sz="2400" b="1" i="1" dirty="0" smtClean="0">
                <a:ln w="12700">
                  <a:solidFill>
                    <a:schemeClr val="tx1"/>
                  </a:solidFill>
                </a:ln>
              </a:rPr>
              <a:t> </a:t>
            </a:r>
            <a:r>
              <a:rPr lang="de-DE" sz="2200" dirty="0" smtClean="0"/>
              <a:t>(Anhang II TWV)</a:t>
            </a:r>
          </a:p>
          <a:p>
            <a:pPr marL="457200" lvl="1" indent="0">
              <a:buNone/>
            </a:pPr>
            <a:endParaRPr lang="de-DE" sz="1300" b="1" i="1" dirty="0" smtClean="0"/>
          </a:p>
          <a:p>
            <a:pPr lvl="1">
              <a:buFont typeface="Wingdings" pitchFamily="2" charset="2"/>
              <a:buChar char="Ø"/>
            </a:pPr>
            <a:r>
              <a:rPr lang="de-DE" sz="2400" b="1" i="1" dirty="0" smtClean="0"/>
              <a:t>Proben an festgelegten PNS entnehmen las</a:t>
            </a:r>
            <a:r>
              <a:rPr lang="de-DE" sz="2200" b="1" i="1" dirty="0" smtClean="0"/>
              <a:t>sen</a:t>
            </a:r>
            <a:r>
              <a:rPr lang="de-DE" sz="2200" b="1" i="1" dirty="0" smtClean="0">
                <a:solidFill>
                  <a:srgbClr val="FF0000"/>
                </a:solidFill>
              </a:rPr>
              <a:t> </a:t>
            </a:r>
            <a:r>
              <a:rPr lang="de-DE" sz="2200" dirty="0" smtClean="0"/>
              <a:t>– </a:t>
            </a:r>
            <a:r>
              <a:rPr lang="de-DE" sz="2200" dirty="0" err="1" smtClean="0"/>
              <a:t>WVA‘s</a:t>
            </a:r>
            <a:r>
              <a:rPr lang="de-DE" sz="2200" dirty="0" smtClean="0"/>
              <a:t> </a:t>
            </a:r>
            <a:r>
              <a:rPr lang="de-DE" sz="2200" dirty="0" smtClean="0">
                <a:cs typeface="Arial"/>
              </a:rPr>
              <a:t>&lt; 10m³ </a:t>
            </a:r>
          </a:p>
          <a:p>
            <a:pPr>
              <a:buNone/>
            </a:pPr>
            <a:r>
              <a:rPr lang="de-DE" sz="2200" dirty="0">
                <a:cs typeface="Arial"/>
              </a:rPr>
              <a:t>	</a:t>
            </a:r>
            <a:r>
              <a:rPr lang="de-DE" sz="2200" dirty="0" smtClean="0">
                <a:cs typeface="Arial"/>
              </a:rPr>
              <a:t>	dort wo Beurteilung der Qualität möglich, </a:t>
            </a:r>
            <a:r>
              <a:rPr lang="de-DE" sz="2200" dirty="0" smtClean="0"/>
              <a:t>Desinfektionen 	berücksichtigen</a:t>
            </a:r>
          </a:p>
          <a:p>
            <a:pPr>
              <a:buNone/>
            </a:pPr>
            <a:endParaRPr lang="de-DE" sz="1200" dirty="0" smtClean="0"/>
          </a:p>
          <a:p>
            <a:pPr lvl="1">
              <a:buFont typeface="Wingdings" pitchFamily="2" charset="2"/>
              <a:buChar char="Ø"/>
            </a:pPr>
            <a:r>
              <a:rPr lang="de-DE" sz="2400" b="1" i="1" dirty="0" smtClean="0"/>
              <a:t>Befunde </a:t>
            </a:r>
            <a:r>
              <a:rPr lang="de-DE" sz="2400" b="1" i="1" u="sng" dirty="0" smtClean="0"/>
              <a:t>unverzüglich</a:t>
            </a:r>
            <a:r>
              <a:rPr lang="de-DE" sz="2400" b="1" i="1" dirty="0" smtClean="0"/>
              <a:t> weiterleiten </a:t>
            </a:r>
            <a:r>
              <a:rPr lang="de-DE" sz="2200" dirty="0" smtClean="0"/>
              <a:t>(ab 1.1.2015 zentral an Abt. 6)</a:t>
            </a:r>
          </a:p>
          <a:p>
            <a:pPr marL="457200" lvl="1" indent="0">
              <a:buNone/>
            </a:pPr>
            <a:endParaRPr lang="de-DE" sz="1200" dirty="0" smtClean="0"/>
          </a:p>
          <a:p>
            <a:pPr lvl="1">
              <a:buFont typeface="Wingdings" pitchFamily="2" charset="2"/>
              <a:buChar char="Ø"/>
            </a:pPr>
            <a:r>
              <a:rPr lang="de-DE" sz="2400" b="1" i="1" dirty="0" smtClean="0"/>
              <a:t>Bei Nichteinhalten chem. od. mikrobiolog. Parameter</a:t>
            </a:r>
          </a:p>
          <a:p>
            <a:pPr lvl="2">
              <a:buFont typeface="Symbol" pitchFamily="18" charset="2"/>
              <a:buChar char="-"/>
            </a:pPr>
            <a:r>
              <a:rPr lang="de-DE" sz="2000" dirty="0" smtClean="0"/>
              <a:t>Maßnahmen zur </a:t>
            </a:r>
            <a:r>
              <a:rPr lang="de-DE" sz="2000" dirty="0"/>
              <a:t>W</a:t>
            </a:r>
            <a:r>
              <a:rPr lang="de-DE" sz="2000" dirty="0" smtClean="0"/>
              <a:t>iederherstellung der Trinkwasserqualität (30 Tage)</a:t>
            </a:r>
          </a:p>
          <a:p>
            <a:pPr lvl="2">
              <a:buFont typeface="Symbol" pitchFamily="18" charset="2"/>
              <a:buChar char="-"/>
            </a:pPr>
            <a:r>
              <a:rPr lang="de-DE" sz="2000" dirty="0" smtClean="0"/>
              <a:t>Information der Abnehmer</a:t>
            </a:r>
          </a:p>
          <a:p>
            <a:pPr lvl="2">
              <a:buFont typeface="Symbol" pitchFamily="18" charset="2"/>
              <a:buChar char="-"/>
            </a:pPr>
            <a:r>
              <a:rPr lang="de-DE" sz="2000" dirty="0" smtClean="0"/>
              <a:t>Information der Behörde</a:t>
            </a:r>
          </a:p>
          <a:p>
            <a:pPr lvl="1">
              <a:buNone/>
            </a:pPr>
            <a:r>
              <a:rPr lang="de-DE" sz="1800" b="1" i="1" dirty="0"/>
              <a:t>	</a:t>
            </a:r>
            <a:endParaRPr lang="de-DE" sz="2200" b="1" i="1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4</a:t>
            </a:fld>
            <a:endParaRPr lang="de-D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C00000"/>
                </a:solidFill>
                <a:latin typeface="Arial Black" panose="020B0A04020102020204" pitchFamily="34" charset="0"/>
                <a:cs typeface="Aharoni" pitchFamily="2" charset="-79"/>
              </a:rPr>
              <a:t>Betreiberpflichten</a:t>
            </a:r>
            <a:endParaRPr lang="de-DE" dirty="0">
              <a:solidFill>
                <a:srgbClr val="C00000"/>
              </a:solidFill>
              <a:latin typeface="Arial Black" panose="020B0A04020102020204" pitchFamily="34" charset="0"/>
              <a:cs typeface="Aharoni" pitchFamily="2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94518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AT" sz="3500" b="1" dirty="0" smtClean="0">
                <a:latin typeface="Arial Black" panose="020B0A04020102020204" pitchFamily="34" charset="0"/>
              </a:rPr>
              <a:t>Informationspflicht</a:t>
            </a:r>
            <a:r>
              <a:rPr lang="de-AT" sz="3800" b="1" dirty="0" smtClean="0"/>
              <a:t> </a:t>
            </a:r>
            <a:r>
              <a:rPr lang="de-AT" sz="2200" dirty="0" smtClean="0"/>
              <a:t>(§ 6 TWV) </a:t>
            </a:r>
          </a:p>
          <a:p>
            <a:pPr marL="0" indent="0" algn="ctr">
              <a:buNone/>
            </a:pPr>
            <a:endParaRPr lang="de-AT" sz="1000" dirty="0"/>
          </a:p>
          <a:p>
            <a:pPr marL="0" indent="0" algn="ctr">
              <a:buNone/>
            </a:pPr>
            <a:r>
              <a:rPr lang="de-AT" sz="2900" b="1" u="sng" dirty="0" smtClean="0">
                <a:solidFill>
                  <a:srgbClr val="FF0000"/>
                </a:solidFill>
              </a:rPr>
              <a:t>Jährliche Info der Abnehmer über aktuelle Wasserqualität</a:t>
            </a:r>
          </a:p>
          <a:p>
            <a:pPr marL="301943" lvl="1" indent="0">
              <a:buNone/>
            </a:pPr>
            <a:r>
              <a:rPr lang="de-AT" dirty="0" smtClean="0"/>
              <a:t>	</a:t>
            </a:r>
            <a:r>
              <a:rPr lang="de-AT" u="sng" dirty="0" smtClean="0"/>
              <a:t>Mindestinhalt: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AT" sz="2200" b="1" dirty="0" smtClean="0"/>
              <a:t>Nitrat</a:t>
            </a:r>
            <a:r>
              <a:rPr lang="de-AT" sz="2000" dirty="0" smtClean="0"/>
              <a:t> in mg NO</a:t>
            </a:r>
            <a:r>
              <a:rPr lang="de-AT" sz="2000" baseline="-25000" dirty="0" smtClean="0"/>
              <a:t>3</a:t>
            </a:r>
            <a:r>
              <a:rPr lang="de-AT" sz="2000" dirty="0" smtClean="0"/>
              <a:t>/l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AT" sz="2200" b="1" dirty="0" smtClean="0"/>
              <a:t>Pestizide</a:t>
            </a:r>
            <a:r>
              <a:rPr lang="de-AT" sz="2000" dirty="0" smtClean="0"/>
              <a:t> in µg/l  - wenn gefunden (sonst Verweis auf „nicht bestimmbar“ od. nicht erforderlich bei &lt;100 m³/d)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AT" sz="2200" b="1" dirty="0" smtClean="0"/>
              <a:t>pH-Wert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AT" sz="2200" b="1" dirty="0" smtClean="0"/>
              <a:t>Gesamthärte</a:t>
            </a:r>
            <a:r>
              <a:rPr lang="de-AT" sz="2000" dirty="0" smtClean="0"/>
              <a:t> in °</a:t>
            </a:r>
            <a:r>
              <a:rPr lang="de-AT" sz="2000" dirty="0" err="1" smtClean="0"/>
              <a:t>dH</a:t>
            </a:r>
            <a:endParaRPr lang="de-AT" sz="2000" dirty="0" smtClean="0"/>
          </a:p>
          <a:p>
            <a:pPr lvl="2">
              <a:buFont typeface="Courier New" panose="02070309020205020404" pitchFamily="49" charset="0"/>
              <a:buChar char="o"/>
            </a:pPr>
            <a:r>
              <a:rPr lang="de-AT" sz="2200" b="1" dirty="0" err="1" smtClean="0"/>
              <a:t>Carbonathärte</a:t>
            </a:r>
            <a:r>
              <a:rPr lang="de-AT" sz="2000" b="1" dirty="0" smtClean="0"/>
              <a:t> </a:t>
            </a:r>
            <a:r>
              <a:rPr lang="de-AT" sz="2000" dirty="0" smtClean="0"/>
              <a:t>in °</a:t>
            </a:r>
            <a:r>
              <a:rPr lang="de-AT" sz="2000" dirty="0" err="1" smtClean="0"/>
              <a:t>dH</a:t>
            </a:r>
            <a:endParaRPr lang="de-AT" sz="2000" dirty="0" smtClean="0"/>
          </a:p>
          <a:p>
            <a:pPr lvl="2">
              <a:buFont typeface="Courier New" panose="02070309020205020404" pitchFamily="49" charset="0"/>
              <a:buChar char="o"/>
            </a:pPr>
            <a:r>
              <a:rPr lang="de-AT" sz="2200" b="1" dirty="0" smtClean="0"/>
              <a:t>Kalium, Kalzium, Magnesium, Natrium, Chlorid, Sulfat </a:t>
            </a:r>
            <a:r>
              <a:rPr lang="de-AT" sz="2000" dirty="0" smtClean="0"/>
              <a:t>in mg/l                  </a:t>
            </a:r>
          </a:p>
          <a:p>
            <a:pPr marL="627063" lvl="2" indent="0">
              <a:buNone/>
            </a:pPr>
            <a:endParaRPr lang="de-AT" sz="500" dirty="0" smtClean="0"/>
          </a:p>
          <a:p>
            <a:pPr marL="0" lvl="0" indent="0">
              <a:buClr>
                <a:srgbClr val="31B6FD"/>
              </a:buClr>
              <a:buNone/>
            </a:pPr>
            <a:r>
              <a:rPr lang="de-AT" sz="1800" dirty="0" smtClean="0"/>
              <a:t>Weitere Parameter auf schriftliche Anfrage eines Abnehmers (Beantwortung schriftlich)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5</a:t>
            </a:fld>
            <a:endParaRPr lang="de-D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de-DE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itchFamily="2" charset="-79"/>
              </a:rPr>
              <a:t>Untersuchungshäufigkeit</a:t>
            </a:r>
            <a:endParaRPr lang="de-DE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50712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b="1" dirty="0" smtClean="0">
                <a:latin typeface="Arial Black" panose="020B0A04020102020204" pitchFamily="34" charset="0"/>
              </a:rPr>
              <a:t>Codex Kapitel B 1 Anhang 2</a:t>
            </a:r>
          </a:p>
          <a:p>
            <a:pPr>
              <a:buNone/>
            </a:pPr>
            <a:r>
              <a:rPr lang="de-DE" sz="2000" dirty="0" smtClean="0"/>
              <a:t>Anzahl der Probennahmen übers Jahr gleichmäßig verteilen.</a:t>
            </a:r>
          </a:p>
          <a:p>
            <a:pPr>
              <a:buNone/>
            </a:pPr>
            <a:r>
              <a:rPr lang="de-DE" sz="2000" dirty="0" smtClean="0"/>
              <a:t>Folgende Frequenzen können zur Orientierung herangezogen werden: 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6</a:t>
            </a:fld>
            <a:endParaRPr lang="de-DE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992788"/>
              </p:ext>
            </p:extLst>
          </p:nvPr>
        </p:nvGraphicFramePr>
        <p:xfrm>
          <a:off x="467544" y="2636912"/>
          <a:ext cx="8072494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2857520"/>
                <a:gridCol w="26432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Trinkwasserabgabe in m³/d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Versorgte Bevölkerung</a:t>
                      </a:r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Frequenz der Probenahme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≤ 10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≤ 50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 1 x im Jahr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≤ 100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≤ 500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 x im Jahr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/>
                          <a:cs typeface="Arial"/>
                        </a:rPr>
                        <a:t>&gt; 100 ≤ 1.000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/>
                          <a:cs typeface="Arial"/>
                        </a:rPr>
                        <a:t>&gt; 500 ≤ 5.000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 x im Jahr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/>
                          <a:cs typeface="Arial"/>
                        </a:rPr>
                        <a:t>&gt; 1.000 ≤ 2.000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/>
                          <a:cs typeface="Arial"/>
                        </a:rPr>
                        <a:t>&gt; 5.000</a:t>
                      </a:r>
                      <a:r>
                        <a:rPr lang="de-DE" baseline="0" dirty="0" smtClean="0">
                          <a:latin typeface="Arial"/>
                          <a:cs typeface="Arial"/>
                        </a:rPr>
                        <a:t> ≤ 10.000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 x im Jahr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/>
                          <a:cs typeface="Arial"/>
                        </a:rPr>
                        <a:t>&gt; 2.000 ≤ 10.000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/>
                          <a:cs typeface="Arial"/>
                        </a:rPr>
                        <a:t>&gt; 10.000 ≤ 50.000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 x im Jahr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/>
                          <a:cs typeface="Arial"/>
                        </a:rPr>
                        <a:t>&gt; 10.000 ≤ 30.000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/>
                          <a:cs typeface="Arial"/>
                        </a:rPr>
                        <a:t>&gt; 50.000 ≤ 150.000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 x im Jahr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/>
                          <a:cs typeface="Arial"/>
                        </a:rPr>
                        <a:t>&gt; 30.000 ≤ 60.000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/>
                          <a:cs typeface="Arial"/>
                        </a:rPr>
                        <a:t>&gt; 150.000 ≤ 300.000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12 x im Jahr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081" y="-15145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" y="116632"/>
            <a:ext cx="9123918" cy="165618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de-DE" sz="4400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Untersuchungsumfang</a:t>
            </a:r>
          </a:p>
          <a:p>
            <a:pPr>
              <a:buNone/>
            </a:pPr>
            <a:endParaRPr lang="de-DE" sz="1000" b="1" dirty="0" smtClean="0"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algn="ctr">
              <a:buNone/>
            </a:pPr>
            <a:r>
              <a:rPr lang="de-DE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TWV, Anhang II Teil B </a:t>
            </a:r>
            <a:r>
              <a:rPr lang="de-DE" sz="1800" dirty="0" smtClean="0">
                <a:cs typeface="Aharoni" panose="02010803020104030203" pitchFamily="2" charset="-79"/>
              </a:rPr>
              <a:t>(bezieht sich nur auf Verteilungsnetz)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7</a:t>
            </a:fld>
            <a:endParaRPr lang="de-DE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146700"/>
              </p:ext>
            </p:extLst>
          </p:nvPr>
        </p:nvGraphicFramePr>
        <p:xfrm>
          <a:off x="251520" y="1844824"/>
          <a:ext cx="8424936" cy="4248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3168352"/>
                <a:gridCol w="2952328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/>
                        <a:t>Trinkwasserabgabe in m³/d</a:t>
                      </a:r>
                      <a:endParaRPr lang="de-DE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/>
                        <a:t>Routinemäßige Kontrolle</a:t>
                      </a:r>
                    </a:p>
                    <a:p>
                      <a:pPr algn="ctr"/>
                      <a:r>
                        <a:rPr lang="de-DE" sz="1500" dirty="0" smtClean="0"/>
                        <a:t> Anzahl der Proben/Jahr</a:t>
                      </a:r>
                      <a:endParaRPr lang="de-DE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/>
                        <a:t>Volluntersuchung </a:t>
                      </a:r>
                    </a:p>
                    <a:p>
                      <a:pPr algn="ctr"/>
                      <a:r>
                        <a:rPr lang="de-DE" sz="1500" dirty="0" smtClean="0"/>
                        <a:t>Anzahl der Proben/Jahr</a:t>
                      </a:r>
                      <a:endParaRPr lang="de-DE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6161">
                <a:tc>
                  <a:txBody>
                    <a:bodyPr/>
                    <a:lstStyle/>
                    <a:p>
                      <a:pPr algn="ctr"/>
                      <a:endParaRPr lang="de-DE" sz="15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5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≤ 10</a:t>
                      </a:r>
                      <a:endParaRPr lang="de-DE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 smtClean="0"/>
                    </a:p>
                    <a:p>
                      <a:pPr algn="ctr"/>
                      <a:endParaRPr lang="de-DE" sz="1500" b="0" dirty="0" smtClean="0"/>
                    </a:p>
                    <a:p>
                      <a:pPr algn="ctr"/>
                      <a:r>
                        <a:rPr lang="de-DE" sz="1500" b="1" dirty="0" smtClean="0"/>
                        <a:t>-</a:t>
                      </a:r>
                      <a:endParaRPr lang="de-DE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b="1" dirty="0" smtClean="0"/>
                        <a:t>1</a:t>
                      </a:r>
                    </a:p>
                    <a:p>
                      <a:pPr algn="ctr"/>
                      <a:r>
                        <a:rPr lang="de-DE" sz="1500" dirty="0" smtClean="0"/>
                        <a:t> (reduziert auf MU)</a:t>
                      </a:r>
                    </a:p>
                    <a:p>
                      <a:pPr algn="ctr"/>
                      <a:r>
                        <a:rPr lang="de-DE" sz="1500" dirty="0" smtClean="0">
                          <a:latin typeface="+mn-lt"/>
                        </a:rPr>
                        <a:t>(</a:t>
                      </a:r>
                      <a:r>
                        <a:rPr lang="de-DE" sz="1500" dirty="0" smtClean="0">
                          <a:latin typeface="+mn-lt"/>
                          <a:cs typeface="Arial"/>
                        </a:rPr>
                        <a:t>&lt; 10 m³  + entsprechender Wasserqualität alle 3 Jahre) </a:t>
                      </a:r>
                      <a:endParaRPr lang="de-DE" sz="1500" dirty="0" smtClean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6997">
                <a:tc>
                  <a:txBody>
                    <a:bodyPr/>
                    <a:lstStyle/>
                    <a:p>
                      <a:pPr algn="ctr"/>
                      <a:endParaRPr lang="de-DE" sz="15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10 bis ≤ 100</a:t>
                      </a:r>
                      <a:endParaRPr lang="de-DE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b="1" dirty="0" smtClean="0"/>
                        <a:t>1</a:t>
                      </a:r>
                    </a:p>
                    <a:p>
                      <a:pPr algn="ctr"/>
                      <a:r>
                        <a:rPr lang="de-DE" sz="1500" dirty="0" smtClean="0"/>
                        <a:t> (kann nicht</a:t>
                      </a:r>
                      <a:r>
                        <a:rPr lang="de-DE" sz="1500" baseline="0" dirty="0" smtClean="0"/>
                        <a:t> verringert werden)</a:t>
                      </a:r>
                      <a:endParaRPr lang="de-DE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b="1" dirty="0" smtClean="0"/>
                        <a:t>1</a:t>
                      </a:r>
                    </a:p>
                    <a:p>
                      <a:pPr algn="ctr"/>
                      <a:r>
                        <a:rPr lang="de-DE" sz="1500" dirty="0" smtClean="0"/>
                        <a:t> (reduziert auf MU)</a:t>
                      </a:r>
                      <a:endParaRPr lang="de-DE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415">
                <a:tc>
                  <a:txBody>
                    <a:bodyPr/>
                    <a:lstStyle/>
                    <a:p>
                      <a:pPr algn="ctr"/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100 bis ≤ 1 000</a:t>
                      </a:r>
                      <a:endParaRPr lang="de-DE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b="1" dirty="0" smtClean="0"/>
                        <a:t>4</a:t>
                      </a:r>
                      <a:endParaRPr lang="de-DE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b="1" dirty="0" smtClean="0"/>
                        <a:t>1</a:t>
                      </a:r>
                      <a:endParaRPr lang="de-DE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19873">
                <a:tc>
                  <a:txBody>
                    <a:bodyPr/>
                    <a:lstStyle/>
                    <a:p>
                      <a:pPr algn="ctr"/>
                      <a:endParaRPr lang="de-DE" sz="15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1 000 bis ≤ 10 000</a:t>
                      </a:r>
                      <a:endParaRPr lang="de-DE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de-DE" sz="1500" dirty="0" smtClean="0"/>
                        <a:t/>
                      </a:r>
                      <a:br>
                        <a:rPr lang="de-DE" sz="1500" dirty="0" smtClean="0"/>
                      </a:br>
                      <a:r>
                        <a:rPr lang="de-DE" sz="15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+ 3</a:t>
                      </a:r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 1 000 m</a:t>
                      </a:r>
                      <a:r>
                        <a:rPr lang="de-DE" sz="1500" b="0" i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pro Tag und Teile davon bezogen auf die Gesamtmenge</a:t>
                      </a:r>
                      <a:endParaRPr lang="de-DE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de-DE" sz="1500" dirty="0" smtClean="0"/>
                        <a:t/>
                      </a:r>
                      <a:br>
                        <a:rPr lang="de-DE" sz="1500" dirty="0" smtClean="0"/>
                      </a:br>
                      <a:r>
                        <a:rPr lang="de-DE" sz="15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+ 1</a:t>
                      </a:r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 3 300 m</a:t>
                      </a:r>
                      <a:r>
                        <a:rPr lang="de-DE" sz="1500" b="0" i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pro Tag und Teile davon bezogen auf  Gesamtmenge </a:t>
                      </a:r>
                      <a:endParaRPr lang="de-DE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1159">
                <a:tc>
                  <a:txBody>
                    <a:bodyPr/>
                    <a:lstStyle/>
                    <a:p>
                      <a:pPr algn="ctr"/>
                      <a:endParaRPr lang="de-DE" sz="15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10 000 bis ≤ 100 000</a:t>
                      </a:r>
                      <a:endParaRPr lang="de-DE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de-DE" sz="1500" dirty="0" smtClean="0"/>
                        <a:t/>
                      </a:r>
                      <a:br>
                        <a:rPr lang="de-DE" sz="1500" dirty="0" smtClean="0"/>
                      </a:br>
                      <a:r>
                        <a:rPr lang="de-DE" sz="15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+ 3</a:t>
                      </a:r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 1 000 m</a:t>
                      </a:r>
                      <a:r>
                        <a:rPr lang="de-DE" sz="1500" b="0" i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pro Tag und Teile davon bezogen auf die Gesamtmenge</a:t>
                      </a:r>
                      <a:endParaRPr lang="de-DE" sz="1500" b="1" dirty="0" smtClean="0"/>
                    </a:p>
                    <a:p>
                      <a:pPr algn="ctr"/>
                      <a:endParaRPr lang="de-DE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de-DE" sz="1500" dirty="0" smtClean="0"/>
                        <a:t/>
                      </a:r>
                      <a:br>
                        <a:rPr lang="de-DE" sz="1500" dirty="0" smtClean="0"/>
                      </a:br>
                      <a:r>
                        <a:rPr lang="de-DE" sz="15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+ 1 </a:t>
                      </a:r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 10 000 m</a:t>
                      </a:r>
                      <a:r>
                        <a:rPr lang="de-DE" sz="1500" b="0" i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de-DE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pro Tag und Teile davon bezogen auf Gesamtmenge</a:t>
                      </a:r>
                      <a:endParaRPr lang="de-DE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3" y="-53484"/>
            <a:ext cx="9144000" cy="6911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Routinemäßige Kontrolle</a:t>
            </a:r>
            <a:endParaRPr lang="de-AT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4503" y="1124744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de-AT" sz="2500" dirty="0" smtClean="0"/>
              <a:t>					</a:t>
            </a:r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 algn="ctr">
              <a:buNone/>
            </a:pPr>
            <a:r>
              <a:rPr lang="de-AT" sz="2500" b="1" u="sng" dirty="0" smtClean="0"/>
              <a:t>Zu analysierende Parameter</a:t>
            </a:r>
          </a:p>
          <a:p>
            <a:pPr marL="0" indent="0">
              <a:buNone/>
            </a:pPr>
            <a:endParaRPr lang="de-AT" sz="2000" dirty="0" smtClean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8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8" name="Pfeil nach rechts 7"/>
          <p:cNvSpPr/>
          <p:nvPr/>
        </p:nvSpPr>
        <p:spPr>
          <a:xfrm>
            <a:off x="4211960" y="1628800"/>
            <a:ext cx="517805" cy="36078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bg1"/>
              </a:solidFill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81864"/>
              </p:ext>
            </p:extLst>
          </p:nvPr>
        </p:nvGraphicFramePr>
        <p:xfrm>
          <a:off x="323526" y="1290464"/>
          <a:ext cx="8424938" cy="69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864096"/>
                <a:gridCol w="3888434"/>
              </a:tblGrid>
              <a:tr h="699120">
                <a:tc>
                  <a:txBody>
                    <a:bodyPr/>
                    <a:lstStyle/>
                    <a:p>
                      <a:pPr algn="ctr"/>
                      <a:r>
                        <a:rPr lang="de-AT" sz="2500" dirty="0" smtClean="0">
                          <a:solidFill>
                            <a:schemeClr val="bg1"/>
                          </a:solidFill>
                        </a:rPr>
                        <a:t>Rechtsgrundlage</a:t>
                      </a:r>
                      <a:r>
                        <a:rPr lang="de-AT" sz="25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de-AT" sz="25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AT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>
                          <a:solidFill>
                            <a:schemeClr val="bg1"/>
                          </a:solidFill>
                        </a:rPr>
                        <a:t>Anhang II, Teil A, Z 1 TWV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>
                          <a:solidFill>
                            <a:schemeClr val="bg1"/>
                          </a:solidFill>
                        </a:rPr>
                        <a:t>(Codex Kapitel B1, 2.1.1)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Pfeil nach rechts 9"/>
          <p:cNvSpPr/>
          <p:nvPr/>
        </p:nvSpPr>
        <p:spPr>
          <a:xfrm>
            <a:off x="4240678" y="1448408"/>
            <a:ext cx="460367" cy="36078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bg1"/>
              </a:solidFill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533820"/>
              </p:ext>
            </p:extLst>
          </p:nvPr>
        </p:nvGraphicFramePr>
        <p:xfrm>
          <a:off x="179512" y="2852936"/>
          <a:ext cx="8784976" cy="3405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1152128"/>
                <a:gridCol w="3744416"/>
              </a:tblGrid>
              <a:tr h="370840">
                <a:tc>
                  <a:txBody>
                    <a:bodyPr/>
                    <a:lstStyle/>
                    <a:p>
                      <a:r>
                        <a:rPr lang="de-AT" sz="1500" b="0" dirty="0" smtClean="0">
                          <a:solidFill>
                            <a:schemeClr val="tx1"/>
                          </a:solidFill>
                        </a:rPr>
                        <a:t>KKBE 22</a:t>
                      </a:r>
                      <a:endParaRPr lang="de-AT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b="0" dirty="0" smtClean="0">
                          <a:solidFill>
                            <a:schemeClr val="tx1"/>
                          </a:solidFill>
                        </a:rPr>
                        <a:t>Geruch</a:t>
                      </a:r>
                      <a:endParaRPr lang="de-AT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b="0" dirty="0" smtClean="0">
                          <a:solidFill>
                            <a:schemeClr val="tx1"/>
                          </a:solidFill>
                        </a:rPr>
                        <a:t>Nitrit </a:t>
                      </a:r>
                      <a:r>
                        <a:rPr lang="de-AT" sz="15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de-AT" sz="1500" b="0" dirty="0" err="1" smtClean="0">
                          <a:solidFill>
                            <a:schemeClr val="tx1"/>
                          </a:solidFill>
                        </a:rPr>
                        <a:t>Chloraminierung</a:t>
                      </a:r>
                      <a:r>
                        <a:rPr lang="de-AT" sz="1500" b="0" dirty="0" smtClean="0">
                          <a:solidFill>
                            <a:schemeClr val="tx1"/>
                          </a:solidFill>
                        </a:rPr>
                        <a:t> als DI </a:t>
                      </a:r>
                      <a:r>
                        <a:rPr lang="de-AT" sz="1500" b="0" dirty="0" smtClean="0">
                          <a:solidFill>
                            <a:schemeClr val="tx1"/>
                          </a:solidFill>
                        </a:rPr>
                        <a:t>– Verbot in Ö) </a:t>
                      </a:r>
                      <a:endParaRPr lang="de-AT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KBE 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Färbung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Aluminium (bei Al-Verb. in Aufbereitung)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Escherichia coli 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Trübung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Eisen (bei </a:t>
                      </a:r>
                      <a:r>
                        <a:rPr lang="de-AT" sz="1500" dirty="0" err="1" smtClean="0"/>
                        <a:t>Fe</a:t>
                      </a:r>
                      <a:r>
                        <a:rPr lang="de-AT" sz="1500" dirty="0" smtClean="0"/>
                        <a:t>-Verb.</a:t>
                      </a:r>
                      <a:r>
                        <a:rPr lang="de-AT" sz="1500" baseline="0" dirty="0" smtClean="0"/>
                        <a:t> in Aufbereitung)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99648">
                <a:tc>
                  <a:txBody>
                    <a:bodyPr/>
                    <a:lstStyle/>
                    <a:p>
                      <a:r>
                        <a:rPr lang="de-AT" sz="1500" dirty="0" err="1" smtClean="0"/>
                        <a:t>Coliforme</a:t>
                      </a:r>
                      <a:r>
                        <a:rPr lang="de-AT" sz="1500" dirty="0" smtClean="0"/>
                        <a:t> Bakterien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Geschmack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b="1" i="1" u="sng" dirty="0" smtClean="0"/>
                        <a:t>A b h ä n g i n g   v o n   D e s</a:t>
                      </a:r>
                      <a:r>
                        <a:rPr lang="de-AT" sz="1500" b="1" i="1" u="sng" baseline="0" dirty="0" smtClean="0"/>
                        <a:t> i n f e k i o n:</a:t>
                      </a:r>
                      <a:endParaRPr lang="de-AT" sz="1500" b="1" i="1" u="sn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Enterokokken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Temperatur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Konzentration an Chlorverbindungen    </a:t>
                      </a:r>
                      <a:r>
                        <a:rPr lang="de-AT" sz="1500" b="1" dirty="0" smtClean="0"/>
                        <a:t>o d e r</a:t>
                      </a:r>
                      <a:endParaRPr lang="de-AT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500" dirty="0" err="1" smtClean="0"/>
                        <a:t>Pseudomonas</a:t>
                      </a:r>
                      <a:r>
                        <a:rPr lang="de-AT" sz="1500" dirty="0" smtClean="0"/>
                        <a:t> </a:t>
                      </a:r>
                      <a:r>
                        <a:rPr lang="de-AT" sz="1500" dirty="0" err="1" smtClean="0"/>
                        <a:t>aeruginosa</a:t>
                      </a:r>
                      <a:r>
                        <a:rPr lang="de-AT" sz="1500" dirty="0" smtClean="0"/>
                        <a:t> (bei Desinfektion)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Leitfähigkeit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Konzentration an Ozon     </a:t>
                      </a:r>
                      <a:r>
                        <a:rPr lang="de-AT" sz="1500" b="1" dirty="0" smtClean="0"/>
                        <a:t>o d e r</a:t>
                      </a:r>
                      <a:endParaRPr lang="de-AT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0448">
                <a:tc>
                  <a:txBody>
                    <a:bodyPr/>
                    <a:lstStyle/>
                    <a:p>
                      <a:r>
                        <a:rPr lang="de-AT" sz="1500" dirty="0" err="1" smtClean="0"/>
                        <a:t>Clostridium</a:t>
                      </a:r>
                      <a:r>
                        <a:rPr lang="de-AT" sz="1500" baseline="0" dirty="0" smtClean="0"/>
                        <a:t> </a:t>
                      </a:r>
                      <a:r>
                        <a:rPr lang="de-AT" sz="1500" baseline="0" dirty="0" err="1" smtClean="0"/>
                        <a:t>perfringens</a:t>
                      </a:r>
                      <a:r>
                        <a:rPr lang="de-AT" sz="1500" baseline="0" dirty="0" smtClean="0"/>
                        <a:t> (bei Desinfektion)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pH-Wert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UV-Durchlässigkeit     </a:t>
                      </a:r>
                      <a:r>
                        <a:rPr lang="de-AT" sz="1500" b="1" dirty="0" smtClean="0"/>
                        <a:t>u n d</a:t>
                      </a:r>
                      <a:endParaRPr lang="de-AT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Durchfluss</a:t>
                      </a:r>
                      <a:r>
                        <a:rPr lang="de-AT" sz="1500" baseline="0" dirty="0" smtClean="0"/>
                        <a:t> des Wassers    </a:t>
                      </a:r>
                      <a:r>
                        <a:rPr lang="de-AT" sz="1500" b="1" baseline="0" dirty="0" smtClean="0"/>
                        <a:t>u n d </a:t>
                      </a:r>
                      <a:endParaRPr lang="de-AT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Referenzbestrahlungsstärke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36542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630"/>
            <a:ext cx="950115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smtClean="0">
                <a:solidFill>
                  <a:schemeClr val="bg1"/>
                </a:solidFill>
              </a:rPr>
              <a:t>13. November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Infotag Wasser 2014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chemeClr val="bg1"/>
                </a:solidFill>
              </a:rPr>
              <a:t>9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0" name="Pfeil nach rechts 9"/>
          <p:cNvSpPr/>
          <p:nvPr/>
        </p:nvSpPr>
        <p:spPr>
          <a:xfrm>
            <a:off x="-247838" y="7101408"/>
            <a:ext cx="489204" cy="24231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bg1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Umfassende Kontrolle </a:t>
            </a:r>
            <a:r>
              <a:rPr lang="de-AT" sz="2800" dirty="0" smtClean="0"/>
              <a:t>(Volluntersuchung)</a:t>
            </a:r>
            <a:endParaRPr lang="de-AT" sz="2800" dirty="0"/>
          </a:p>
        </p:txBody>
      </p:sp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AT" b="1" u="sng" dirty="0" smtClean="0"/>
          </a:p>
          <a:p>
            <a:pPr marL="0" indent="0" algn="ctr">
              <a:buNone/>
            </a:pPr>
            <a:r>
              <a:rPr lang="de-AT" b="1" u="sng" dirty="0" smtClean="0"/>
              <a:t>Zu analysierende Parameter</a:t>
            </a:r>
          </a:p>
          <a:p>
            <a:pPr marL="0" indent="0" algn="ctr">
              <a:buNone/>
            </a:pPr>
            <a:endParaRPr lang="de-AT" sz="1500" dirty="0"/>
          </a:p>
          <a:p>
            <a:pPr marL="0" indent="0" algn="ctr">
              <a:buNone/>
            </a:pPr>
            <a:endParaRPr lang="de-AT" sz="1500" dirty="0" smtClean="0"/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038268"/>
              </p:ext>
            </p:extLst>
          </p:nvPr>
        </p:nvGraphicFramePr>
        <p:xfrm>
          <a:off x="241366" y="1335052"/>
          <a:ext cx="8675523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1841"/>
                <a:gridCol w="1306590"/>
                <a:gridCol w="44770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AT" sz="2500" dirty="0" smtClean="0"/>
                        <a:t>Rechtsgrundlage</a:t>
                      </a:r>
                      <a:endParaRPr lang="de-AT" sz="2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Anhang II, Teil A, Z 2 TWV</a:t>
                      </a:r>
                    </a:p>
                    <a:p>
                      <a:pPr algn="ctr"/>
                      <a:r>
                        <a:rPr lang="de-AT" dirty="0" smtClean="0"/>
                        <a:t>(Codex Kapitel B1,  2.1.2)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Pfeil nach rechts 14"/>
          <p:cNvSpPr/>
          <p:nvPr/>
        </p:nvSpPr>
        <p:spPr>
          <a:xfrm>
            <a:off x="3563888" y="1533934"/>
            <a:ext cx="489204" cy="24231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aphicFrame>
        <p:nvGraphicFramePr>
          <p:cNvPr id="19" name="Tabel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35265"/>
              </p:ext>
            </p:extLst>
          </p:nvPr>
        </p:nvGraphicFramePr>
        <p:xfrm>
          <a:off x="223787" y="2852936"/>
          <a:ext cx="9036496" cy="3313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7581"/>
                <a:gridCol w="1800200"/>
                <a:gridCol w="3688715"/>
              </a:tblGrid>
              <a:tr h="605049">
                <a:tc>
                  <a:txBody>
                    <a:bodyPr/>
                    <a:lstStyle/>
                    <a:p>
                      <a:r>
                        <a:rPr lang="de-AT" b="0" dirty="0" smtClean="0">
                          <a:solidFill>
                            <a:schemeClr val="tx1"/>
                          </a:solidFill>
                        </a:rPr>
                        <a:t>Alle mikrobiologischen</a:t>
                      </a:r>
                      <a:r>
                        <a:rPr lang="de-AT" b="0" baseline="0" dirty="0" smtClean="0">
                          <a:solidFill>
                            <a:schemeClr val="tx1"/>
                          </a:solidFill>
                        </a:rPr>
                        <a:t> Parameter</a:t>
                      </a:r>
                    </a:p>
                    <a:p>
                      <a:pPr algn="ctr"/>
                      <a:r>
                        <a:rPr lang="de-AT" b="0" baseline="0" dirty="0" smtClean="0">
                          <a:solidFill>
                            <a:schemeClr val="tx1"/>
                          </a:solidFill>
                        </a:rPr>
                        <a:t>Anhang I, Teil A TWV</a:t>
                      </a:r>
                      <a:endParaRPr lang="de-A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b="0" dirty="0" smtClean="0">
                          <a:solidFill>
                            <a:schemeClr val="tx1"/>
                          </a:solidFill>
                        </a:rPr>
                        <a:t>Gesamthärte</a:t>
                      </a:r>
                      <a:endParaRPr lang="de-AT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b="1" i="1" u="sng" dirty="0" smtClean="0">
                          <a:solidFill>
                            <a:schemeClr val="tx1"/>
                          </a:solidFill>
                        </a:rPr>
                        <a:t>A b h ä n g i n g   v o n   D e s</a:t>
                      </a:r>
                      <a:r>
                        <a:rPr lang="de-AT" sz="1500" b="1" i="1" u="sng" baseline="0" dirty="0" smtClean="0">
                          <a:solidFill>
                            <a:schemeClr val="tx1"/>
                          </a:solidFill>
                        </a:rPr>
                        <a:t> i n f e k i o n:</a:t>
                      </a:r>
                      <a:endParaRPr lang="de-AT" sz="1500" b="1" i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42784">
                <a:tc>
                  <a:txBody>
                    <a:bodyPr/>
                    <a:lstStyle/>
                    <a:p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Alle chemischen Parameter</a:t>
                      </a:r>
                    </a:p>
                    <a:p>
                      <a:pPr algn="ctr"/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Anhang</a:t>
                      </a:r>
                      <a:r>
                        <a:rPr lang="de-AT" baseline="0" dirty="0" smtClean="0">
                          <a:solidFill>
                            <a:schemeClr val="tx1"/>
                          </a:solidFill>
                        </a:rPr>
                        <a:t> I, Teil B TWV </a:t>
                      </a:r>
                    </a:p>
                    <a:p>
                      <a:pPr algn="ctr"/>
                      <a:r>
                        <a:rPr lang="de-AT" b="1" baseline="0" dirty="0" smtClean="0">
                          <a:solidFill>
                            <a:schemeClr val="tx1"/>
                          </a:solidFill>
                        </a:rPr>
                        <a:t>P   e   s   t   i   z   i   d   e</a:t>
                      </a:r>
                      <a:endParaRPr lang="de-AT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err="1" smtClean="0">
                          <a:solidFill>
                            <a:schemeClr val="tx1"/>
                          </a:solidFill>
                        </a:rPr>
                        <a:t>Carbonathärte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Konzentration an Chlorverbindungen    </a:t>
                      </a:r>
                      <a:r>
                        <a:rPr lang="de-AT" sz="1500" b="1" dirty="0" smtClean="0"/>
                        <a:t>oder</a:t>
                      </a:r>
                      <a:endParaRPr lang="de-AT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1352">
                <a:tc>
                  <a:txBody>
                    <a:bodyPr/>
                    <a:lstStyle/>
                    <a:p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Alle Indikatorparameter</a:t>
                      </a:r>
                    </a:p>
                    <a:p>
                      <a:pPr algn="ctr"/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Anhang I, Teil C TWV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Kalium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Konzentration an Ozon     </a:t>
                      </a:r>
                      <a:r>
                        <a:rPr lang="de-AT" sz="1500" b="1" dirty="0" smtClean="0"/>
                        <a:t>o d e r</a:t>
                      </a:r>
                      <a:endParaRPr lang="de-AT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0544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Kalzium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UV-Durchlässigkeit     </a:t>
                      </a:r>
                      <a:r>
                        <a:rPr lang="de-AT" sz="1500" b="1" dirty="0" smtClean="0"/>
                        <a:t>u n d</a:t>
                      </a:r>
                      <a:endParaRPr lang="de-AT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544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Magnesium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Durchfluss</a:t>
                      </a:r>
                      <a:r>
                        <a:rPr lang="de-AT" sz="1500" baseline="0" dirty="0" smtClean="0"/>
                        <a:t> des Wassers    </a:t>
                      </a:r>
                      <a:r>
                        <a:rPr lang="de-AT" sz="1500" b="1" baseline="0" dirty="0" smtClean="0"/>
                        <a:t>u n d </a:t>
                      </a:r>
                      <a:endParaRPr lang="de-AT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0544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Natrium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500" dirty="0" smtClean="0"/>
                        <a:t>Referenzbestrahlungsstärke</a:t>
                      </a:r>
                      <a:endParaRPr lang="de-AT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28528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Dactylo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1250</Words>
  <Application>Microsoft Office PowerPoint</Application>
  <PresentationFormat>Bildschirmpräsentation (4:3)</PresentationFormat>
  <Paragraphs>405</Paragraphs>
  <Slides>20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Larissa-Design</vt:lpstr>
      <vt:lpstr>Trinkwasseruntersuchungen Aufgaben der LMA</vt:lpstr>
      <vt:lpstr>Rechtliche Grundlagen</vt:lpstr>
      <vt:lpstr>Rechtliche Grundlagen</vt:lpstr>
      <vt:lpstr>Betreiberpflichten</vt:lpstr>
      <vt:lpstr>Betreiberpflichten</vt:lpstr>
      <vt:lpstr>Untersuchungshäufigkeit</vt:lpstr>
      <vt:lpstr>PowerPoint-Präsentation</vt:lpstr>
      <vt:lpstr>Routinemäßige Kontrolle</vt:lpstr>
      <vt:lpstr>Umfassende Kontrolle (Volluntersuchung)</vt:lpstr>
      <vt:lpstr>Mindestuntersuchung</vt:lpstr>
      <vt:lpstr>Aufgaben der Lebensmittelaufsicht</vt:lpstr>
      <vt:lpstr>Schwerpunktaktionen</vt:lpstr>
      <vt:lpstr>Schwerpunktaktionen</vt:lpstr>
      <vt:lpstr>Schwerpunktaktionen</vt:lpstr>
      <vt:lpstr>SPA - Allgemeines</vt:lpstr>
      <vt:lpstr>S t a t i s t i k</vt:lpstr>
      <vt:lpstr>S t a t i s t i k</vt:lpstr>
      <vt:lpstr>S t a t i s t i k </vt:lpstr>
      <vt:lpstr>Aktuelles</vt:lpstr>
      <vt:lpstr>Danke für die Aufmerksamkeit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Amtliche Trinkwasserkontrolle</dc:title>
  <dc:creator>Franz</dc:creator>
  <cp:lastModifiedBy>Fazekas Franz</cp:lastModifiedBy>
  <cp:revision>98</cp:revision>
  <dcterms:created xsi:type="dcterms:W3CDTF">2014-10-05T08:15:22Z</dcterms:created>
  <dcterms:modified xsi:type="dcterms:W3CDTF">2014-10-29T14:04:35Z</dcterms:modified>
</cp:coreProperties>
</file>