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42"/>
  </p:notesMasterIdLst>
  <p:sldIdLst>
    <p:sldId id="256" r:id="rId3"/>
    <p:sldId id="257" r:id="rId4"/>
    <p:sldId id="346" r:id="rId5"/>
    <p:sldId id="348" r:id="rId6"/>
    <p:sldId id="369" r:id="rId7"/>
    <p:sldId id="370" r:id="rId8"/>
    <p:sldId id="371" r:id="rId9"/>
    <p:sldId id="372" r:id="rId10"/>
    <p:sldId id="375" r:id="rId11"/>
    <p:sldId id="373" r:id="rId12"/>
    <p:sldId id="349" r:id="rId13"/>
    <p:sldId id="350" r:id="rId14"/>
    <p:sldId id="351" r:id="rId15"/>
    <p:sldId id="330" r:id="rId16"/>
    <p:sldId id="353" r:id="rId17"/>
    <p:sldId id="354" r:id="rId18"/>
    <p:sldId id="355" r:id="rId19"/>
    <p:sldId id="358" r:id="rId20"/>
    <p:sldId id="357" r:id="rId21"/>
    <p:sldId id="359" r:id="rId22"/>
    <p:sldId id="360" r:id="rId23"/>
    <p:sldId id="363" r:id="rId24"/>
    <p:sldId id="364" r:id="rId25"/>
    <p:sldId id="365" r:id="rId26"/>
    <p:sldId id="367" r:id="rId27"/>
    <p:sldId id="334" r:id="rId28"/>
    <p:sldId id="332" r:id="rId29"/>
    <p:sldId id="335" r:id="rId30"/>
    <p:sldId id="336" r:id="rId31"/>
    <p:sldId id="337" r:id="rId32"/>
    <p:sldId id="381" r:id="rId33"/>
    <p:sldId id="342" r:id="rId34"/>
    <p:sldId id="378" r:id="rId35"/>
    <p:sldId id="344" r:id="rId36"/>
    <p:sldId id="345" r:id="rId37"/>
    <p:sldId id="382" r:id="rId38"/>
    <p:sldId id="322" r:id="rId39"/>
    <p:sldId id="379" r:id="rId40"/>
    <p:sldId id="380" r:id="rId41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nterwainig, Mario" initials="U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5CB"/>
    <a:srgbClr val="0097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8" autoAdjust="0"/>
    <p:restoredTop sz="94660"/>
  </p:normalViewPr>
  <p:slideViewPr>
    <p:cSldViewPr>
      <p:cViewPr>
        <p:scale>
          <a:sx n="60" d="100"/>
          <a:sy n="60" d="100"/>
        </p:scale>
        <p:origin x="-830" y="-1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A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Stand Mai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-4.6009380600223167E-3"/>
                  <c:y val="-2.5195613185836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6682301000371962E-3"/>
                  <c:y val="1.5747258241147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0"/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Tabelle1!$A$2:$A$6</c:f>
              <c:strCache>
                <c:ptCount val="5"/>
                <c:pt idx="0">
                  <c:v>TW Stufe 1</c:v>
                </c:pt>
                <c:pt idx="1">
                  <c:v>TW Stufe 2</c:v>
                </c:pt>
                <c:pt idx="2">
                  <c:v>TW Stufe 3</c:v>
                </c:pt>
                <c:pt idx="3">
                  <c:v>Netz</c:v>
                </c:pt>
                <c:pt idx="4">
                  <c:v>Wartung</c:v>
                </c:pt>
              </c:strCache>
            </c:strRef>
          </c:cat>
          <c:val>
            <c:numRef>
              <c:f>Tabelle1!$B$2:$B$6</c:f>
              <c:numCache>
                <c:formatCode>General</c:formatCode>
                <c:ptCount val="5"/>
                <c:pt idx="0">
                  <c:v>184</c:v>
                </c:pt>
                <c:pt idx="1">
                  <c:v>72</c:v>
                </c:pt>
                <c:pt idx="2">
                  <c:v>59</c:v>
                </c:pt>
                <c:pt idx="3">
                  <c:v>39</c:v>
                </c:pt>
                <c:pt idx="4">
                  <c:v>35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Stand Sept.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Tabelle1!$A$2:$A$6</c:f>
              <c:strCache>
                <c:ptCount val="5"/>
                <c:pt idx="0">
                  <c:v>TW Stufe 1</c:v>
                </c:pt>
                <c:pt idx="1">
                  <c:v>TW Stufe 2</c:v>
                </c:pt>
                <c:pt idx="2">
                  <c:v>TW Stufe 3</c:v>
                </c:pt>
                <c:pt idx="3">
                  <c:v>Netz</c:v>
                </c:pt>
                <c:pt idx="4">
                  <c:v>Wartung</c:v>
                </c:pt>
              </c:strCache>
            </c:strRef>
          </c:cat>
          <c:val>
            <c:numRef>
              <c:f>Tabelle1!$C$2:$C$6</c:f>
              <c:numCache>
                <c:formatCode>General</c:formatCode>
                <c:ptCount val="5"/>
                <c:pt idx="0">
                  <c:v>256</c:v>
                </c:pt>
                <c:pt idx="1">
                  <c:v>120</c:v>
                </c:pt>
                <c:pt idx="2">
                  <c:v>94</c:v>
                </c:pt>
                <c:pt idx="3">
                  <c:v>59</c:v>
                </c:pt>
                <c:pt idx="4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6792960"/>
        <c:axId val="76794496"/>
      </c:barChart>
      <c:catAx>
        <c:axId val="76792960"/>
        <c:scaling>
          <c:orientation val="minMax"/>
        </c:scaling>
        <c:delete val="0"/>
        <c:axPos val="b"/>
        <c:majorTickMark val="out"/>
        <c:minorTickMark val="none"/>
        <c:tickLblPos val="nextTo"/>
        <c:crossAx val="76794496"/>
        <c:crosses val="autoZero"/>
        <c:auto val="1"/>
        <c:lblAlgn val="ctr"/>
        <c:lblOffset val="100"/>
        <c:noMultiLvlLbl val="0"/>
      </c:catAx>
      <c:valAx>
        <c:axId val="76794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6792960"/>
        <c:crosses val="autoZero"/>
        <c:crossBetween val="between"/>
      </c:valAx>
    </c:plotArea>
    <c:legend>
      <c:legendPos val="r"/>
      <c:layout/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0" hangingPunct="0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0" hangingPunct="0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EDC833AA-FE67-442A-BA07-B7F0DD9C2A9C}" type="datetimeFigureOut">
              <a:rPr lang="de-DE"/>
              <a:pPr>
                <a:defRPr/>
              </a:pPr>
              <a:t>13.11.2013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0" hangingPunct="0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eaLnBrk="0" hangingPunct="0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FAC9DBCC-0618-4C19-97A8-C35E9F6A94B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21196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de-DE" smtClean="0"/>
          </a:p>
        </p:txBody>
      </p:sp>
      <p:sp>
        <p:nvSpPr>
          <p:cNvPr id="7475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B1A17C-86CE-4EC1-85AA-62FCB01412AA}" type="slidenum">
              <a:rPr lang="de-DE" altLang="de-DE" smtClean="0"/>
              <a:pPr/>
              <a:t>15</a:t>
            </a:fld>
            <a:endParaRPr lang="de-DE" alt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de-AT" dirty="0" smtClean="0"/>
              <a:t>Wie kommt es zu Schäden? Wie sehen diese aus?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C9DBCC-0618-4C19-97A8-C35E9F6A94B0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9352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de-DE" smtClean="0"/>
          </a:p>
        </p:txBody>
      </p:sp>
      <p:sp>
        <p:nvSpPr>
          <p:cNvPr id="2765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9pPr>
          </a:lstStyle>
          <a:p>
            <a:fld id="{3EE54480-AF30-4DC6-9F47-A2C9B3970732}" type="slidenum">
              <a:rPr lang="de-DE" altLang="de-DE" sz="1300"/>
              <a:pPr/>
              <a:t>34</a:t>
            </a:fld>
            <a:endParaRPr lang="de-DE" altLang="de-DE"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de-DE" smtClean="0"/>
          </a:p>
        </p:txBody>
      </p:sp>
      <p:sp>
        <p:nvSpPr>
          <p:cNvPr id="2970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9pPr>
          </a:lstStyle>
          <a:p>
            <a:fld id="{84602EBF-E55F-498F-927F-0B175BFCD205}" type="slidenum">
              <a:rPr lang="de-DE" altLang="de-DE" sz="1300"/>
              <a:pPr/>
              <a:t>35</a:t>
            </a:fld>
            <a:endParaRPr lang="de-DE" altLang="de-DE" sz="13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de-DE" smtClean="0"/>
          </a:p>
        </p:txBody>
      </p:sp>
      <p:sp>
        <p:nvSpPr>
          <p:cNvPr id="2970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1pPr>
            <a:lvl2pPr marL="804763" indent="-309524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2pPr>
            <a:lvl3pPr marL="1238098" indent="-247620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3pPr>
            <a:lvl4pPr marL="1733337" indent="-247620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4pPr>
            <a:lvl5pPr marL="2228576" indent="-247620"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124" charset="-128"/>
              </a:defRPr>
            </a:lvl9pPr>
          </a:lstStyle>
          <a:p>
            <a:fld id="{84602EBF-E55F-498F-927F-0B175BFCD205}" type="slidenum">
              <a:rPr lang="de-DE" altLang="de-DE" sz="1300"/>
              <a:pPr/>
              <a:t>36</a:t>
            </a:fld>
            <a:endParaRPr lang="de-DE" altLang="de-DE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f1_0113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609600" y="4648200"/>
            <a:ext cx="5562600" cy="1066800"/>
          </a:xfrm>
        </p:spPr>
        <p:txBody>
          <a:bodyPr/>
          <a:lstStyle>
            <a:lvl1pPr marL="0" indent="0" algn="l">
              <a:buNone/>
              <a:defRPr sz="2800" spc="-130" baseline="0">
                <a:solidFill>
                  <a:schemeClr val="bg1"/>
                </a:solidFill>
                <a:latin typeface="Verdana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 smtClean="0"/>
              <a:t>Veranstaltung, Datum, Ort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:\Projekte\Kunden\SWW\Visuals\pp_grossstadt_0113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:\Projekte\Kunden\SWW\Visuals\pp_stadt_0113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Wasser_Atmosphaer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62300"/>
            <a:ext cx="9144000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Dep_Wasser Atmosphaere_A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03" r="3949"/>
          <a:stretch>
            <a:fillRect/>
          </a:stretch>
        </p:blipFill>
        <p:spPr bwMode="auto">
          <a:xfrm>
            <a:off x="3005138" y="0"/>
            <a:ext cx="6138862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 userDrawn="1"/>
        </p:nvSpPr>
        <p:spPr bwMode="auto">
          <a:xfrm>
            <a:off x="250825" y="260350"/>
            <a:ext cx="705802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 b="1">
                <a:solidFill>
                  <a:srgbClr val="008000"/>
                </a:solidFill>
                <a:latin typeface="Calibri" pitchFamily="34" charset="0"/>
              </a:rPr>
              <a:t>DI Dr. Roman Neunteufel</a:t>
            </a:r>
          </a:p>
          <a:p>
            <a:pPr eaLnBrk="1" hangingPunct="1"/>
            <a:r>
              <a:rPr lang="de-DE" sz="1600">
                <a:solidFill>
                  <a:srgbClr val="008000"/>
                </a:solidFill>
                <a:latin typeface="Calibri" pitchFamily="34" charset="0"/>
              </a:rPr>
              <a:t>Institut für Siedlungswasserbau, Industriewasserwirtschaft und Gewässerschutz</a:t>
            </a:r>
          </a:p>
          <a:p>
            <a:pPr eaLnBrk="1" hangingPunct="1"/>
            <a:r>
              <a:rPr lang="de-DE" sz="1600">
                <a:solidFill>
                  <a:srgbClr val="008000"/>
                </a:solidFill>
                <a:latin typeface="Calibri" pitchFamily="34" charset="0"/>
              </a:rPr>
              <a:t>Universität für Bodenkultur Wien</a:t>
            </a:r>
            <a:endParaRPr lang="en-US" sz="160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693988"/>
            <a:ext cx="8642350" cy="1470025"/>
          </a:xfrm>
        </p:spPr>
        <p:txBody>
          <a:bodyPr/>
          <a:lstStyle>
            <a:lvl1pPr>
              <a:defRPr sz="4000">
                <a:solidFill>
                  <a:srgbClr val="008000"/>
                </a:solidFill>
                <a:cs typeface="Times New Roman" pitchFamily="18" charset="0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de-AT" noProof="0" dirty="0"/>
          </a:p>
        </p:txBody>
      </p:sp>
      <p:sp>
        <p:nvSpPr>
          <p:cNvPr id="16395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50825" y="4221163"/>
            <a:ext cx="8642350" cy="1130300"/>
          </a:xfrm>
        </p:spPr>
        <p:txBody>
          <a:bodyPr/>
          <a:lstStyle>
            <a:lvl1pPr>
              <a:defRPr sz="2600">
                <a:solidFill>
                  <a:srgbClr val="008000"/>
                </a:solidFill>
                <a:cs typeface="Times New Roman" pitchFamily="18" charset="0"/>
              </a:defRPr>
            </a:lvl1pPr>
          </a:lstStyle>
          <a:p>
            <a:r>
              <a:rPr lang="de-DE" noProof="0" smtClean="0"/>
              <a:t>Formatvorlage des Untertitelmasters durch Klicken bearbeiten</a:t>
            </a:r>
            <a:endParaRPr lang="de-AT" noProof="0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250825" y="6453188"/>
            <a:ext cx="8497888" cy="26828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 b="1" dirty="0" smtClean="0">
                <a:latin typeface="+mn-lt"/>
              </a:defRPr>
            </a:lvl1pPr>
          </a:lstStyle>
          <a:p>
            <a:pPr>
              <a:defRPr/>
            </a:pPr>
            <a:r>
              <a:rPr lang="en-AU">
                <a:solidFill>
                  <a:srgbClr val="000000"/>
                </a:solidFill>
              </a:rPr>
              <a:t>Wien, 12. </a:t>
            </a:r>
            <a:r>
              <a:rPr lang="en-AU" err="1">
                <a:solidFill>
                  <a:srgbClr val="000000"/>
                </a:solidFill>
              </a:rPr>
              <a:t>Okt</a:t>
            </a:r>
            <a:r>
              <a:rPr lang="en-AU">
                <a:solidFill>
                  <a:srgbClr val="000000"/>
                </a:solidFill>
              </a:rPr>
              <a:t>. 2012</a:t>
            </a:r>
          </a:p>
        </p:txBody>
      </p:sp>
    </p:spTree>
    <p:extLst>
      <p:ext uri="{BB962C8B-B14F-4D97-AF65-F5344CB8AC3E}">
        <p14:creationId xmlns:p14="http://schemas.microsoft.com/office/powerpoint/2010/main" val="3246904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877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954585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0825" y="1019175"/>
            <a:ext cx="4244975" cy="5649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019175"/>
            <a:ext cx="4244975" cy="5649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7213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66829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0951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5501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96344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_Zwischen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f3_0113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990600" y="1828800"/>
            <a:ext cx="4419600" cy="1524000"/>
          </a:xfrm>
        </p:spPr>
        <p:txBody>
          <a:bodyPr/>
          <a:lstStyle>
            <a:lvl1pPr marL="0" indent="0" algn="l">
              <a:buNone/>
              <a:defRPr sz="3300" b="1" spc="-130" baseline="0">
                <a:solidFill>
                  <a:schemeClr val="bg1"/>
                </a:solidFill>
                <a:latin typeface="Verdana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 smtClean="0"/>
              <a:t>Ein neues Kapitel beginnt hier.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132393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649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32588" y="260350"/>
            <a:ext cx="2160587" cy="64087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0825" y="260350"/>
            <a:ext cx="6329363" cy="6408738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26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:\Projekte\Kunden\SWW\Visuals\zip_blau_gerade_RGB_kl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1991683"/>
          </a:xfrm>
          <a:prstGeom prst="rect">
            <a:avLst/>
          </a:prstGeom>
          <a:noFill/>
        </p:spPr>
      </p:pic>
      <p:sp>
        <p:nvSpPr>
          <p:cNvPr id="9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46856" y="418654"/>
            <a:ext cx="8229600" cy="922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6400"/>
              </a:spcBef>
              <a:spcAft>
                <a:spcPts val="6400"/>
              </a:spcAft>
              <a:defRPr sz="5400" b="1" spc="-150" baseline="0">
                <a:solidFill>
                  <a:srgbClr val="00B5CB"/>
                </a:solidFill>
                <a:latin typeface="Verdana" pitchFamily="34" charset="0"/>
              </a:defRPr>
            </a:lvl1pPr>
          </a:lstStyle>
          <a:p>
            <a:pPr lvl="0"/>
            <a:r>
              <a:rPr lang="de-DE" dirty="0" smtClean="0"/>
              <a:t>Titel Vorlage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>
                <a:solidFill>
                  <a:srgbClr val="0097CC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2DCED92-CDDF-4912-9DE4-D5ACF4F4579F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0"/>
          </p:nvPr>
        </p:nvSpPr>
        <p:spPr>
          <a:xfrm>
            <a:off x="468313" y="1628800"/>
            <a:ext cx="8207375" cy="4320479"/>
          </a:xfrm>
        </p:spPr>
        <p:txBody>
          <a:bodyPr/>
          <a:lstStyle>
            <a:lvl1pPr>
              <a:buNone/>
              <a:defRPr sz="3300">
                <a:latin typeface="+mj-lt"/>
              </a:defRPr>
            </a:lvl1pPr>
            <a:lvl2pPr>
              <a:buNone/>
              <a:defRPr sz="3300">
                <a:latin typeface="+mj-lt"/>
              </a:defRPr>
            </a:lvl2pPr>
            <a:lvl3pPr>
              <a:buNone/>
              <a:defRPr sz="3300">
                <a:latin typeface="+mj-lt"/>
              </a:defRPr>
            </a:lvl3pPr>
            <a:lvl4pPr>
              <a:buNone/>
              <a:defRPr sz="3300">
                <a:latin typeface="+mj-lt"/>
              </a:defRPr>
            </a:lvl4pPr>
            <a:lvl5pPr>
              <a:buNone/>
              <a:defRPr sz="3300">
                <a:latin typeface="+mj-lt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lie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T:\Projekte\Kunden\SWW\Visuals\zip_blau_gerade_RGB_kl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1991683"/>
          </a:xfrm>
          <a:prstGeom prst="rect">
            <a:avLst/>
          </a:prstGeom>
          <a:noFill/>
        </p:spPr>
      </p:pic>
      <p:sp>
        <p:nvSpPr>
          <p:cNvPr id="9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46856" y="418654"/>
            <a:ext cx="8229600" cy="922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6400"/>
              </a:spcBef>
              <a:spcAft>
                <a:spcPts val="6400"/>
              </a:spcAft>
              <a:defRPr sz="3600" b="1" spc="-150" baseline="0">
                <a:solidFill>
                  <a:srgbClr val="00B5CB"/>
                </a:solidFill>
                <a:latin typeface="Verdana" pitchFamily="34" charset="0"/>
              </a:defRPr>
            </a:lvl1pPr>
          </a:lstStyle>
          <a:p>
            <a:pPr lvl="0"/>
            <a:r>
              <a:rPr lang="de-DE" dirty="0" smtClean="0"/>
              <a:t>Titel Vorlage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>
                <a:solidFill>
                  <a:srgbClr val="0097CC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2DCED92-CDDF-4912-9DE4-D5ACF4F4579F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0"/>
          </p:nvPr>
        </p:nvSpPr>
        <p:spPr>
          <a:xfrm>
            <a:off x="468313" y="1772815"/>
            <a:ext cx="8207375" cy="4104109"/>
          </a:xfrm>
        </p:spPr>
        <p:txBody>
          <a:bodyPr/>
          <a:lstStyle>
            <a:lvl1pPr>
              <a:defRPr sz="2800" b="1" spc="-150">
                <a:latin typeface="+mj-lt"/>
              </a:defRPr>
            </a:lvl1pPr>
            <a:lvl2pPr>
              <a:defRPr sz="2400" b="0" spc="-150">
                <a:latin typeface="+mj-lt"/>
              </a:defRPr>
            </a:lvl2pPr>
            <a:lvl3pPr>
              <a:defRPr sz="2000" b="1" spc="-150">
                <a:solidFill>
                  <a:srgbClr val="00B5CB"/>
                </a:solidFill>
                <a:latin typeface="+mj-lt"/>
              </a:defRPr>
            </a:lvl3pPr>
            <a:lvl4pPr>
              <a:defRPr sz="1800" b="1" spc="-150">
                <a:latin typeface="+mj-lt"/>
              </a:defRPr>
            </a:lvl4pPr>
            <a:lvl5pPr>
              <a:defRPr sz="1600" b="1" spc="-150">
                <a:latin typeface="+mj-lt"/>
              </a:defRPr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olie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T:\Projekte\Kunden\SWW\Visuals\zip_blau_gerade_RGB_kl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1991683"/>
          </a:xfrm>
          <a:prstGeom prst="rect">
            <a:avLst/>
          </a:prstGeom>
          <a:noFill/>
        </p:spPr>
      </p:pic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>
                <a:solidFill>
                  <a:srgbClr val="0097CC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2DCED92-CDDF-4912-9DE4-D5ACF4F4579F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0" y="620688"/>
            <a:ext cx="4125144" cy="922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>
              <a:spcBef>
                <a:spcPts val="6400"/>
              </a:spcBef>
              <a:spcAft>
                <a:spcPts val="6400"/>
              </a:spcAft>
              <a:defRPr sz="3600" b="1" spc="-150" baseline="0">
                <a:solidFill>
                  <a:srgbClr val="00B5CB"/>
                </a:solidFill>
                <a:latin typeface="Verdana" pitchFamily="34" charset="0"/>
              </a:defRPr>
            </a:lvl1pPr>
          </a:lstStyle>
          <a:p>
            <a:pPr lvl="0"/>
            <a:r>
              <a:rPr lang="de-DE" smtClean="0"/>
              <a:t>Titelmasterformat durch Klicken bearbeiten</a:t>
            </a:r>
            <a:endParaRPr lang="de-DE" dirty="0" smtClean="0"/>
          </a:p>
        </p:txBody>
      </p:sp>
      <p:sp>
        <p:nvSpPr>
          <p:cNvPr id="14" name="Textplatzhalter 9"/>
          <p:cNvSpPr>
            <a:spLocks noGrp="1"/>
          </p:cNvSpPr>
          <p:nvPr>
            <p:ph type="body" sz="quarter" idx="10"/>
          </p:nvPr>
        </p:nvSpPr>
        <p:spPr>
          <a:xfrm>
            <a:off x="4572000" y="1772815"/>
            <a:ext cx="4103688" cy="4104109"/>
          </a:xfrm>
        </p:spPr>
        <p:txBody>
          <a:bodyPr/>
          <a:lstStyle>
            <a:lvl1pPr>
              <a:defRPr sz="2800" b="1" spc="-150">
                <a:latin typeface="+mj-lt"/>
              </a:defRPr>
            </a:lvl1pPr>
            <a:lvl2pPr>
              <a:defRPr sz="2400" b="0" spc="-150">
                <a:latin typeface="+mj-lt"/>
              </a:defRPr>
            </a:lvl2pPr>
            <a:lvl3pPr>
              <a:defRPr sz="2000" b="1" spc="-150">
                <a:solidFill>
                  <a:srgbClr val="00B5CB"/>
                </a:solidFill>
                <a:latin typeface="+mj-lt"/>
              </a:defRPr>
            </a:lvl3pPr>
            <a:lvl4pPr>
              <a:defRPr sz="1800" b="1" spc="-150">
                <a:latin typeface="+mj-lt"/>
              </a:defRPr>
            </a:lvl4pPr>
            <a:lvl5pPr>
              <a:defRPr sz="1600" b="1" spc="-150">
                <a:latin typeface="+mj-lt"/>
              </a:defRPr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olie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T:\Projekte\Kunden\SWW\Visuals\zip_blau_gerade_RGB_kl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1991683"/>
          </a:xfrm>
          <a:prstGeom prst="rect">
            <a:avLst/>
          </a:prstGeom>
          <a:noFill/>
        </p:spPr>
      </p:pic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>
                <a:solidFill>
                  <a:srgbClr val="0097CC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2DCED92-CDDF-4912-9DE4-D5ACF4F4579F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620688"/>
            <a:ext cx="4125144" cy="922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>
              <a:spcBef>
                <a:spcPts val="6400"/>
              </a:spcBef>
              <a:spcAft>
                <a:spcPts val="6400"/>
              </a:spcAft>
              <a:defRPr sz="3600" b="1" spc="-150" baseline="0">
                <a:solidFill>
                  <a:srgbClr val="00B5CB"/>
                </a:solidFill>
                <a:latin typeface="Verdana" pitchFamily="34" charset="0"/>
              </a:defRPr>
            </a:lvl1pPr>
          </a:lstStyle>
          <a:p>
            <a:pPr lvl="0"/>
            <a:r>
              <a:rPr lang="de-DE" smtClean="0"/>
              <a:t>Titelmasterformat durch Klicken bearbeiten</a:t>
            </a:r>
            <a:endParaRPr lang="de-DE" dirty="0" smtClean="0"/>
          </a:p>
        </p:txBody>
      </p:sp>
      <p:sp>
        <p:nvSpPr>
          <p:cNvPr id="9" name="Textplatzhalter 9"/>
          <p:cNvSpPr>
            <a:spLocks noGrp="1"/>
          </p:cNvSpPr>
          <p:nvPr>
            <p:ph type="body" sz="quarter" idx="10"/>
          </p:nvPr>
        </p:nvSpPr>
        <p:spPr>
          <a:xfrm>
            <a:off x="467544" y="1772815"/>
            <a:ext cx="4103688" cy="4104109"/>
          </a:xfrm>
        </p:spPr>
        <p:txBody>
          <a:bodyPr/>
          <a:lstStyle>
            <a:lvl1pPr>
              <a:defRPr sz="2800" b="1" spc="-150">
                <a:latin typeface="+mj-lt"/>
              </a:defRPr>
            </a:lvl1pPr>
            <a:lvl2pPr>
              <a:defRPr sz="2400" b="0" spc="-150">
                <a:latin typeface="+mj-lt"/>
              </a:defRPr>
            </a:lvl2pPr>
            <a:lvl3pPr>
              <a:defRPr sz="2000" b="1" spc="-150">
                <a:solidFill>
                  <a:srgbClr val="00B5CB"/>
                </a:solidFill>
                <a:latin typeface="+mj-lt"/>
              </a:defRPr>
            </a:lvl3pPr>
            <a:lvl4pPr>
              <a:defRPr sz="1800" b="1" spc="-150">
                <a:latin typeface="+mj-lt"/>
              </a:defRPr>
            </a:lvl4pPr>
            <a:lvl5pPr>
              <a:defRPr sz="1600" b="1" spc="-150">
                <a:latin typeface="+mj-lt"/>
              </a:defRPr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olie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:\Projekte\Kunden\SWW\Visuals\zip_blau_gerade_RGB_kl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1991683"/>
          </a:xfrm>
          <a:prstGeom prst="rect">
            <a:avLst/>
          </a:prstGeom>
          <a:noFill/>
        </p:spPr>
      </p:pic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>
                <a:solidFill>
                  <a:srgbClr val="0097CC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2DCED92-CDDF-4912-9DE4-D5ACF4F4579F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mit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T:\Projekte\Kunden\SWW\Visuals\zip_blau_gerade_RGB_kl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1991683"/>
          </a:xfrm>
          <a:prstGeom prst="rect">
            <a:avLst/>
          </a:prstGeom>
          <a:noFill/>
        </p:spPr>
      </p:pic>
      <p:sp>
        <p:nvSpPr>
          <p:cNvPr id="9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46856" y="418654"/>
            <a:ext cx="8229600" cy="922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spcBef>
                <a:spcPts val="6400"/>
              </a:spcBef>
              <a:spcAft>
                <a:spcPts val="6400"/>
              </a:spcAft>
              <a:defRPr sz="5400" b="1" spc="-150" baseline="0">
                <a:solidFill>
                  <a:srgbClr val="00B5CB"/>
                </a:solidFill>
                <a:latin typeface="Verdana" pitchFamily="34" charset="0"/>
              </a:defRPr>
            </a:lvl1pPr>
          </a:lstStyle>
          <a:p>
            <a:pPr lvl="0"/>
            <a:r>
              <a:rPr lang="de-DE" dirty="0" smtClean="0"/>
              <a:t>Titel Vorlage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>
                <a:solidFill>
                  <a:srgbClr val="0097CC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2DCED92-CDDF-4912-9DE4-D5ACF4F4579F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0"/>
          </p:nvPr>
        </p:nvSpPr>
        <p:spPr>
          <a:xfrm>
            <a:off x="468313" y="1628775"/>
            <a:ext cx="8207375" cy="4248150"/>
          </a:xfrm>
        </p:spPr>
        <p:txBody>
          <a:bodyPr/>
          <a:lstStyle>
            <a:lvl1pPr>
              <a:defRPr sz="3300" b="1" spc="-150">
                <a:latin typeface="+mj-lt"/>
              </a:defRPr>
            </a:lvl1pPr>
            <a:lvl2pPr>
              <a:defRPr sz="3300" b="1" spc="-150">
                <a:latin typeface="+mj-lt"/>
              </a:defRPr>
            </a:lvl2pPr>
            <a:lvl3pPr>
              <a:defRPr sz="3300" b="1" spc="-150">
                <a:latin typeface="+mj-lt"/>
              </a:defRPr>
            </a:lvl3pPr>
            <a:lvl4pPr>
              <a:defRPr sz="3300" b="1" spc="-150">
                <a:latin typeface="+mj-lt"/>
              </a:defRPr>
            </a:lvl4pPr>
            <a:lvl5pPr>
              <a:defRPr sz="3300" b="1" spc="-150">
                <a:latin typeface="+mj-lt"/>
              </a:defRPr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:\Projekte\Kunden\SWW\Visuals\pp_land_0113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6512" y="0"/>
            <a:ext cx="9180512" cy="6885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72DCED92-CDDF-4912-9DE4-D5ACF4F4579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80" r:id="rId4"/>
    <p:sldLayoutId id="2147483681" r:id="rId5"/>
    <p:sldLayoutId id="2147483682" r:id="rId6"/>
    <p:sldLayoutId id="2147483683" r:id="rId7"/>
    <p:sldLayoutId id="2147483662" r:id="rId8"/>
    <p:sldLayoutId id="2147483651" r:id="rId9"/>
    <p:sldLayoutId id="2147483653" r:id="rId10"/>
    <p:sldLayoutId id="2147483655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Dep_Wasser Atmosphaere_A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33" r="3958"/>
          <a:stretch>
            <a:fillRect/>
          </a:stretch>
        </p:blipFill>
        <p:spPr bwMode="auto">
          <a:xfrm>
            <a:off x="4752975" y="0"/>
            <a:ext cx="4391025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019175"/>
            <a:ext cx="8642350" cy="564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Textmasterformate durch Klicken bearbeiten</a:t>
            </a:r>
          </a:p>
          <a:p>
            <a:pPr lvl="1"/>
            <a:r>
              <a:rPr lang="en-AU" smtClean="0"/>
              <a:t>Zweite Ebene</a:t>
            </a:r>
          </a:p>
          <a:p>
            <a:pPr lvl="2"/>
            <a:r>
              <a:rPr lang="en-AU" smtClean="0"/>
              <a:t>Dritte Ebene </a:t>
            </a:r>
          </a:p>
          <a:p>
            <a:pPr lvl="3"/>
            <a:r>
              <a:rPr lang="en-AU" smtClean="0"/>
              <a:t>Vierte Ebene</a:t>
            </a:r>
          </a:p>
          <a:p>
            <a:pPr lvl="4"/>
            <a:r>
              <a:rPr lang="en-AU" smtClean="0"/>
              <a:t>Fünfte Ebene</a:t>
            </a: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260350"/>
            <a:ext cx="864235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24981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7E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7E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7E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7E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7E00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7E00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7E00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7E00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7E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Font typeface="Wingdings" pitchFamily="2" charset="2"/>
        <a:tabLst>
          <a:tab pos="363538" algn="l"/>
        </a:tabLst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1588" indent="4763" algn="l" rtl="0" eaLnBrk="0" fontAlgn="base" hangingPunct="0">
        <a:spcBef>
          <a:spcPct val="0"/>
        </a:spcBef>
        <a:spcAft>
          <a:spcPct val="0"/>
        </a:spcAft>
        <a:buFont typeface="Wingdings" pitchFamily="2" charset="2"/>
        <a:tabLst>
          <a:tab pos="363538" algn="l"/>
        </a:tabLst>
        <a:defRPr sz="2600">
          <a:solidFill>
            <a:schemeClr val="tx1"/>
          </a:solidFill>
          <a:latin typeface="+mn-lt"/>
        </a:defRPr>
      </a:lvl2pPr>
      <a:lvl3pPr marL="363538" indent="-355600" algn="l" rtl="0" eaLnBrk="0" fontAlgn="base" hangingPunct="0">
        <a:spcBef>
          <a:spcPct val="0"/>
        </a:spcBef>
        <a:spcAft>
          <a:spcPct val="0"/>
        </a:spcAft>
        <a:buFont typeface="Wingdings" pitchFamily="2" charset="2"/>
        <a:buChar char="§"/>
        <a:tabLst>
          <a:tab pos="363538" algn="l"/>
        </a:tabLst>
        <a:defRPr sz="2600">
          <a:solidFill>
            <a:schemeClr val="tx1"/>
          </a:solidFill>
          <a:latin typeface="+mn-lt"/>
        </a:defRPr>
      </a:lvl3pPr>
      <a:lvl4pPr marL="365125" indent="1006475" algn="l" rtl="0" eaLnBrk="0" fontAlgn="base" hangingPunct="0">
        <a:spcBef>
          <a:spcPct val="0"/>
        </a:spcBef>
        <a:spcAft>
          <a:spcPct val="0"/>
        </a:spcAft>
        <a:buFont typeface="Wingdings" pitchFamily="2" charset="2"/>
        <a:tabLst>
          <a:tab pos="363538" algn="l"/>
        </a:tabLst>
        <a:defRPr sz="2600">
          <a:solidFill>
            <a:schemeClr val="tx1"/>
          </a:solidFill>
          <a:latin typeface="+mn-lt"/>
        </a:defRPr>
      </a:lvl4pPr>
      <a:lvl5pPr marL="366713" indent="1462088" algn="l" rtl="0" eaLnBrk="0" fontAlgn="base" hangingPunct="0">
        <a:spcBef>
          <a:spcPct val="0"/>
        </a:spcBef>
        <a:spcAft>
          <a:spcPct val="0"/>
        </a:spcAft>
        <a:buFont typeface="Wingdings" pitchFamily="2" charset="2"/>
        <a:tabLst>
          <a:tab pos="363538" algn="l"/>
        </a:tabLst>
        <a:defRPr sz="2000">
          <a:solidFill>
            <a:schemeClr val="tx1"/>
          </a:solidFill>
          <a:latin typeface="+mn-lt"/>
        </a:defRPr>
      </a:lvl5pPr>
      <a:lvl6pPr marL="823913" algn="l" rtl="0" fontAlgn="base">
        <a:spcBef>
          <a:spcPct val="0"/>
        </a:spcBef>
        <a:spcAft>
          <a:spcPct val="0"/>
        </a:spcAft>
        <a:buFont typeface="Wingdings" pitchFamily="2" charset="2"/>
        <a:tabLst>
          <a:tab pos="363538" algn="l"/>
        </a:tabLst>
        <a:defRPr sz="2000">
          <a:solidFill>
            <a:schemeClr val="tx1"/>
          </a:solidFill>
          <a:latin typeface="+mn-lt"/>
        </a:defRPr>
      </a:lvl6pPr>
      <a:lvl7pPr marL="1281113" algn="l" rtl="0" fontAlgn="base">
        <a:spcBef>
          <a:spcPct val="0"/>
        </a:spcBef>
        <a:spcAft>
          <a:spcPct val="0"/>
        </a:spcAft>
        <a:buFont typeface="Wingdings" pitchFamily="2" charset="2"/>
        <a:tabLst>
          <a:tab pos="363538" algn="l"/>
        </a:tabLst>
        <a:defRPr sz="2000">
          <a:solidFill>
            <a:schemeClr val="tx1"/>
          </a:solidFill>
          <a:latin typeface="+mn-lt"/>
        </a:defRPr>
      </a:lvl7pPr>
      <a:lvl8pPr marL="1738313" algn="l" rtl="0" fontAlgn="base">
        <a:spcBef>
          <a:spcPct val="0"/>
        </a:spcBef>
        <a:spcAft>
          <a:spcPct val="0"/>
        </a:spcAft>
        <a:buFont typeface="Wingdings" pitchFamily="2" charset="2"/>
        <a:tabLst>
          <a:tab pos="363538" algn="l"/>
        </a:tabLst>
        <a:defRPr sz="2000">
          <a:solidFill>
            <a:schemeClr val="tx1"/>
          </a:solidFill>
          <a:latin typeface="+mn-lt"/>
        </a:defRPr>
      </a:lvl8pPr>
      <a:lvl9pPr marL="2195513" algn="l" rtl="0" fontAlgn="base">
        <a:spcBef>
          <a:spcPct val="0"/>
        </a:spcBef>
        <a:spcAft>
          <a:spcPct val="0"/>
        </a:spcAft>
        <a:buFont typeface="Wingdings" pitchFamily="2" charset="2"/>
        <a:tabLst>
          <a:tab pos="363538" algn="l"/>
        </a:tabLst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g"/><Relationship Id="rId11" Type="http://schemas.openxmlformats.org/officeDocument/2006/relationships/image" Target="../media/image25.jpeg"/><Relationship Id="rId5" Type="http://schemas.openxmlformats.org/officeDocument/2006/relationships/image" Target="../media/image19.jpg"/><Relationship Id="rId15" Type="http://schemas.openxmlformats.org/officeDocument/2006/relationships/image" Target="../media/image29.gif"/><Relationship Id="rId10" Type="http://schemas.openxmlformats.org/officeDocument/2006/relationships/image" Target="../media/image24.wmf"/><Relationship Id="rId4" Type="http://schemas.openxmlformats.org/officeDocument/2006/relationships/image" Target="../media/image18.jpg"/><Relationship Id="rId9" Type="http://schemas.openxmlformats.org/officeDocument/2006/relationships/image" Target="../media/image23.jpeg"/><Relationship Id="rId14" Type="http://schemas.openxmlformats.org/officeDocument/2006/relationships/image" Target="../media/image2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611560" y="4234408"/>
            <a:ext cx="7344816" cy="1354832"/>
          </a:xfrm>
        </p:spPr>
        <p:txBody>
          <a:bodyPr/>
          <a:lstStyle/>
          <a:p>
            <a:pPr eaLnBrk="1" hangingPunct="1">
              <a:defRPr/>
            </a:pPr>
            <a:r>
              <a:rPr lang="de-DE" dirty="0" smtClean="0"/>
              <a:t>Plattform Wasser Burgenland, 14.11.2013</a:t>
            </a:r>
          </a:p>
          <a:p>
            <a:r>
              <a:rPr lang="de-DE" sz="2000" dirty="0" smtClean="0"/>
              <a:t>Mario Unterwainig,  Lebensministerium Siedlungswasserwirtschaft</a:t>
            </a:r>
            <a:endParaRPr lang="de-DE" sz="2000" dirty="0"/>
          </a:p>
          <a:p>
            <a:pPr eaLnBrk="1" hangingPunct="1">
              <a:defRPr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" y="4276873"/>
            <a:ext cx="9144000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7504" y="6397551"/>
            <a:ext cx="771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 smtClean="0"/>
              <a:t>Quelle: Studie; Herausforderungen </a:t>
            </a:r>
            <a:r>
              <a:rPr lang="de-AT" sz="1600" dirty="0"/>
              <a:t>in der Siedlungswasserwirtschaft</a:t>
            </a:r>
          </a:p>
        </p:txBody>
      </p:sp>
      <p:sp>
        <p:nvSpPr>
          <p:cNvPr id="5" name="Titel 2"/>
          <p:cNvSpPr>
            <a:spLocks noGrp="1"/>
          </p:cNvSpPr>
          <p:nvPr>
            <p:ph type="title"/>
          </p:nvPr>
        </p:nvSpPr>
        <p:spPr>
          <a:xfrm>
            <a:off x="-9376" y="332656"/>
            <a:ext cx="8229600" cy="922114"/>
          </a:xfrm>
        </p:spPr>
        <p:txBody>
          <a:bodyPr/>
          <a:lstStyle/>
          <a:p>
            <a:pPr>
              <a:defRPr/>
            </a:pPr>
            <a:r>
              <a:rPr lang="de-AT" dirty="0"/>
              <a:t>Umfang des Erhaltungsbedarfs </a:t>
            </a:r>
            <a:r>
              <a:rPr lang="de-AT" sz="2800" dirty="0" smtClean="0"/>
              <a:t>(</a:t>
            </a:r>
            <a:r>
              <a:rPr lang="de-AT" sz="2800" dirty="0" smtClean="0"/>
              <a:t>Alters </a:t>
            </a:r>
            <a:r>
              <a:rPr lang="de-AT" sz="2800" dirty="0"/>
              <a:t>Methode)</a:t>
            </a:r>
            <a:endParaRPr lang="de-DE" sz="2800" dirty="0"/>
          </a:p>
        </p:txBody>
      </p:sp>
      <p:sp>
        <p:nvSpPr>
          <p:cNvPr id="7" name="Titel 2"/>
          <p:cNvSpPr txBox="1">
            <a:spLocks/>
          </p:cNvSpPr>
          <p:nvPr/>
        </p:nvSpPr>
        <p:spPr bwMode="auto">
          <a:xfrm>
            <a:off x="-496" y="3645024"/>
            <a:ext cx="8229600" cy="922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ts val="6400"/>
              </a:spcBef>
              <a:spcAft>
                <a:spcPts val="6400"/>
              </a:spcAft>
              <a:defRPr sz="3600" b="1" spc="-150" baseline="0">
                <a:solidFill>
                  <a:srgbClr val="00B5CB"/>
                </a:solidFill>
                <a:latin typeface="Verdana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de-AT" sz="2000" kern="0" dirty="0" smtClean="0"/>
              <a:t>Umfang des Erhaltungsbedarfs (% Methode) </a:t>
            </a:r>
            <a:r>
              <a:rPr lang="de-AT" sz="2000" kern="0" dirty="0" smtClean="0">
                <a:sym typeface="Wingdings" panose="05000000000000000000" pitchFamily="2" charset="2"/>
              </a:rPr>
              <a:t> Überalterung</a:t>
            </a:r>
            <a:endParaRPr lang="de-DE" sz="2000" kern="0" dirty="0"/>
          </a:p>
        </p:txBody>
      </p:sp>
    </p:spTree>
    <p:extLst>
      <p:ext uri="{BB962C8B-B14F-4D97-AF65-F5344CB8AC3E}">
        <p14:creationId xmlns:p14="http://schemas.microsoft.com/office/powerpoint/2010/main" val="320369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smtClean="0"/>
              <a:t>Wie steht es um die</a:t>
            </a:r>
            <a:br>
              <a:rPr lang="de-DE" dirty="0" smtClean="0"/>
            </a:br>
            <a:r>
              <a:rPr lang="de-DE" dirty="0" smtClean="0"/>
              <a:t>Erhaltung der Systeme?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sz="2600" dirty="0" smtClean="0"/>
              <a:t>Die tatsächliche </a:t>
            </a:r>
            <a:r>
              <a:rPr lang="de-DE" sz="2600" dirty="0" smtClean="0">
                <a:solidFill>
                  <a:srgbClr val="00B5CB"/>
                </a:solidFill>
              </a:rPr>
              <a:t>Erneuerungsquote</a:t>
            </a:r>
            <a:r>
              <a:rPr lang="de-DE" sz="2600" dirty="0" smtClean="0"/>
              <a:t> liegt derzeit </a:t>
            </a:r>
            <a:r>
              <a:rPr lang="de-DE" sz="2600" dirty="0" smtClean="0">
                <a:solidFill>
                  <a:srgbClr val="00B5CB"/>
                </a:solidFill>
              </a:rPr>
              <a:t>weit unter 1 </a:t>
            </a:r>
            <a:r>
              <a:rPr lang="de-DE" sz="2600" dirty="0" smtClean="0">
                <a:solidFill>
                  <a:srgbClr val="00B5CB"/>
                </a:solidFill>
              </a:rPr>
              <a:t>%</a:t>
            </a:r>
            <a:endParaRPr lang="de-DE" sz="2600" dirty="0" smtClean="0">
              <a:solidFill>
                <a:srgbClr val="00B5CB"/>
              </a:solidFill>
            </a:endParaRPr>
          </a:p>
          <a:p>
            <a:pPr lvl="1">
              <a:defRPr/>
            </a:pPr>
            <a:r>
              <a:rPr lang="de-AT" dirty="0" smtClean="0"/>
              <a:t>Durchschnittlichen </a:t>
            </a:r>
            <a:r>
              <a:rPr lang="de-AT" dirty="0"/>
              <a:t>Lebensdauer der Leitungen </a:t>
            </a:r>
            <a:r>
              <a:rPr lang="de-AT" dirty="0" smtClean="0"/>
              <a:t>50 </a:t>
            </a:r>
            <a:r>
              <a:rPr lang="de-AT" dirty="0"/>
              <a:t>bis 100 </a:t>
            </a:r>
            <a:r>
              <a:rPr lang="de-AT" dirty="0" smtClean="0"/>
              <a:t>Jahre -&gt; Erneuerungsbedarf 1 </a:t>
            </a:r>
            <a:r>
              <a:rPr lang="de-AT" dirty="0"/>
              <a:t>bis 2 </a:t>
            </a:r>
            <a:r>
              <a:rPr lang="de-AT" dirty="0" smtClean="0"/>
              <a:t>Prozent/Jahr</a:t>
            </a:r>
          </a:p>
          <a:p>
            <a:pPr lvl="1">
              <a:defRPr/>
            </a:pPr>
            <a:r>
              <a:rPr lang="de-AT" dirty="0" smtClean="0"/>
              <a:t>Periode 2008-2010 222 km saniert </a:t>
            </a:r>
            <a:r>
              <a:rPr lang="de-AT" b="1" dirty="0" smtClean="0">
                <a:solidFill>
                  <a:srgbClr val="00B5CB"/>
                </a:solidFill>
              </a:rPr>
              <a:t>(0,1% pro a)</a:t>
            </a:r>
            <a:endParaRPr lang="de-DE" b="1" dirty="0" smtClean="0">
              <a:solidFill>
                <a:srgbClr val="00B5CB"/>
              </a:solidFill>
            </a:endParaRPr>
          </a:p>
          <a:p>
            <a:pPr>
              <a:defRPr/>
            </a:pPr>
            <a:r>
              <a:rPr lang="de-DE" sz="2600" dirty="0" smtClean="0"/>
              <a:t>Künftiger Investitionsbedarf der Kommunen/Verbände für 2013 </a:t>
            </a:r>
            <a:r>
              <a:rPr lang="de-DE" sz="2600" dirty="0" smtClean="0">
                <a:latin typeface="Calibri"/>
                <a:cs typeface="Calibri"/>
              </a:rPr>
              <a:t>− </a:t>
            </a:r>
            <a:r>
              <a:rPr lang="de-DE" sz="2600" dirty="0" smtClean="0"/>
              <a:t>2021</a:t>
            </a:r>
          </a:p>
          <a:p>
            <a:pPr lvl="1">
              <a:defRPr/>
            </a:pPr>
            <a:r>
              <a:rPr lang="de-DE" dirty="0" smtClean="0"/>
              <a:t>Erhebung KPC im Auftrag des Lebensministeriums</a:t>
            </a:r>
          </a:p>
          <a:p>
            <a:pPr lvl="1">
              <a:defRPr/>
            </a:pPr>
            <a:r>
              <a:rPr lang="de-DE" dirty="0" smtClean="0"/>
              <a:t>7,3 Mrd. Euro an SWW-Investitionen</a:t>
            </a:r>
          </a:p>
          <a:p>
            <a:pPr lvl="2">
              <a:defRPr/>
            </a:pPr>
            <a:r>
              <a:rPr lang="de-DE" b="1" dirty="0" smtClean="0">
                <a:solidFill>
                  <a:srgbClr val="00B5CB"/>
                </a:solidFill>
              </a:rPr>
              <a:t>3,1 Mrd. Euro für Neuerrichtungen </a:t>
            </a:r>
            <a:r>
              <a:rPr lang="de-DE" dirty="0" smtClean="0"/>
              <a:t>und</a:t>
            </a:r>
          </a:p>
          <a:p>
            <a:pPr lvl="2">
              <a:defRPr/>
            </a:pPr>
            <a:r>
              <a:rPr lang="de-DE" b="1" dirty="0" smtClean="0">
                <a:solidFill>
                  <a:srgbClr val="00B5CB"/>
                </a:solidFill>
              </a:rPr>
              <a:t>4,2 Mrd. Euro für Sanierungen </a:t>
            </a:r>
            <a:r>
              <a:rPr lang="de-DE" dirty="0" smtClean="0"/>
              <a:t>(etwa 50/50 </a:t>
            </a:r>
            <a:r>
              <a:rPr lang="de-DE" dirty="0" err="1" smtClean="0"/>
              <a:t>Ver</a:t>
            </a:r>
            <a:r>
              <a:rPr lang="de-DE" dirty="0" smtClean="0"/>
              <a:t>- Entsorgung)</a:t>
            </a:r>
          </a:p>
          <a:p>
            <a:pPr eaLnBrk="1" hangingPunct="1">
              <a:buFontTx/>
              <a:buNone/>
              <a:defRPr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34916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Fazit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AT" dirty="0">
                <a:solidFill>
                  <a:srgbClr val="00B5CB"/>
                </a:solidFill>
              </a:rPr>
              <a:t>Viel erreicht </a:t>
            </a:r>
            <a:endParaRPr lang="de-AT" dirty="0" smtClean="0">
              <a:solidFill>
                <a:srgbClr val="00B5CB"/>
              </a:solidFill>
            </a:endParaRPr>
          </a:p>
          <a:p>
            <a:pPr lvl="1"/>
            <a:r>
              <a:rPr lang="de-AT" dirty="0"/>
              <a:t>H</a:t>
            </a:r>
            <a:r>
              <a:rPr lang="de-AT" dirty="0" smtClean="0"/>
              <a:t>oher </a:t>
            </a:r>
            <a:r>
              <a:rPr lang="de-AT" dirty="0"/>
              <a:t>Anschlussgrad, hohes Niveau und Qualität der </a:t>
            </a:r>
            <a:r>
              <a:rPr lang="de-AT" dirty="0" smtClean="0"/>
              <a:t>Aufgabenerledigung</a:t>
            </a:r>
          </a:p>
          <a:p>
            <a:endParaRPr lang="de-AT" dirty="0" smtClean="0"/>
          </a:p>
          <a:p>
            <a:r>
              <a:rPr lang="de-AT" dirty="0" smtClean="0">
                <a:solidFill>
                  <a:srgbClr val="00B5CB"/>
                </a:solidFill>
              </a:rPr>
              <a:t>Noch </a:t>
            </a:r>
            <a:r>
              <a:rPr lang="de-AT" dirty="0">
                <a:solidFill>
                  <a:srgbClr val="00B5CB"/>
                </a:solidFill>
              </a:rPr>
              <a:t>viel zu tun</a:t>
            </a:r>
            <a:r>
              <a:rPr lang="de-AT" dirty="0"/>
              <a:t> </a:t>
            </a:r>
            <a:endParaRPr lang="de-AT" dirty="0" smtClean="0"/>
          </a:p>
          <a:p>
            <a:pPr lvl="1"/>
            <a:r>
              <a:rPr lang="de-AT" dirty="0" smtClean="0"/>
              <a:t>Wert- </a:t>
            </a:r>
            <a:r>
              <a:rPr lang="de-AT" dirty="0"/>
              <a:t>und Funktionserhalt auch für zukünftige </a:t>
            </a:r>
            <a:r>
              <a:rPr lang="de-AT" dirty="0" smtClean="0"/>
              <a:t>Generationen</a:t>
            </a:r>
            <a:endParaRPr lang="de-AT" dirty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7728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990600" y="1828800"/>
            <a:ext cx="6173688" cy="1524000"/>
          </a:xfrm>
        </p:spPr>
        <p:txBody>
          <a:bodyPr/>
          <a:lstStyle/>
          <a:p>
            <a:pPr eaLnBrk="1" hangingPunct="1">
              <a:defRPr/>
            </a:pPr>
            <a:r>
              <a:rPr lang="de-DE" dirty="0" smtClean="0"/>
              <a:t>Initiative VOR SORGEN</a:t>
            </a:r>
            <a:br>
              <a:rPr lang="de-DE" dirty="0" smtClean="0"/>
            </a:b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20277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ln/>
        </p:spPr>
        <p:txBody>
          <a:bodyPr/>
          <a:lstStyle/>
          <a:p>
            <a:pPr eaLnBrk="1" hangingPunct="1">
              <a:defRPr/>
            </a:pPr>
            <a:r>
              <a:rPr lang="de-DE" dirty="0" smtClean="0"/>
              <a:t>Partner/innen der Initiative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Lebensministerium</a:t>
            </a:r>
          </a:p>
          <a:p>
            <a:pPr>
              <a:defRPr/>
            </a:pPr>
            <a:r>
              <a:rPr lang="de-DE" dirty="0" smtClean="0"/>
              <a:t>Wasserverbände ÖVGW und ÖWAV </a:t>
            </a:r>
          </a:p>
          <a:p>
            <a:pPr>
              <a:defRPr/>
            </a:pPr>
            <a:r>
              <a:rPr lang="de-DE" dirty="0" smtClean="0"/>
              <a:t>Städte- und Gemeindebund</a:t>
            </a:r>
          </a:p>
          <a:p>
            <a:pPr>
              <a:defRPr/>
            </a:pPr>
            <a:r>
              <a:rPr lang="de-DE" dirty="0" smtClean="0"/>
              <a:t>Alle Bundesländer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5984585"/>
            <a:ext cx="821285" cy="48729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6004528"/>
            <a:ext cx="1251838" cy="46735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6084009"/>
            <a:ext cx="640787" cy="60897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506" y="6005276"/>
            <a:ext cx="856456" cy="484574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736" y="5897718"/>
            <a:ext cx="1090910" cy="57416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6113613"/>
            <a:ext cx="680256" cy="358268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721" y="5309646"/>
            <a:ext cx="514847" cy="558267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736" y="5407425"/>
            <a:ext cx="1110331" cy="362708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6" y="5311152"/>
            <a:ext cx="1440161" cy="45326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171" y="5311152"/>
            <a:ext cx="904880" cy="458981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4236274"/>
            <a:ext cx="1199902" cy="606954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791" y="4262774"/>
            <a:ext cx="1319641" cy="580454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415" y="4118661"/>
            <a:ext cx="1089660" cy="868680"/>
          </a:xfrm>
          <a:prstGeom prst="rect">
            <a:avLst/>
          </a:prstGeom>
        </p:spPr>
      </p:pic>
      <p:pic>
        <p:nvPicPr>
          <p:cNvPr id="2050" name="Picture 2" descr="Logo - Österreichischer Städtebund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368" y="5053754"/>
            <a:ext cx="1117881" cy="84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59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Ziel der Initiative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00B5CB"/>
                </a:solidFill>
              </a:rPr>
              <a:t>Bewusstseinsbildung</a:t>
            </a:r>
            <a:r>
              <a:rPr lang="de-DE" dirty="0" smtClean="0"/>
              <a:t> für den Wert und die Erhaltung der Trinkwasser- und Abwasserinfrastruktur in Österreich</a:t>
            </a:r>
          </a:p>
          <a:p>
            <a:pPr lvl="1">
              <a:defRPr/>
            </a:pPr>
            <a:r>
              <a:rPr lang="de-DE" dirty="0"/>
              <a:t>Prüfen: regelmäßig Nachschauen/Befunden</a:t>
            </a:r>
          </a:p>
          <a:p>
            <a:pPr lvl="1">
              <a:defRPr/>
            </a:pPr>
            <a:r>
              <a:rPr lang="de-DE" dirty="0" smtClean="0"/>
              <a:t>Reinvestieren/</a:t>
            </a:r>
            <a:r>
              <a:rPr lang="de-DE" dirty="0" smtClean="0"/>
              <a:t>Sanieren</a:t>
            </a:r>
          </a:p>
          <a:p>
            <a:pPr lvl="1">
              <a:defRPr/>
            </a:pPr>
            <a:r>
              <a:rPr lang="de-DE" dirty="0" smtClean="0"/>
              <a:t>Erhalten: Instandhaltungsmanagement</a:t>
            </a:r>
          </a:p>
          <a:p>
            <a:pPr lvl="2">
              <a:defRPr/>
            </a:pPr>
            <a:r>
              <a:rPr lang="de-DE" dirty="0" smtClean="0"/>
              <a:t>Leitungskataster</a:t>
            </a:r>
            <a:r>
              <a:rPr lang="de-DE" dirty="0"/>
              <a:t>: </a:t>
            </a:r>
            <a:r>
              <a:rPr lang="de-DE" dirty="0" smtClean="0"/>
              <a:t> Erfassung und betreiben der Systeme</a:t>
            </a:r>
            <a:endParaRPr lang="de-DE" dirty="0"/>
          </a:p>
          <a:p>
            <a:pPr lvl="2">
              <a:defRPr/>
            </a:pPr>
            <a:r>
              <a:rPr lang="de-DE" dirty="0" smtClean="0"/>
              <a:t>Plan </a:t>
            </a:r>
            <a:r>
              <a:rPr lang="de-DE" dirty="0"/>
              <a:t>für Wartung und Erhaltung</a:t>
            </a:r>
          </a:p>
          <a:p>
            <a:pPr>
              <a:defRPr/>
            </a:pPr>
            <a:r>
              <a:rPr lang="de-DE" dirty="0">
                <a:solidFill>
                  <a:srgbClr val="00B5CB"/>
                </a:solidFill>
              </a:rPr>
              <a:t>Bewusstseinsbildung </a:t>
            </a:r>
            <a:r>
              <a:rPr lang="de-DE" dirty="0" smtClean="0"/>
              <a:t>für </a:t>
            </a:r>
            <a:r>
              <a:rPr lang="de-DE" dirty="0"/>
              <a:t>die Sicherung der </a:t>
            </a:r>
            <a:r>
              <a:rPr lang="de-DE" dirty="0" smtClean="0"/>
              <a:t>Finanzierung</a:t>
            </a:r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53434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Zielgruppen  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00B5CB"/>
                </a:solidFill>
              </a:rPr>
              <a:t>Politische Entscheidungsträger/innen</a:t>
            </a:r>
            <a:r>
              <a:rPr lang="de-DE" dirty="0" smtClean="0"/>
              <a:t> </a:t>
            </a:r>
            <a:r>
              <a:rPr lang="de-DE" dirty="0"/>
              <a:t>in Bund, Ländern und Gemeinden/Städten</a:t>
            </a:r>
          </a:p>
          <a:p>
            <a:r>
              <a:rPr lang="de-DE" dirty="0" smtClean="0">
                <a:solidFill>
                  <a:srgbClr val="00B5CB"/>
                </a:solidFill>
              </a:rPr>
              <a:t>Anlagenbetreiber/innen</a:t>
            </a:r>
            <a:r>
              <a:rPr lang="de-DE" dirty="0">
                <a:solidFill>
                  <a:srgbClr val="00B5CB"/>
                </a:solidFill>
              </a:rPr>
              <a:t>:</a:t>
            </a:r>
            <a:r>
              <a:rPr lang="de-DE" dirty="0"/>
              <a:t> </a:t>
            </a:r>
            <a:r>
              <a:rPr lang="de-AT" dirty="0"/>
              <a:t>Wasserversorger und Abwasserentsorger</a:t>
            </a:r>
            <a:endParaRPr lang="de-DE" dirty="0"/>
          </a:p>
          <a:p>
            <a:r>
              <a:rPr lang="de-DE" dirty="0">
                <a:solidFill>
                  <a:srgbClr val="00B5CB"/>
                </a:solidFill>
              </a:rPr>
              <a:t>Interessensgruppen</a:t>
            </a:r>
            <a:r>
              <a:rPr lang="de-DE" dirty="0"/>
              <a:t>/</a:t>
            </a:r>
            <a:r>
              <a:rPr lang="de-DE" dirty="0" err="1"/>
              <a:t>Stakeholder</a:t>
            </a:r>
            <a:endParaRPr lang="de-DE" dirty="0"/>
          </a:p>
          <a:p>
            <a:r>
              <a:rPr lang="de-DE" dirty="0">
                <a:solidFill>
                  <a:srgbClr val="00B5CB"/>
                </a:solidFill>
              </a:rPr>
              <a:t>Umweltinteressierte</a:t>
            </a:r>
            <a:r>
              <a:rPr lang="de-DE" dirty="0"/>
              <a:t> Menschen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936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Unsichtbar!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/>
              <a:t>Trink- und Abwassernetze sind in der Regel </a:t>
            </a:r>
            <a:r>
              <a:rPr lang="de-DE" dirty="0" smtClean="0">
                <a:solidFill>
                  <a:srgbClr val="00B5CB"/>
                </a:solidFill>
              </a:rPr>
              <a:t>unsichtbar</a:t>
            </a:r>
          </a:p>
          <a:p>
            <a:pPr lvl="1"/>
            <a:r>
              <a:rPr lang="de-DE" dirty="0" smtClean="0"/>
              <a:t>Ihr Wert und vor allem ihr Zustand wird von den Entscheidungsträger/innen und Bürger/innen selten direkt wahrgenommen</a:t>
            </a:r>
          </a:p>
          <a:p>
            <a:pPr lvl="1"/>
            <a:r>
              <a:rPr lang="de-DE" dirty="0"/>
              <a:t>K</a:t>
            </a:r>
            <a:r>
              <a:rPr lang="de-DE" dirty="0" smtClean="0"/>
              <a:t>ommuniziert wurden in der Vergangenheit praktisch ausschließlich positive Bilder</a:t>
            </a:r>
          </a:p>
          <a:p>
            <a:pPr marL="457200" lvl="1" indent="0">
              <a:buNone/>
            </a:pPr>
            <a:endParaRPr lang="de-DE" dirty="0" smtClean="0"/>
          </a:p>
          <a:p>
            <a:r>
              <a:rPr lang="de-DE" dirty="0" smtClean="0"/>
              <a:t>Daher lautet die </a:t>
            </a:r>
            <a:r>
              <a:rPr lang="de-DE" dirty="0" smtClean="0">
                <a:solidFill>
                  <a:srgbClr val="00B5CB"/>
                </a:solidFill>
              </a:rPr>
              <a:t>Strategie</a:t>
            </a:r>
            <a:r>
              <a:rPr lang="de-DE" dirty="0" smtClean="0"/>
              <a:t> nun …</a:t>
            </a: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6784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56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2"/>
          <p:cNvSpPr txBox="1">
            <a:spLocks/>
          </p:cNvSpPr>
          <p:nvPr/>
        </p:nvSpPr>
        <p:spPr>
          <a:xfrm>
            <a:off x="6300192" y="5877272"/>
            <a:ext cx="2843808" cy="991614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  <a:defRPr/>
            </a:pPr>
            <a:r>
              <a:rPr lang="de-DE" b="1" dirty="0" smtClean="0">
                <a:solidFill>
                  <a:schemeClr val="bg1"/>
                </a:solidFill>
              </a:rPr>
              <a:t>SICHTBAR machen!</a:t>
            </a:r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43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89112" y="2204864"/>
            <a:ext cx="7253808" cy="1524000"/>
          </a:xfrm>
        </p:spPr>
        <p:txBody>
          <a:bodyPr/>
          <a:lstStyle/>
          <a:p>
            <a:pPr eaLnBrk="1" hangingPunct="1">
              <a:defRPr/>
            </a:pPr>
            <a:r>
              <a:rPr lang="de-DE" sz="4800" dirty="0" smtClean="0"/>
              <a:t>VOR SORGEN in der Wasserversorgung</a:t>
            </a:r>
          </a:p>
        </p:txBody>
      </p:sp>
      <p:sp>
        <p:nvSpPr>
          <p:cNvPr id="2" name="Wolkenförmige Legende 1"/>
          <p:cNvSpPr/>
          <p:nvPr/>
        </p:nvSpPr>
        <p:spPr bwMode="auto">
          <a:xfrm>
            <a:off x="5580112" y="908720"/>
            <a:ext cx="3240360" cy="1296144"/>
          </a:xfrm>
          <a:prstGeom prst="cloudCallout">
            <a:avLst>
              <a:gd name="adj1" fmla="val -23185"/>
              <a:gd name="adj2" fmla="val 7425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Finanzierung/Gebühren</a:t>
            </a:r>
          </a:p>
        </p:txBody>
      </p:sp>
      <p:sp>
        <p:nvSpPr>
          <p:cNvPr id="4" name="Wolkenförmige Legende 3"/>
          <p:cNvSpPr/>
          <p:nvPr/>
        </p:nvSpPr>
        <p:spPr bwMode="auto">
          <a:xfrm rot="17467340">
            <a:off x="6860609" y="2610564"/>
            <a:ext cx="2952328" cy="1296144"/>
          </a:xfrm>
          <a:prstGeom prst="cloudCallout">
            <a:avLst>
              <a:gd name="adj1" fmla="val 7695"/>
              <a:gd name="adj2" fmla="val -8974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Werterhalt</a:t>
            </a:r>
          </a:p>
        </p:txBody>
      </p:sp>
      <p:sp>
        <p:nvSpPr>
          <p:cNvPr id="5" name="Wolkenförmige Legende 4"/>
          <p:cNvSpPr/>
          <p:nvPr/>
        </p:nvSpPr>
        <p:spPr bwMode="auto">
          <a:xfrm>
            <a:off x="832136" y="908720"/>
            <a:ext cx="4248472" cy="1296144"/>
          </a:xfrm>
          <a:prstGeom prst="cloudCallout">
            <a:avLst>
              <a:gd name="adj1" fmla="val -16946"/>
              <a:gd name="adj2" fmla="val 5368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Qualität und Quantität sichern</a:t>
            </a:r>
          </a:p>
        </p:txBody>
      </p:sp>
      <p:sp>
        <p:nvSpPr>
          <p:cNvPr id="6" name="Wolkenförmige Legende 5"/>
          <p:cNvSpPr/>
          <p:nvPr/>
        </p:nvSpPr>
        <p:spPr bwMode="auto">
          <a:xfrm>
            <a:off x="2843808" y="4077072"/>
            <a:ext cx="5976664" cy="1296144"/>
          </a:xfrm>
          <a:prstGeom prst="cloudCallout">
            <a:avLst>
              <a:gd name="adj1" fmla="val -16216"/>
              <a:gd name="adj2" fmla="val -7957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Reinvestitionssplanung</a:t>
            </a:r>
            <a:endParaRPr kumimoji="0" lang="de-AT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7" name="Wolkenförmige Legende 6"/>
          <p:cNvSpPr/>
          <p:nvPr/>
        </p:nvSpPr>
        <p:spPr bwMode="auto">
          <a:xfrm rot="16200000">
            <a:off x="-1469181" y="2038894"/>
            <a:ext cx="4032448" cy="993130"/>
          </a:xfrm>
          <a:prstGeom prst="cloudCallout">
            <a:avLst>
              <a:gd name="adj1" fmla="val -11070"/>
              <a:gd name="adj2" fmla="val 10214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Leitungskataster</a:t>
            </a:r>
          </a:p>
        </p:txBody>
      </p:sp>
      <p:sp>
        <p:nvSpPr>
          <p:cNvPr id="8" name="Wolkenförmige Legende 7"/>
          <p:cNvSpPr/>
          <p:nvPr/>
        </p:nvSpPr>
        <p:spPr bwMode="auto">
          <a:xfrm>
            <a:off x="3463366" y="5373216"/>
            <a:ext cx="4737548" cy="1296144"/>
          </a:xfrm>
          <a:prstGeom prst="cloudCallout">
            <a:avLst>
              <a:gd name="adj1" fmla="val -18152"/>
              <a:gd name="adj2" fmla="val -6389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Bewusst sein bilden!</a:t>
            </a:r>
          </a:p>
        </p:txBody>
      </p:sp>
      <p:sp>
        <p:nvSpPr>
          <p:cNvPr id="9" name="Wolkenförmige Legende 8"/>
          <p:cNvSpPr/>
          <p:nvPr/>
        </p:nvSpPr>
        <p:spPr bwMode="auto">
          <a:xfrm>
            <a:off x="291716" y="4221088"/>
            <a:ext cx="3352564" cy="1296144"/>
          </a:xfrm>
          <a:prstGeom prst="cloudCallout">
            <a:avLst>
              <a:gd name="adj1" fmla="val 9127"/>
              <a:gd name="adj2" fmla="val -9525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„Lobbying“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0" name="Wolkenförmige Legende 9"/>
          <p:cNvSpPr/>
          <p:nvPr/>
        </p:nvSpPr>
        <p:spPr bwMode="auto">
          <a:xfrm>
            <a:off x="3208400" y="0"/>
            <a:ext cx="3744416" cy="1296144"/>
          </a:xfrm>
          <a:prstGeom prst="cloudCallout">
            <a:avLst>
              <a:gd name="adj1" fmla="val -2364"/>
              <a:gd name="adj2" fmla="val 13304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Wasserverlust-</a:t>
            </a: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sz="2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management</a:t>
            </a:r>
            <a:endParaRPr kumimoji="0" lang="de-AT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" name="Wolkenförmige Legende 10"/>
          <p:cNvSpPr/>
          <p:nvPr/>
        </p:nvSpPr>
        <p:spPr bwMode="auto">
          <a:xfrm>
            <a:off x="50477" y="5499844"/>
            <a:ext cx="3960440" cy="1296144"/>
          </a:xfrm>
          <a:prstGeom prst="cloudCallout">
            <a:avLst>
              <a:gd name="adj1" fmla="val 35463"/>
              <a:gd name="adj2" fmla="val -17657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AT" sz="2400" b="1" dirty="0" smtClean="0">
                <a:solidFill>
                  <a:schemeClr val="bg1"/>
                </a:solidFill>
                <a:latin typeface="Arial" pitchFamily="34" charset="0"/>
              </a:rPr>
              <a:t>Demografischer Wandel</a:t>
            </a:r>
            <a:endParaRPr kumimoji="0" lang="de-AT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Sichtbar machen !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altLang="de-DE" dirty="0" smtClean="0"/>
              <a:t>Bewusstseinsbildung </a:t>
            </a:r>
            <a:r>
              <a:rPr lang="de-DE" altLang="de-DE" dirty="0"/>
              <a:t>durch Information, Bilder, Emotion und </a:t>
            </a:r>
            <a:r>
              <a:rPr lang="de-DE" altLang="de-DE" dirty="0" smtClean="0"/>
              <a:t>Betroffenheit</a:t>
            </a:r>
            <a:endParaRPr lang="de-AT" dirty="0" smtClean="0"/>
          </a:p>
          <a:p>
            <a:pPr lvl="1"/>
            <a:r>
              <a:rPr lang="de-AT" dirty="0"/>
              <a:t>Zeigen von Schadensbildern im System</a:t>
            </a:r>
          </a:p>
          <a:p>
            <a:r>
              <a:rPr lang="de-AT" dirty="0" smtClean="0"/>
              <a:t>Aufzeigen der Ursachen und Folgen</a:t>
            </a:r>
          </a:p>
          <a:p>
            <a:r>
              <a:rPr lang="de-AT" dirty="0" smtClean="0"/>
              <a:t>Handlungsfelder, Handlungsbedarf sichtbar machen</a:t>
            </a:r>
          </a:p>
          <a:p>
            <a:pPr lvl="1"/>
            <a:r>
              <a:rPr lang="de-AT" dirty="0" smtClean="0"/>
              <a:t>Prüfen</a:t>
            </a:r>
            <a:r>
              <a:rPr lang="de-AT" dirty="0"/>
              <a:t>, Sanieren und </a:t>
            </a:r>
            <a:r>
              <a:rPr lang="de-AT" dirty="0" smtClean="0"/>
              <a:t>Erhalten</a:t>
            </a:r>
          </a:p>
          <a:p>
            <a:r>
              <a:rPr lang="de-AT" dirty="0" smtClean="0"/>
              <a:t>Aufzeigen der nötigen Investitionen</a:t>
            </a:r>
          </a:p>
          <a:p>
            <a:r>
              <a:rPr lang="de-DE" altLang="de-DE" dirty="0"/>
              <a:t>Service bieten mit </a:t>
            </a:r>
            <a:r>
              <a:rPr lang="de-DE" altLang="de-DE" dirty="0" smtClean="0">
                <a:solidFill>
                  <a:srgbClr val="00B5CB"/>
                </a:solidFill>
              </a:rPr>
              <a:t>VOR SORGE-Check</a:t>
            </a:r>
            <a:endParaRPr lang="de-DE" altLang="de-DE" dirty="0">
              <a:solidFill>
                <a:srgbClr val="00B5CB"/>
              </a:solidFill>
            </a:endParaRPr>
          </a:p>
          <a:p>
            <a:pPr marL="0" indent="0">
              <a:buNone/>
            </a:pPr>
            <a:endParaRPr lang="de-AT" dirty="0" smtClean="0"/>
          </a:p>
        </p:txBody>
      </p:sp>
    </p:spTree>
    <p:extLst>
      <p:ext uri="{BB962C8B-B14F-4D97-AF65-F5344CB8AC3E}">
        <p14:creationId xmlns:p14="http://schemas.microsoft.com/office/powerpoint/2010/main" val="70121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Sichtbar machen!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AT" dirty="0"/>
              <a:t>Zahlen &amp; Fakten darlegen </a:t>
            </a:r>
            <a:endParaRPr lang="de-AT" dirty="0" smtClean="0"/>
          </a:p>
          <a:p>
            <a:r>
              <a:rPr lang="de-AT" dirty="0" smtClean="0"/>
              <a:t>Wert </a:t>
            </a:r>
            <a:r>
              <a:rPr lang="de-AT" dirty="0"/>
              <a:t>und Qualität</a:t>
            </a:r>
            <a:br>
              <a:rPr lang="de-AT" dirty="0"/>
            </a:br>
            <a:r>
              <a:rPr lang="de-AT" dirty="0"/>
              <a:t>der Trink- und Abwassersysteme</a:t>
            </a:r>
          </a:p>
          <a:p>
            <a:pPr lvl="1"/>
            <a:r>
              <a:rPr lang="de-AT" dirty="0" smtClean="0"/>
              <a:t>165.700 km öffentliche </a:t>
            </a:r>
            <a:r>
              <a:rPr lang="de-AT" dirty="0"/>
              <a:t>Trink- und </a:t>
            </a:r>
            <a:r>
              <a:rPr lang="de-AT" dirty="0" smtClean="0"/>
              <a:t>Abwasserleitungen</a:t>
            </a:r>
          </a:p>
          <a:p>
            <a:pPr lvl="1"/>
            <a:r>
              <a:rPr lang="de-AT" dirty="0" smtClean="0"/>
              <a:t> 9 von </a:t>
            </a:r>
            <a:r>
              <a:rPr lang="de-AT" dirty="0"/>
              <a:t>10 </a:t>
            </a:r>
            <a:r>
              <a:rPr lang="de-AT" dirty="0" smtClean="0"/>
              <a:t>Haushalten sind an </a:t>
            </a:r>
            <a:r>
              <a:rPr lang="de-AT" dirty="0"/>
              <a:t>die öffentliche </a:t>
            </a:r>
            <a:r>
              <a:rPr lang="de-AT" dirty="0" smtClean="0"/>
              <a:t>Versorgung angeschlossen</a:t>
            </a:r>
          </a:p>
          <a:p>
            <a:pPr lvl="0"/>
            <a:r>
              <a:rPr lang="de-DE" altLang="de-DE" dirty="0" smtClean="0">
                <a:solidFill>
                  <a:srgbClr val="000000"/>
                </a:solidFill>
              </a:rPr>
              <a:t>Krisenszenarien aufzeigen</a:t>
            </a:r>
            <a:endParaRPr lang="de-DE" alt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33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7005588" cy="572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77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78384"/>
            <a:ext cx="6070079" cy="508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29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smtClean="0"/>
              <a:t>VOR SORGEN</a:t>
            </a:r>
            <a:br>
              <a:rPr lang="de-DE" dirty="0" smtClean="0"/>
            </a:br>
            <a:r>
              <a:rPr lang="de-DE" dirty="0" smtClean="0"/>
              <a:t>Viele Kanäle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00B5CB"/>
                </a:solidFill>
              </a:rPr>
              <a:t>Vorträge </a:t>
            </a:r>
            <a:r>
              <a:rPr lang="de-DE" dirty="0">
                <a:solidFill>
                  <a:srgbClr val="00B5CB"/>
                </a:solidFill>
              </a:rPr>
              <a:t>auf </a:t>
            </a:r>
            <a:r>
              <a:rPr lang="de-DE" dirty="0" smtClean="0">
                <a:solidFill>
                  <a:srgbClr val="00B5CB"/>
                </a:solidFill>
              </a:rPr>
              <a:t>Veranstaltungen </a:t>
            </a:r>
            <a:r>
              <a:rPr lang="de-DE" dirty="0" smtClean="0"/>
              <a:t>der Partner &amp; Partnerinnen</a:t>
            </a:r>
            <a:endParaRPr lang="de-DE" dirty="0"/>
          </a:p>
          <a:p>
            <a:pPr eaLnBrk="1" hangingPunct="1">
              <a:defRPr/>
            </a:pPr>
            <a:r>
              <a:rPr lang="de-DE" dirty="0" smtClean="0"/>
              <a:t>Medienarbeit</a:t>
            </a:r>
          </a:p>
          <a:p>
            <a:pPr lvl="2" eaLnBrk="1" hangingPunct="1">
              <a:defRPr/>
            </a:pPr>
            <a:r>
              <a:rPr lang="de-DE" dirty="0" smtClean="0"/>
              <a:t>National und gezielt in den Bundesländern</a:t>
            </a:r>
          </a:p>
          <a:p>
            <a:pPr eaLnBrk="1" hangingPunct="1">
              <a:defRPr/>
            </a:pPr>
            <a:r>
              <a:rPr lang="de-DE" dirty="0" smtClean="0"/>
              <a:t>VOR SORGE-Tour mit Galerie</a:t>
            </a:r>
          </a:p>
          <a:p>
            <a:pPr lvl="2"/>
            <a:r>
              <a:rPr lang="de-DE" dirty="0"/>
              <a:t>Regionale Veranstaltungen in allen </a:t>
            </a:r>
            <a:r>
              <a:rPr lang="de-DE" dirty="0" smtClean="0"/>
              <a:t>Bundesländern</a:t>
            </a:r>
          </a:p>
          <a:p>
            <a:pPr lvl="2"/>
            <a:r>
              <a:rPr lang="de-DE" dirty="0" smtClean="0"/>
              <a:t>Teilnehmer/innen: vorrangig Kommunalpolitik </a:t>
            </a:r>
            <a:r>
              <a:rPr lang="de-DE" dirty="0"/>
              <a:t>und </a:t>
            </a:r>
            <a:r>
              <a:rPr lang="de-DE" dirty="0" smtClean="0"/>
              <a:t>Anlagenbetreiber/innen</a:t>
            </a:r>
          </a:p>
          <a:p>
            <a:pPr lvl="2">
              <a:defRPr/>
            </a:pPr>
            <a:r>
              <a:rPr lang="de-DE" dirty="0" smtClean="0"/>
              <a:t>Kompakte Wanderausstellung </a:t>
            </a:r>
            <a:r>
              <a:rPr lang="de-DE" dirty="0" smtClean="0">
                <a:latin typeface="Calibri"/>
                <a:cs typeface="Calibri"/>
              </a:rPr>
              <a:t>−</a:t>
            </a:r>
            <a:r>
              <a:rPr lang="de-DE" dirty="0" smtClean="0"/>
              <a:t> Serie von Roll-</a:t>
            </a:r>
            <a:r>
              <a:rPr lang="de-DE" dirty="0" err="1" smtClean="0"/>
              <a:t>ups</a:t>
            </a:r>
            <a:r>
              <a:rPr lang="de-DE" dirty="0" smtClean="0"/>
              <a:t> zum Bestellen</a:t>
            </a:r>
          </a:p>
          <a:p>
            <a:pPr eaLnBrk="1" hangingPunct="1">
              <a:defRPr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407881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7467766" cy="484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37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>
          <a:xfrm>
            <a:off x="990600" y="1828800"/>
            <a:ext cx="7685856" cy="1524000"/>
          </a:xfrm>
        </p:spPr>
        <p:txBody>
          <a:bodyPr/>
          <a:lstStyle/>
          <a:p>
            <a:pPr>
              <a:defRPr/>
            </a:pPr>
            <a:r>
              <a:rPr lang="de-DE" dirty="0"/>
              <a:t>Online </a:t>
            </a:r>
            <a:r>
              <a:rPr lang="de-DE" dirty="0" smtClean="0"/>
              <a:t>VOR SORGE </a:t>
            </a:r>
            <a:r>
              <a:rPr lang="de-DE" dirty="0"/>
              <a:t>Check</a:t>
            </a:r>
          </a:p>
          <a:p>
            <a:pPr>
              <a:defRPr/>
            </a:pPr>
            <a:r>
              <a:rPr lang="de-DE" dirty="0"/>
              <a:t>WAS IST DAS </a:t>
            </a:r>
            <a:r>
              <a:rPr lang="de-DE" dirty="0" smtClean="0"/>
              <a:t>?</a:t>
            </a:r>
          </a:p>
          <a:p>
            <a:pPr>
              <a:defRPr/>
            </a:pPr>
            <a:endParaRPr lang="de-DE" dirty="0"/>
          </a:p>
          <a:p>
            <a:pPr>
              <a:defRPr/>
            </a:pPr>
            <a:r>
              <a:rPr lang="de-DE" sz="2800" dirty="0" smtClean="0"/>
              <a:t>www.wasseraktiv.at/vorsorgecheck</a:t>
            </a:r>
            <a:endParaRPr lang="de-DE" sz="2800" dirty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1007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b="0" dirty="0"/>
              <a:t/>
            </a:r>
            <a:br>
              <a:rPr lang="de-AT" b="0" dirty="0"/>
            </a:br>
            <a:r>
              <a:rPr lang="de-AT" dirty="0"/>
              <a:t>Ein Online-Rechner zur… </a:t>
            </a:r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468313" y="1772815"/>
            <a:ext cx="8207375" cy="4752529"/>
          </a:xfrm>
        </p:spPr>
        <p:txBody>
          <a:bodyPr/>
          <a:lstStyle/>
          <a:p>
            <a:r>
              <a:rPr lang="de-DE" dirty="0" smtClean="0"/>
              <a:t>Abschätzung des </a:t>
            </a:r>
            <a:r>
              <a:rPr lang="de-DE" dirty="0" smtClean="0">
                <a:solidFill>
                  <a:srgbClr val="00B5CB"/>
                </a:solidFill>
              </a:rPr>
              <a:t>Reinvestitionsbedarfs</a:t>
            </a:r>
            <a:r>
              <a:rPr lang="de-DE" dirty="0" smtClean="0"/>
              <a:t> in </a:t>
            </a:r>
            <a:r>
              <a:rPr lang="de-DE" dirty="0"/>
              <a:t>das Netz </a:t>
            </a:r>
            <a:r>
              <a:rPr lang="de-DE" dirty="0" smtClean="0"/>
              <a:t>in den </a:t>
            </a:r>
            <a:r>
              <a:rPr lang="de-DE" dirty="0" smtClean="0">
                <a:solidFill>
                  <a:srgbClr val="00B5CB"/>
                </a:solidFill>
              </a:rPr>
              <a:t>nächsten 10 </a:t>
            </a:r>
            <a:r>
              <a:rPr lang="de-DE" dirty="0">
                <a:solidFill>
                  <a:srgbClr val="00B5CB"/>
                </a:solidFill>
              </a:rPr>
              <a:t>Jahren </a:t>
            </a:r>
            <a:endParaRPr lang="de-DE" dirty="0" smtClean="0">
              <a:solidFill>
                <a:srgbClr val="00B5CB"/>
              </a:solidFill>
            </a:endParaRPr>
          </a:p>
          <a:p>
            <a:r>
              <a:rPr lang="de-DE" dirty="0" smtClean="0"/>
              <a:t>Berechnungen </a:t>
            </a:r>
            <a:r>
              <a:rPr lang="de-DE" dirty="0"/>
              <a:t>mit TU-Graz und BOKU Wien entwickelt </a:t>
            </a:r>
          </a:p>
          <a:p>
            <a:pPr lvl="1">
              <a:defRPr/>
            </a:pPr>
            <a:r>
              <a:rPr lang="de-DE" dirty="0" smtClean="0"/>
              <a:t>Vergleich </a:t>
            </a:r>
            <a:r>
              <a:rPr lang="de-DE" dirty="0"/>
              <a:t>der eigenen Planungen/Schätzungen mit technisch errechneten MITTELWERTEN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67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Schnell nutzbar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539552" y="1844824"/>
            <a:ext cx="8496175" cy="4104109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de-DE" dirty="0" smtClean="0"/>
              <a:t>Daten </a:t>
            </a:r>
            <a:r>
              <a:rPr lang="de-DE" dirty="0"/>
              <a:t>aus der </a:t>
            </a:r>
            <a:r>
              <a:rPr lang="de-DE" dirty="0" smtClean="0"/>
              <a:t>Investitionskostenerhebung </a:t>
            </a:r>
            <a:r>
              <a:rPr lang="de-DE" dirty="0"/>
              <a:t>2012 können </a:t>
            </a:r>
            <a:r>
              <a:rPr lang="de-DE" dirty="0">
                <a:solidFill>
                  <a:srgbClr val="00B5CB"/>
                </a:solidFill>
                <a:latin typeface="Verdana" pitchFamily="34" charset="0"/>
                <a:ea typeface="+mj-ea"/>
                <a:cs typeface="+mj-cs"/>
              </a:rPr>
              <a:t>AUTOMATISCH</a:t>
            </a:r>
            <a:r>
              <a:rPr lang="de-DE" dirty="0"/>
              <a:t> übernommen werden! </a:t>
            </a:r>
            <a:endParaRPr lang="de-DE" dirty="0" smtClean="0"/>
          </a:p>
          <a:p>
            <a:endParaRPr lang="de-DE" b="0" dirty="0"/>
          </a:p>
          <a:p>
            <a:pPr lvl="1"/>
            <a:r>
              <a:rPr lang="de-DE" b="0" dirty="0" smtClean="0"/>
              <a:t>Für </a:t>
            </a:r>
            <a:r>
              <a:rPr lang="de-DE" b="0" dirty="0"/>
              <a:t>diese Gemeinden/Verbände EIN KNOPFDRUCK </a:t>
            </a:r>
          </a:p>
          <a:p>
            <a:pPr lvl="2"/>
            <a:r>
              <a:rPr lang="de-DE" sz="2400" dirty="0" smtClean="0"/>
              <a:t>Keine Eingeben bestehender Daten </a:t>
            </a:r>
            <a:endParaRPr lang="de-DE" sz="2400" b="0" dirty="0" smtClean="0"/>
          </a:p>
          <a:p>
            <a:pPr marL="0" indent="0">
              <a:buNone/>
            </a:pPr>
            <a:endParaRPr lang="de-DE" sz="3200" b="0" dirty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9597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Reinvestitionsbedarf 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395536" y="1340768"/>
            <a:ext cx="8207375" cy="4608513"/>
          </a:xfrm>
          <a:ln>
            <a:noFill/>
          </a:ln>
        </p:spPr>
        <p:txBody>
          <a:bodyPr/>
          <a:lstStyle/>
          <a:p>
            <a:r>
              <a:rPr lang="de-DE" dirty="0" smtClean="0"/>
              <a:t>Reinvestitionsbedarf </a:t>
            </a:r>
            <a:r>
              <a:rPr lang="de-DE" dirty="0"/>
              <a:t>= </a:t>
            </a:r>
            <a:r>
              <a:rPr lang="de-DE" dirty="0">
                <a:solidFill>
                  <a:srgbClr val="00B5CB"/>
                </a:solidFill>
                <a:latin typeface="Verdana" pitchFamily="34" charset="0"/>
                <a:ea typeface="+mj-ea"/>
                <a:cs typeface="+mj-cs"/>
              </a:rPr>
              <a:t>Welcher Anteil des Netzes sollte in den nächsten 10 Jahren erneuert werden? </a:t>
            </a:r>
          </a:p>
          <a:p>
            <a:pPr lvl="1"/>
            <a:r>
              <a:rPr lang="de-DE" b="0" dirty="0" smtClean="0"/>
              <a:t>In </a:t>
            </a:r>
            <a:r>
              <a:rPr lang="de-DE" b="0" dirty="0"/>
              <a:t>%, km und Euro angegeben </a:t>
            </a:r>
            <a:r>
              <a:rPr lang="de-DE" dirty="0" smtClean="0"/>
              <a:t>(möglich in drei Feinabstufungen)</a:t>
            </a:r>
            <a:endParaRPr lang="de-DE" b="0" dirty="0"/>
          </a:p>
          <a:p>
            <a:r>
              <a:rPr lang="de-AT" dirty="0" smtClean="0"/>
              <a:t>Die min. erforderlichen </a:t>
            </a:r>
            <a:r>
              <a:rPr lang="de-AT" dirty="0"/>
              <a:t>Eingaben, dafür: </a:t>
            </a:r>
            <a:endParaRPr lang="de-AT" b="0" dirty="0"/>
          </a:p>
          <a:p>
            <a:pPr lvl="1"/>
            <a:r>
              <a:rPr lang="de-AT" dirty="0" smtClean="0">
                <a:solidFill>
                  <a:srgbClr val="00B5CB"/>
                </a:solidFill>
                <a:latin typeface="Verdana" pitchFamily="34" charset="0"/>
                <a:ea typeface="+mj-ea"/>
                <a:cs typeface="+mj-cs"/>
              </a:rPr>
              <a:t>Netzlänge</a:t>
            </a:r>
            <a:r>
              <a:rPr lang="de-AT" dirty="0" smtClean="0"/>
              <a:t> </a:t>
            </a:r>
            <a:r>
              <a:rPr lang="de-AT" b="0" dirty="0"/>
              <a:t>in km </a:t>
            </a:r>
          </a:p>
          <a:p>
            <a:pPr lvl="1"/>
            <a:r>
              <a:rPr lang="de-DE" b="0" dirty="0" smtClean="0"/>
              <a:t>Örtliche </a:t>
            </a:r>
            <a:r>
              <a:rPr lang="de-DE" b="0" dirty="0">
                <a:solidFill>
                  <a:srgbClr val="00B5CB"/>
                </a:solidFill>
                <a:latin typeface="Verdana" pitchFamily="34" charset="0"/>
                <a:ea typeface="+mj-ea"/>
                <a:cs typeface="+mj-cs"/>
              </a:rPr>
              <a:t>Kosten pro Laufmeter </a:t>
            </a:r>
            <a:r>
              <a:rPr lang="de-DE" b="0" dirty="0" smtClean="0"/>
              <a:t>Erneuerung</a:t>
            </a:r>
          </a:p>
          <a:p>
            <a:pPr marL="457200" lvl="1" indent="0">
              <a:buNone/>
            </a:pPr>
            <a:r>
              <a:rPr lang="de-DE" b="0" dirty="0" smtClean="0"/>
              <a:t> </a:t>
            </a:r>
            <a:endParaRPr lang="de-DE" b="0" dirty="0"/>
          </a:p>
          <a:p>
            <a:pPr marL="0" indent="0">
              <a:buNone/>
            </a:pPr>
            <a:endParaRPr lang="de-DE" b="0" dirty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9597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Österreichs </a:t>
            </a:r>
            <a:br>
              <a:rPr lang="de-AT" dirty="0" smtClean="0"/>
            </a:br>
            <a:r>
              <a:rPr lang="de-AT" dirty="0" smtClean="0"/>
              <a:t>Wasserversorgung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AT" sz="2600" dirty="0" smtClean="0">
                <a:solidFill>
                  <a:srgbClr val="00B5CB"/>
                </a:solidFill>
                <a:cs typeface="Arial" charset="0"/>
              </a:rPr>
              <a:t>100 </a:t>
            </a:r>
            <a:r>
              <a:rPr lang="de-AT" sz="2600" dirty="0">
                <a:solidFill>
                  <a:srgbClr val="00B5CB"/>
                </a:solidFill>
                <a:cs typeface="Arial" charset="0"/>
              </a:rPr>
              <a:t>%</a:t>
            </a:r>
            <a:r>
              <a:rPr lang="de-AT" sz="2600" dirty="0">
                <a:cs typeface="Arial" charset="0"/>
              </a:rPr>
              <a:t> d</a:t>
            </a:r>
            <a:r>
              <a:rPr lang="de-AT" sz="2600" dirty="0" smtClean="0">
                <a:cs typeface="Arial" charset="0"/>
              </a:rPr>
              <a:t>es </a:t>
            </a:r>
            <a:r>
              <a:rPr lang="de-AT" sz="2600" dirty="0">
                <a:cs typeface="Arial" charset="0"/>
              </a:rPr>
              <a:t>Trinkwassers kommt aus </a:t>
            </a:r>
            <a:r>
              <a:rPr lang="de-AT" sz="2600" dirty="0" smtClean="0">
                <a:solidFill>
                  <a:srgbClr val="00B5CB"/>
                </a:solidFill>
                <a:cs typeface="Arial" charset="0"/>
              </a:rPr>
              <a:t>Grund-</a:t>
            </a:r>
            <a:r>
              <a:rPr lang="de-AT" sz="2600" dirty="0" smtClean="0">
                <a:cs typeface="Arial" charset="0"/>
              </a:rPr>
              <a:t> und </a:t>
            </a:r>
            <a:r>
              <a:rPr lang="de-AT" sz="2600" dirty="0">
                <a:solidFill>
                  <a:srgbClr val="00B5CB"/>
                </a:solidFill>
                <a:cs typeface="Arial" charset="0"/>
              </a:rPr>
              <a:t>Quellwasser</a:t>
            </a:r>
            <a:r>
              <a:rPr lang="de-AT" sz="2600" dirty="0">
                <a:cs typeface="Arial" charset="0"/>
              </a:rPr>
              <a:t> </a:t>
            </a:r>
            <a:r>
              <a:rPr lang="de-AT" sz="2600" dirty="0" smtClean="0">
                <a:cs typeface="Arial" charset="0"/>
              </a:rPr>
              <a:t>(</a:t>
            </a:r>
            <a:r>
              <a:rPr lang="de-AT" sz="2600" dirty="0" smtClean="0">
                <a:cs typeface="Arial" charset="0"/>
              </a:rPr>
              <a:t>je ca. </a:t>
            </a:r>
            <a:r>
              <a:rPr lang="de-AT" sz="2600" dirty="0" smtClean="0">
                <a:cs typeface="Arial" charset="0"/>
              </a:rPr>
              <a:t>50 %)</a:t>
            </a:r>
          </a:p>
          <a:p>
            <a:r>
              <a:rPr lang="de-AT" sz="2600" dirty="0" smtClean="0">
                <a:cs typeface="Arial" charset="0"/>
              </a:rPr>
              <a:t>Die </a:t>
            </a:r>
            <a:r>
              <a:rPr lang="de-AT" sz="2600" dirty="0" smtClean="0">
                <a:solidFill>
                  <a:srgbClr val="00B5CB"/>
                </a:solidFill>
                <a:cs typeface="Arial" charset="0"/>
              </a:rPr>
              <a:t>meisten </a:t>
            </a:r>
            <a:r>
              <a:rPr lang="de-AT" sz="2600" dirty="0">
                <a:solidFill>
                  <a:srgbClr val="00B5CB"/>
                </a:solidFill>
                <a:cs typeface="Arial" charset="0"/>
              </a:rPr>
              <a:t>Wasserversorger</a:t>
            </a:r>
            <a:r>
              <a:rPr lang="de-AT" sz="2600" dirty="0">
                <a:cs typeface="Arial" charset="0"/>
              </a:rPr>
              <a:t> </a:t>
            </a:r>
            <a:r>
              <a:rPr lang="de-AT" sz="2600" dirty="0" smtClean="0">
                <a:cs typeface="Arial" charset="0"/>
              </a:rPr>
              <a:t>liefern natürliches, </a:t>
            </a:r>
            <a:r>
              <a:rPr lang="de-AT" sz="2600" dirty="0">
                <a:solidFill>
                  <a:srgbClr val="00B5CB"/>
                </a:solidFill>
                <a:cs typeface="Arial" charset="0"/>
              </a:rPr>
              <a:t>nicht </a:t>
            </a:r>
            <a:r>
              <a:rPr lang="de-AT" sz="2600" dirty="0" smtClean="0">
                <a:solidFill>
                  <a:srgbClr val="00B5CB"/>
                </a:solidFill>
                <a:cs typeface="Arial" charset="0"/>
              </a:rPr>
              <a:t>aufbereitetes Trinkwasser</a:t>
            </a:r>
            <a:endParaRPr lang="de-AT" sz="2600" dirty="0">
              <a:solidFill>
                <a:srgbClr val="00B5CB"/>
              </a:solidFill>
              <a:cs typeface="Arial" charset="0"/>
            </a:endParaRPr>
          </a:p>
          <a:p>
            <a:r>
              <a:rPr lang="de-AT" sz="2600" dirty="0" smtClean="0">
                <a:cs typeface="Arial" charset="0"/>
              </a:rPr>
              <a:t>90 </a:t>
            </a:r>
            <a:r>
              <a:rPr lang="de-AT" sz="2600" dirty="0">
                <a:cs typeface="Arial" charset="0"/>
              </a:rPr>
              <a:t>% der Bevölkerung wird zentral versorgt</a:t>
            </a:r>
          </a:p>
          <a:p>
            <a:pPr marL="457200" lvl="1" indent="0">
              <a:buNone/>
            </a:pPr>
            <a:r>
              <a:rPr lang="de-AT" sz="2200" dirty="0">
                <a:cs typeface="Arial" charset="0"/>
              </a:rPr>
              <a:t>	~ 1.900 öffentliche Versorger, ~ 165 Wasserverbände, </a:t>
            </a:r>
            <a:br>
              <a:rPr lang="de-AT" sz="2200" dirty="0">
                <a:cs typeface="Arial" charset="0"/>
              </a:rPr>
            </a:br>
            <a:r>
              <a:rPr lang="de-AT" sz="2200" dirty="0">
                <a:cs typeface="Arial" charset="0"/>
              </a:rPr>
              <a:t>	~ 3.300 Wassergenossenschaften</a:t>
            </a:r>
          </a:p>
          <a:p>
            <a:r>
              <a:rPr lang="de-AT" sz="2600" dirty="0" smtClean="0">
                <a:cs typeface="Arial" charset="0"/>
              </a:rPr>
              <a:t>Rund 77.000 </a:t>
            </a:r>
            <a:r>
              <a:rPr lang="de-AT" sz="2600" dirty="0">
                <a:cs typeface="Arial" charset="0"/>
              </a:rPr>
              <a:t>km Leitungsnetz</a:t>
            </a:r>
          </a:p>
          <a:p>
            <a:pPr marL="0" indent="0">
              <a:buNone/>
            </a:pPr>
            <a:endParaRPr lang="de-AT" sz="2600" dirty="0">
              <a:cs typeface="Arial" charset="0"/>
            </a:endParaRPr>
          </a:p>
          <a:p>
            <a:pPr marL="0" indent="0">
              <a:buNone/>
            </a:pPr>
            <a:endParaRPr lang="de-AT" sz="2600" dirty="0" smtClean="0">
              <a:cs typeface="Arial" charset="0"/>
            </a:endParaRPr>
          </a:p>
          <a:p>
            <a:pPr marL="457200" lvl="1" indent="0">
              <a:buNone/>
            </a:pPr>
            <a:endParaRPr lang="de-AT" sz="2200" dirty="0" smtClean="0">
              <a:cs typeface="Arial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46918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5" t="12963" r="13875" b="7037"/>
          <a:stretch/>
        </p:blipFill>
        <p:spPr bwMode="auto">
          <a:xfrm>
            <a:off x="1115616" y="404664"/>
            <a:ext cx="6864762" cy="5747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584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51" t="16111" r="14999"/>
          <a:stretch/>
        </p:blipFill>
        <p:spPr bwMode="auto">
          <a:xfrm>
            <a:off x="1203920" y="548680"/>
            <a:ext cx="6680448" cy="61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770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Nutzen im Überblick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8313" y="1772815"/>
            <a:ext cx="8496175" cy="4104109"/>
          </a:xfrm>
        </p:spPr>
        <p:txBody>
          <a:bodyPr/>
          <a:lstStyle/>
          <a:p>
            <a:r>
              <a:rPr lang="de-DE" dirty="0" smtClean="0"/>
              <a:t>Vergleich </a:t>
            </a:r>
            <a:r>
              <a:rPr lang="de-DE" dirty="0"/>
              <a:t>der eigenen Planungen mit fundierten </a:t>
            </a:r>
            <a:r>
              <a:rPr lang="de-DE" dirty="0" smtClean="0"/>
              <a:t>wissenschaftlichen Mittelwerten </a:t>
            </a:r>
          </a:p>
          <a:p>
            <a:endParaRPr lang="de-DE" b="0" dirty="0"/>
          </a:p>
          <a:p>
            <a:r>
              <a:rPr lang="de-AT" dirty="0" smtClean="0"/>
              <a:t>Politische </a:t>
            </a:r>
            <a:r>
              <a:rPr lang="de-AT" dirty="0"/>
              <a:t>Argumentationshilfe </a:t>
            </a:r>
            <a:endParaRPr lang="de-AT" b="0" dirty="0"/>
          </a:p>
          <a:p>
            <a:pPr lvl="1"/>
            <a:r>
              <a:rPr lang="de-AT" b="0" dirty="0" smtClean="0"/>
              <a:t>„</a:t>
            </a:r>
            <a:r>
              <a:rPr lang="de-AT" b="0" dirty="0"/>
              <a:t>Erneuerung ist normale Notwendigkeit“ </a:t>
            </a:r>
            <a:endParaRPr lang="de-AT" b="0" dirty="0" smtClean="0"/>
          </a:p>
          <a:p>
            <a:pPr lvl="1"/>
            <a:endParaRPr lang="de-AT" b="0" dirty="0"/>
          </a:p>
          <a:p>
            <a:r>
              <a:rPr lang="de-AT" dirty="0" smtClean="0"/>
              <a:t>Anonymität </a:t>
            </a:r>
            <a:r>
              <a:rPr lang="de-AT" dirty="0"/>
              <a:t>bleibt gesichert! </a:t>
            </a:r>
            <a:endParaRPr lang="de-AT" b="0" dirty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7274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2DCED92-CDDF-4912-9DE4-D5ACF4F4579F}" type="slidenum">
              <a:rPr lang="de-DE" smtClean="0"/>
              <a:pPr>
                <a:defRPr/>
              </a:pPr>
              <a:t>33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Berechnungen Trinkwasser</a:t>
            </a:r>
            <a:endParaRPr lang="de-AT" dirty="0"/>
          </a:p>
        </p:txBody>
      </p:sp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011117534"/>
              </p:ext>
            </p:extLst>
          </p:nvPr>
        </p:nvGraphicFramePr>
        <p:xfrm>
          <a:off x="323528" y="1916832"/>
          <a:ext cx="8280920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138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Fazit Bewusstseinsbildung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67544" y="1556792"/>
            <a:ext cx="8207375" cy="4104109"/>
          </a:xfrm>
        </p:spPr>
        <p:txBody>
          <a:bodyPr/>
          <a:lstStyle/>
          <a:p>
            <a:r>
              <a:rPr lang="de-DE" altLang="de-DE" dirty="0" smtClean="0"/>
              <a:t>Zielgruppen wurden </a:t>
            </a:r>
            <a:r>
              <a:rPr lang="de-DE" altLang="de-DE" dirty="0" smtClean="0">
                <a:solidFill>
                  <a:srgbClr val="00B5CB"/>
                </a:solidFill>
              </a:rPr>
              <a:t>informiert</a:t>
            </a:r>
          </a:p>
          <a:p>
            <a:r>
              <a:rPr lang="de-DE" altLang="de-DE" dirty="0" smtClean="0"/>
              <a:t>Hohe </a:t>
            </a:r>
            <a:r>
              <a:rPr lang="de-DE" altLang="de-DE" dirty="0" smtClean="0">
                <a:solidFill>
                  <a:srgbClr val="00B5CB"/>
                </a:solidFill>
              </a:rPr>
              <a:t>Durchdringung</a:t>
            </a:r>
            <a:r>
              <a:rPr lang="de-DE" altLang="de-DE" dirty="0" smtClean="0"/>
              <a:t> der Branche</a:t>
            </a:r>
          </a:p>
          <a:p>
            <a:r>
              <a:rPr lang="de-DE" altLang="de-DE" dirty="0" smtClean="0"/>
              <a:t>ABER: Auf kommunaler Ebene muss noch weiter in die </a:t>
            </a:r>
            <a:r>
              <a:rPr lang="de-DE" altLang="de-DE" dirty="0" smtClean="0">
                <a:solidFill>
                  <a:srgbClr val="00B5CB"/>
                </a:solidFill>
              </a:rPr>
              <a:t>Breite</a:t>
            </a:r>
            <a:r>
              <a:rPr lang="de-DE" altLang="de-DE" dirty="0" smtClean="0"/>
              <a:t> gegangen werden. </a:t>
            </a:r>
          </a:p>
          <a:p>
            <a:r>
              <a:rPr lang="de-DE" altLang="de-DE" dirty="0" smtClean="0"/>
              <a:t>VOR SORGEN soll in der Praxis ankommen!</a:t>
            </a:r>
          </a:p>
          <a:p>
            <a:pPr lvl="1"/>
            <a:r>
              <a:rPr lang="de-DE" altLang="de-DE" dirty="0" smtClean="0"/>
              <a:t>Das zeigt Nutzung vom Vorsorge-Check: 885 aktiv (1.480 noch nicht), viele verharren auf Stufe 1</a:t>
            </a:r>
          </a:p>
          <a:p>
            <a:pPr lvl="1"/>
            <a:r>
              <a:rPr lang="de-DE" altLang="de-DE" dirty="0" smtClean="0"/>
              <a:t>Stand der Förderanträge in Sachen Sanierung</a:t>
            </a:r>
          </a:p>
          <a:p>
            <a:endParaRPr lang="de-DE" altLang="de-DE" dirty="0" smtClean="0"/>
          </a:p>
          <a:p>
            <a:pPr lvl="1"/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229749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Ziele der Weiterführung </a:t>
            </a:r>
            <a:br>
              <a:rPr lang="de-DE" altLang="de-DE" dirty="0" smtClean="0"/>
            </a:br>
            <a:r>
              <a:rPr lang="de-DE" altLang="de-DE" dirty="0" smtClean="0"/>
              <a:t>von VOR SORGEN 2014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68313" y="1772815"/>
            <a:ext cx="8207375" cy="4392489"/>
          </a:xfrm>
        </p:spPr>
        <p:txBody>
          <a:bodyPr/>
          <a:lstStyle/>
          <a:p>
            <a:r>
              <a:rPr lang="de-DE" altLang="de-DE" dirty="0" smtClean="0"/>
              <a:t>Entscheider in Kommunen/Verbänden sollen aktiver werden!</a:t>
            </a:r>
          </a:p>
          <a:p>
            <a:pPr lvl="1"/>
            <a:r>
              <a:rPr lang="de-DE" altLang="de-DE" dirty="0" smtClean="0"/>
              <a:t>Sanierungsquote erhöhen, Finanzierung -Gebührengestaltung thematisieren, LIS implementieren</a:t>
            </a:r>
          </a:p>
          <a:p>
            <a:pPr lvl="1"/>
            <a:r>
              <a:rPr lang="de-DE" altLang="de-DE" dirty="0" smtClean="0"/>
              <a:t>Und damit „lebenswichtige“ Systeme zu erhalten!</a:t>
            </a:r>
          </a:p>
          <a:p>
            <a:r>
              <a:rPr lang="de-DE" altLang="de-DE" dirty="0" smtClean="0"/>
              <a:t>Kommunen und Verbände brauchen dafür eine breite Unterstützung!</a:t>
            </a:r>
          </a:p>
          <a:p>
            <a:pPr lvl="1"/>
            <a:r>
              <a:rPr lang="de-DE" altLang="de-DE" dirty="0" smtClean="0"/>
              <a:t>Bewusstseinsbildung, Motivation, </a:t>
            </a:r>
            <a:r>
              <a:rPr lang="de-DE" altLang="de-DE" dirty="0" err="1" smtClean="0"/>
              <a:t>Know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How</a:t>
            </a:r>
            <a:r>
              <a:rPr lang="de-DE" altLang="de-DE" dirty="0" smtClean="0"/>
              <a:t>-Transfer, usw.</a:t>
            </a:r>
          </a:p>
        </p:txBody>
      </p:sp>
    </p:spTree>
    <p:extLst>
      <p:ext uri="{BB962C8B-B14F-4D97-AF65-F5344CB8AC3E}">
        <p14:creationId xmlns:p14="http://schemas.microsoft.com/office/powerpoint/2010/main" val="252606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Was Sie noch tun können!</a:t>
            </a:r>
            <a:endParaRPr lang="de-DE" altLang="de-DE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-36512" y="1628800"/>
            <a:ext cx="9433048" cy="4752529"/>
          </a:xfrm>
        </p:spPr>
        <p:txBody>
          <a:bodyPr/>
          <a:lstStyle/>
          <a:p>
            <a:r>
              <a:rPr lang="de-DE" altLang="de-DE" dirty="0" smtClean="0">
                <a:solidFill>
                  <a:srgbClr val="00B5CB"/>
                </a:solidFill>
              </a:rPr>
              <a:t>Folder</a:t>
            </a:r>
            <a:r>
              <a:rPr lang="de-DE" altLang="de-DE" dirty="0" smtClean="0"/>
              <a:t> kostenlos bestellen</a:t>
            </a:r>
          </a:p>
          <a:p>
            <a:endParaRPr lang="de-DE" altLang="de-DE" dirty="0" smtClean="0"/>
          </a:p>
          <a:p>
            <a:r>
              <a:rPr lang="de-DE" altLang="de-DE" dirty="0" smtClean="0">
                <a:solidFill>
                  <a:srgbClr val="00B5CB"/>
                </a:solidFill>
              </a:rPr>
              <a:t>Plakate</a:t>
            </a:r>
            <a:r>
              <a:rPr lang="de-DE" altLang="de-DE" dirty="0" smtClean="0"/>
              <a:t> kostenlos bestellen</a:t>
            </a:r>
          </a:p>
          <a:p>
            <a:endParaRPr lang="de-DE" altLang="de-DE" dirty="0" smtClean="0"/>
          </a:p>
          <a:p>
            <a:r>
              <a:rPr lang="de-DE" altLang="de-DE" dirty="0" smtClean="0">
                <a:solidFill>
                  <a:srgbClr val="00B5CB"/>
                </a:solidFill>
              </a:rPr>
              <a:t>Galerie</a:t>
            </a:r>
            <a:r>
              <a:rPr lang="de-DE" altLang="de-DE" dirty="0" smtClean="0"/>
              <a:t> kostenlos bestellen</a:t>
            </a:r>
          </a:p>
          <a:p>
            <a:endParaRPr lang="de-DE" altLang="de-DE" dirty="0" smtClean="0"/>
          </a:p>
          <a:p>
            <a:r>
              <a:rPr lang="de-DE" altLang="de-DE" dirty="0" smtClean="0">
                <a:solidFill>
                  <a:srgbClr val="00B5CB"/>
                </a:solidFill>
              </a:rPr>
              <a:t>VOR SORGE Check</a:t>
            </a:r>
          </a:p>
          <a:p>
            <a:endParaRPr lang="de-DE" altLang="de-DE" dirty="0" smtClean="0"/>
          </a:p>
          <a:p>
            <a:r>
              <a:rPr lang="de-DE" altLang="de-DE" sz="3200" dirty="0" smtClean="0">
                <a:solidFill>
                  <a:srgbClr val="00B5CB"/>
                </a:solidFill>
              </a:rPr>
              <a:t>VOR SORGEN </a:t>
            </a:r>
            <a:r>
              <a:rPr lang="de-DE" altLang="de-DE" sz="3200" dirty="0" smtClean="0"/>
              <a:t>in ihrer Gemeinde/Verband</a:t>
            </a:r>
            <a:endParaRPr lang="de-DE" altLang="de-DE" sz="3200" dirty="0" smtClean="0"/>
          </a:p>
        </p:txBody>
      </p:sp>
    </p:spTree>
    <p:extLst>
      <p:ext uri="{BB962C8B-B14F-4D97-AF65-F5344CB8AC3E}">
        <p14:creationId xmlns:p14="http://schemas.microsoft.com/office/powerpoint/2010/main" val="10173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99592" y="908720"/>
            <a:ext cx="7488832" cy="2736304"/>
          </a:xfrm>
        </p:spPr>
        <p:txBody>
          <a:bodyPr/>
          <a:lstStyle/>
          <a:p>
            <a:pPr eaLnBrk="1" hangingPunct="1">
              <a:defRPr/>
            </a:pPr>
            <a:r>
              <a:rPr lang="de-DE" sz="6000" dirty="0" smtClean="0"/>
              <a:t>DANKE</a:t>
            </a:r>
          </a:p>
          <a:p>
            <a:pPr eaLnBrk="1" hangingPunct="1">
              <a:defRPr/>
            </a:pPr>
            <a:r>
              <a:rPr lang="de-DE" sz="6000" dirty="0" smtClean="0"/>
              <a:t>für Ihr Interesse</a:t>
            </a:r>
          </a:p>
        </p:txBody>
      </p:sp>
    </p:spTree>
    <p:extLst>
      <p:ext uri="{BB962C8B-B14F-4D97-AF65-F5344CB8AC3E}">
        <p14:creationId xmlns:p14="http://schemas.microsoft.com/office/powerpoint/2010/main" val="187394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47" y="1484784"/>
            <a:ext cx="8004547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el 3"/>
          <p:cNvSpPr>
            <a:spLocks noGrp="1"/>
          </p:cNvSpPr>
          <p:nvPr>
            <p:ph type="title"/>
          </p:nvPr>
        </p:nvSpPr>
        <p:spPr>
          <a:xfrm>
            <a:off x="446856" y="418654"/>
            <a:ext cx="8229600" cy="922114"/>
          </a:xfrm>
        </p:spPr>
        <p:txBody>
          <a:bodyPr/>
          <a:lstStyle/>
          <a:p>
            <a:r>
              <a:rPr lang="de-AT" dirty="0" smtClean="0"/>
              <a:t>Finanzierungsstruktur WVA</a:t>
            </a:r>
            <a:endParaRPr lang="de-AT" dirty="0"/>
          </a:p>
        </p:txBody>
      </p:sp>
      <p:sp>
        <p:nvSpPr>
          <p:cNvPr id="7" name="Textfeld 6"/>
          <p:cNvSpPr txBox="1"/>
          <p:nvPr/>
        </p:nvSpPr>
        <p:spPr>
          <a:xfrm>
            <a:off x="247147" y="6284059"/>
            <a:ext cx="771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 smtClean="0"/>
              <a:t>Quelle: Evaluierung der Umweltförderung des Bundes 2008-2010</a:t>
            </a:r>
            <a:endParaRPr lang="de-AT" sz="1600" dirty="0"/>
          </a:p>
        </p:txBody>
      </p:sp>
    </p:spTree>
    <p:extLst>
      <p:ext uri="{BB962C8B-B14F-4D97-AF65-F5344CB8AC3E}">
        <p14:creationId xmlns:p14="http://schemas.microsoft.com/office/powerpoint/2010/main" val="26641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7504" y="620688"/>
            <a:ext cx="8229600" cy="922114"/>
          </a:xfrm>
        </p:spPr>
        <p:txBody>
          <a:bodyPr/>
          <a:lstStyle/>
          <a:p>
            <a:r>
              <a:rPr lang="de-AT" dirty="0" smtClean="0"/>
              <a:t>Wasserleitungskataster – Übersicht Förderansuchen</a:t>
            </a:r>
            <a:endParaRPr lang="de-A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96" y="1910492"/>
            <a:ext cx="9169896" cy="466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247147" y="6453336"/>
            <a:ext cx="771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 smtClean="0"/>
              <a:t>Quelle: KPC, BMLFUW</a:t>
            </a:r>
            <a:endParaRPr lang="de-AT" sz="1600" dirty="0"/>
          </a:p>
        </p:txBody>
      </p:sp>
    </p:spTree>
    <p:extLst>
      <p:ext uri="{BB962C8B-B14F-4D97-AF65-F5344CB8AC3E}">
        <p14:creationId xmlns:p14="http://schemas.microsoft.com/office/powerpoint/2010/main" val="424295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 smtClean="0"/>
              <a:t>Investitionen seit 1959 in </a:t>
            </a:r>
            <a:br>
              <a:rPr lang="de-DE" dirty="0" smtClean="0"/>
            </a:br>
            <a:r>
              <a:rPr lang="de-DE" dirty="0" smtClean="0"/>
              <a:t>Siedlungswasserwirtschaft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dirty="0">
                <a:solidFill>
                  <a:srgbClr val="00B5CB"/>
                </a:solidFill>
              </a:rPr>
              <a:t>C</a:t>
            </a:r>
            <a:r>
              <a:rPr lang="de-DE" dirty="0" smtClean="0">
                <a:solidFill>
                  <a:srgbClr val="00B5CB"/>
                </a:solidFill>
              </a:rPr>
              <a:t>a. 56 Mrd. Euro </a:t>
            </a:r>
            <a:r>
              <a:rPr lang="de-DE" dirty="0" smtClean="0"/>
              <a:t>an Investitionen in die Wasser-Infrastruktur</a:t>
            </a:r>
          </a:p>
          <a:p>
            <a:pPr lvl="1">
              <a:defRPr/>
            </a:pPr>
            <a:r>
              <a:rPr lang="de-DE" dirty="0" smtClean="0"/>
              <a:t>Gewinnung, Speicherung, Aufbereitung, Verteilung, </a:t>
            </a:r>
            <a:r>
              <a:rPr lang="de-DE" dirty="0"/>
              <a:t>E</a:t>
            </a:r>
            <a:r>
              <a:rPr lang="de-DE" dirty="0" smtClean="0"/>
              <a:t>ntsorgung</a:t>
            </a:r>
          </a:p>
          <a:p>
            <a:pPr marL="342900" lvl="2" indent="-342900">
              <a:defRPr/>
            </a:pPr>
            <a:r>
              <a:rPr lang="de-DE" sz="2800" dirty="0">
                <a:latin typeface="Verdana" pitchFamily="34" charset="0"/>
              </a:rPr>
              <a:t>C</a:t>
            </a:r>
            <a:r>
              <a:rPr lang="de-DE" sz="2800" dirty="0" smtClean="0">
                <a:latin typeface="Verdana" pitchFamily="34" charset="0"/>
              </a:rPr>
              <a:t>a</a:t>
            </a:r>
            <a:r>
              <a:rPr lang="de-DE" sz="2800" dirty="0">
                <a:latin typeface="Verdana" pitchFamily="34" charset="0"/>
              </a:rPr>
              <a:t>. 12 Mrd. </a:t>
            </a:r>
            <a:r>
              <a:rPr lang="de-DE" sz="2800" dirty="0" smtClean="0">
                <a:latin typeface="Verdana" pitchFamily="34" charset="0"/>
              </a:rPr>
              <a:t>Euro </a:t>
            </a:r>
            <a:r>
              <a:rPr lang="de-DE" sz="2800" dirty="0" smtClean="0">
                <a:solidFill>
                  <a:schemeClr val="tx1"/>
                </a:solidFill>
              </a:rPr>
              <a:t>in </a:t>
            </a:r>
            <a:r>
              <a:rPr lang="de-DE" sz="2800" dirty="0">
                <a:solidFill>
                  <a:schemeClr val="tx1"/>
                </a:solidFill>
              </a:rPr>
              <a:t>die </a:t>
            </a:r>
            <a:r>
              <a:rPr lang="de-DE" sz="2800" dirty="0" smtClean="0">
                <a:solidFill>
                  <a:schemeClr val="tx1"/>
                </a:solidFill>
              </a:rPr>
              <a:t>Trinkwasser-versorgung</a:t>
            </a:r>
            <a:endParaRPr lang="de-DE" sz="2800" dirty="0">
              <a:solidFill>
                <a:schemeClr val="tx1"/>
              </a:solidFill>
            </a:endParaRPr>
          </a:p>
          <a:p>
            <a:pPr marL="342900" lvl="2" indent="-342900">
              <a:defRPr/>
            </a:pPr>
            <a:r>
              <a:rPr lang="de-DE" sz="2800" dirty="0" smtClean="0"/>
              <a:t>70 </a:t>
            </a:r>
            <a:r>
              <a:rPr lang="de-DE" sz="2800" dirty="0" smtClean="0">
                <a:latin typeface="Calibri"/>
                <a:cs typeface="Calibri"/>
              </a:rPr>
              <a:t>−</a:t>
            </a:r>
            <a:r>
              <a:rPr lang="de-DE" sz="2800" dirty="0" smtClean="0"/>
              <a:t> 80 % </a:t>
            </a:r>
            <a:r>
              <a:rPr lang="de-DE" sz="2800" dirty="0" smtClean="0">
                <a:solidFill>
                  <a:schemeClr val="tx1"/>
                </a:solidFill>
              </a:rPr>
              <a:t>in </a:t>
            </a:r>
            <a:r>
              <a:rPr lang="de-DE" sz="2800" dirty="0">
                <a:solidFill>
                  <a:schemeClr val="tx1"/>
                </a:solidFill>
              </a:rPr>
              <a:t>die </a:t>
            </a:r>
            <a:r>
              <a:rPr lang="de-DE" sz="2800" dirty="0" smtClean="0">
                <a:solidFill>
                  <a:schemeClr val="tx1"/>
                </a:solidFill>
              </a:rPr>
              <a:t>Leitungsnetze</a:t>
            </a:r>
            <a:endParaRPr lang="de-DE" dirty="0" smtClean="0"/>
          </a:p>
          <a:p>
            <a:pPr marL="457200" lvl="1" indent="0" eaLnBrk="1" hangingPunct="1">
              <a:buNone/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555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8478"/>
            <a:ext cx="7992108" cy="55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247147" y="6324242"/>
            <a:ext cx="771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 smtClean="0"/>
              <a:t>Quelle: Studie; Herausforderungen </a:t>
            </a:r>
            <a:r>
              <a:rPr lang="de-AT" sz="1600" dirty="0"/>
              <a:t>in der Siedlungswasserwirtschaft</a:t>
            </a:r>
          </a:p>
        </p:txBody>
      </p:sp>
      <p:sp>
        <p:nvSpPr>
          <p:cNvPr id="6" name="Titel 2"/>
          <p:cNvSpPr>
            <a:spLocks noGrp="1"/>
          </p:cNvSpPr>
          <p:nvPr>
            <p:ph type="title"/>
          </p:nvPr>
        </p:nvSpPr>
        <p:spPr>
          <a:xfrm>
            <a:off x="567284" y="116632"/>
            <a:ext cx="4362845" cy="922114"/>
          </a:xfrm>
        </p:spPr>
        <p:txBody>
          <a:bodyPr/>
          <a:lstStyle/>
          <a:p>
            <a:pPr eaLnBrk="1" hangingPunct="1">
              <a:defRPr/>
            </a:pPr>
            <a:r>
              <a:rPr lang="de-DE" dirty="0" smtClean="0"/>
              <a:t>Anlagenbestand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687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61" y="1374466"/>
            <a:ext cx="7670643" cy="4959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47147" y="6324242"/>
            <a:ext cx="771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 smtClean="0"/>
              <a:t>Quelle: KPC, BMLFUW</a:t>
            </a:r>
            <a:endParaRPr lang="de-AT" sz="1600" dirty="0"/>
          </a:p>
        </p:txBody>
      </p:sp>
      <p:sp>
        <p:nvSpPr>
          <p:cNvPr id="6" name="Rechteck 5"/>
          <p:cNvSpPr/>
          <p:nvPr/>
        </p:nvSpPr>
        <p:spPr>
          <a:xfrm>
            <a:off x="-35768" y="174137"/>
            <a:ext cx="8640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b="1" spc="-150" dirty="0" smtClean="0">
                <a:solidFill>
                  <a:srgbClr val="00B5CB"/>
                </a:solidFill>
                <a:latin typeface="Verdana" pitchFamily="34" charset="0"/>
                <a:ea typeface="+mj-ea"/>
                <a:cs typeface="+mj-cs"/>
              </a:rPr>
              <a:t>Altersverteilung endabgerechneter Leitungslängen LK</a:t>
            </a:r>
            <a:endParaRPr lang="de-AT" sz="3600" b="1" spc="-150" dirty="0">
              <a:solidFill>
                <a:srgbClr val="00B5CB"/>
              </a:solidFill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4642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0"/>
          <a:stretch/>
        </p:blipFill>
        <p:spPr bwMode="auto">
          <a:xfrm>
            <a:off x="11867" y="1314972"/>
            <a:ext cx="7656478" cy="4994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47147" y="6324242"/>
            <a:ext cx="771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 smtClean="0"/>
              <a:t>Quelle: KPC, BMLFUW</a:t>
            </a:r>
            <a:endParaRPr lang="de-AT" sz="1600" dirty="0"/>
          </a:p>
        </p:txBody>
      </p:sp>
      <p:sp>
        <p:nvSpPr>
          <p:cNvPr id="6" name="Rechteck 5"/>
          <p:cNvSpPr/>
          <p:nvPr/>
        </p:nvSpPr>
        <p:spPr>
          <a:xfrm>
            <a:off x="-35768" y="174137"/>
            <a:ext cx="8640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b="1" spc="-150" dirty="0" smtClean="0">
                <a:solidFill>
                  <a:srgbClr val="00B5CB"/>
                </a:solidFill>
                <a:latin typeface="Verdana" pitchFamily="34" charset="0"/>
                <a:ea typeface="+mj-ea"/>
                <a:cs typeface="+mj-cs"/>
              </a:rPr>
              <a:t>Altersverteilung Leitungslängen aus IK-Erhebung </a:t>
            </a:r>
            <a:endParaRPr lang="de-AT" sz="3600" b="1" spc="-150" dirty="0">
              <a:solidFill>
                <a:srgbClr val="00B5CB"/>
              </a:solidFill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9513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684338"/>
            <a:ext cx="8898807" cy="4552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47147" y="6324242"/>
            <a:ext cx="771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 smtClean="0"/>
              <a:t>Quelle: KPC, BMLFUW</a:t>
            </a:r>
            <a:endParaRPr lang="de-AT" sz="1600" dirty="0"/>
          </a:p>
        </p:txBody>
      </p:sp>
      <p:sp>
        <p:nvSpPr>
          <p:cNvPr id="6" name="Rechteck 5"/>
          <p:cNvSpPr/>
          <p:nvPr/>
        </p:nvSpPr>
        <p:spPr>
          <a:xfrm>
            <a:off x="-26021" y="332656"/>
            <a:ext cx="91700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3600" b="1" spc="-150" dirty="0">
                <a:solidFill>
                  <a:srgbClr val="00B5CB"/>
                </a:solidFill>
                <a:latin typeface="Verdana" pitchFamily="34" charset="0"/>
                <a:ea typeface="+mj-ea"/>
                <a:cs typeface="+mj-cs"/>
              </a:rPr>
              <a:t>Altersverteilung </a:t>
            </a:r>
            <a:r>
              <a:rPr lang="de-DE" sz="3600" b="1" spc="-150" dirty="0" smtClean="0">
                <a:solidFill>
                  <a:srgbClr val="00B5CB"/>
                </a:solidFill>
                <a:latin typeface="Verdana" pitchFamily="34" charset="0"/>
                <a:ea typeface="+mj-ea"/>
                <a:cs typeface="+mj-cs"/>
              </a:rPr>
              <a:t>(Gemeinden und/oder Verband) </a:t>
            </a:r>
            <a:r>
              <a:rPr lang="de-DE" sz="3600" b="1" spc="-150" dirty="0">
                <a:solidFill>
                  <a:srgbClr val="00B5CB"/>
                </a:solidFill>
                <a:latin typeface="Verdana" pitchFamily="34" charset="0"/>
                <a:ea typeface="+mj-ea"/>
                <a:cs typeface="+mj-cs"/>
              </a:rPr>
              <a:t>aus IK-Erhebung </a:t>
            </a:r>
            <a:endParaRPr lang="de-AT" sz="3600" b="1" spc="-150" dirty="0">
              <a:solidFill>
                <a:srgbClr val="00B5CB"/>
              </a:solidFill>
              <a:latin typeface="Verdana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5672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15" y="1268760"/>
            <a:ext cx="8113319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el 2"/>
          <p:cNvSpPr>
            <a:spLocks noGrp="1"/>
          </p:cNvSpPr>
          <p:nvPr>
            <p:ph type="title"/>
          </p:nvPr>
        </p:nvSpPr>
        <p:spPr>
          <a:xfrm>
            <a:off x="-9376" y="332656"/>
            <a:ext cx="8229600" cy="922114"/>
          </a:xfrm>
        </p:spPr>
        <p:txBody>
          <a:bodyPr/>
          <a:lstStyle/>
          <a:p>
            <a:pPr>
              <a:defRPr/>
            </a:pPr>
            <a:r>
              <a:rPr lang="de-AT" dirty="0"/>
              <a:t>Umfang des </a:t>
            </a:r>
            <a:r>
              <a:rPr lang="de-AT" dirty="0" smtClean="0"/>
              <a:t>Erhaltungsbedarfs</a:t>
            </a:r>
            <a:br>
              <a:rPr lang="de-AT" dirty="0" smtClean="0"/>
            </a:br>
            <a:r>
              <a:rPr lang="de-AT" dirty="0" smtClean="0"/>
              <a:t> </a:t>
            </a:r>
            <a:r>
              <a:rPr lang="de-AT" sz="2800" dirty="0"/>
              <a:t>(% Methode)</a:t>
            </a:r>
            <a:endParaRPr lang="de-DE" sz="2800" dirty="0"/>
          </a:p>
        </p:txBody>
      </p:sp>
      <p:sp>
        <p:nvSpPr>
          <p:cNvPr id="6" name="Textfeld 5"/>
          <p:cNvSpPr txBox="1"/>
          <p:nvPr/>
        </p:nvSpPr>
        <p:spPr>
          <a:xfrm>
            <a:off x="107504" y="6546830"/>
            <a:ext cx="7712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 smtClean="0"/>
              <a:t>Quelle: Studie; Herausforderungen </a:t>
            </a:r>
            <a:r>
              <a:rPr lang="de-AT" sz="1600" dirty="0"/>
              <a:t>in der Siedlungswasserwirtschaft</a:t>
            </a:r>
          </a:p>
        </p:txBody>
      </p:sp>
    </p:spTree>
    <p:extLst>
      <p:ext uri="{BB962C8B-B14F-4D97-AF65-F5344CB8AC3E}">
        <p14:creationId xmlns:p14="http://schemas.microsoft.com/office/powerpoint/2010/main" val="300979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äsentationsvorlage_SWW-Design 0113">
  <a:themeElements>
    <a:clrScheme name="Larissa-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enutzerdefiniert 1">
      <a:majorFont>
        <a:latin typeface="Verdana"/>
        <a:ea typeface=""/>
        <a:cs typeface=""/>
      </a:majorFont>
      <a:minorFont>
        <a:latin typeface="Lucida Sans Unicode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Larissa-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oku sig">
  <a:themeElements>
    <a:clrScheme name="boku si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oku sig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oku si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ku si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ku si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ku si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ku si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ku si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ku si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ku si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ku si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ku si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ku si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ku si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Präsentationsvorlage_SWW-Design 0113</Template>
  <TotalTime>0</TotalTime>
  <Words>784</Words>
  <Application>Microsoft Office PowerPoint</Application>
  <PresentationFormat>Bildschirmpräsentation (4:3)</PresentationFormat>
  <Paragraphs>168</Paragraphs>
  <Slides>39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39</vt:i4>
      </vt:variant>
    </vt:vector>
  </HeadingPairs>
  <TitlesOfParts>
    <vt:vector size="41" baseType="lpstr">
      <vt:lpstr>Präsentationsvorlage_SWW-Design 0113</vt:lpstr>
      <vt:lpstr>boku sig</vt:lpstr>
      <vt:lpstr>PowerPoint-Präsentation</vt:lpstr>
      <vt:lpstr>PowerPoint-Präsentation</vt:lpstr>
      <vt:lpstr>Österreichs  Wasserversorgung</vt:lpstr>
      <vt:lpstr>Investitionen seit 1959 in  Siedlungswasserwirtschaft</vt:lpstr>
      <vt:lpstr>Anlagenbestand</vt:lpstr>
      <vt:lpstr>PowerPoint-Präsentation</vt:lpstr>
      <vt:lpstr>PowerPoint-Präsentation</vt:lpstr>
      <vt:lpstr>PowerPoint-Präsentation</vt:lpstr>
      <vt:lpstr>Umfang des Erhaltungsbedarfs  (% Methode)</vt:lpstr>
      <vt:lpstr>Umfang des Erhaltungsbedarfs (Alters Methode)</vt:lpstr>
      <vt:lpstr>Wie steht es um die Erhaltung der Systeme?</vt:lpstr>
      <vt:lpstr>Fazit</vt:lpstr>
      <vt:lpstr>PowerPoint-Präsentation</vt:lpstr>
      <vt:lpstr>Partner/innen der Initiative</vt:lpstr>
      <vt:lpstr>Ziel der Initiative</vt:lpstr>
      <vt:lpstr>Zielgruppen  </vt:lpstr>
      <vt:lpstr>Unsichtbar!</vt:lpstr>
      <vt:lpstr>PowerPoint-Präsentation</vt:lpstr>
      <vt:lpstr>PowerPoint-Präsentation</vt:lpstr>
      <vt:lpstr>Sichtbar machen !</vt:lpstr>
      <vt:lpstr>Sichtbar machen!</vt:lpstr>
      <vt:lpstr>PowerPoint-Präsentation</vt:lpstr>
      <vt:lpstr>PowerPoint-Präsentation</vt:lpstr>
      <vt:lpstr>VOR SORGEN Viele Kanäle</vt:lpstr>
      <vt:lpstr>PowerPoint-Präsentation</vt:lpstr>
      <vt:lpstr>PowerPoint-Präsentation</vt:lpstr>
      <vt:lpstr> Ein Online-Rechner zur… </vt:lpstr>
      <vt:lpstr>Schnell nutzbar</vt:lpstr>
      <vt:lpstr>Reinvestitionsbedarf </vt:lpstr>
      <vt:lpstr>PowerPoint-Präsentation</vt:lpstr>
      <vt:lpstr>PowerPoint-Präsentation</vt:lpstr>
      <vt:lpstr>Nutzen im Überblick</vt:lpstr>
      <vt:lpstr>Berechnungen Trinkwasser</vt:lpstr>
      <vt:lpstr>Fazit Bewusstseinsbildung</vt:lpstr>
      <vt:lpstr>Ziele der Weiterführung  von VOR SORGEN 2014</vt:lpstr>
      <vt:lpstr>Was Sie noch tun können!</vt:lpstr>
      <vt:lpstr>PowerPoint-Präsentation</vt:lpstr>
      <vt:lpstr>Finanzierungsstruktur WVA</vt:lpstr>
      <vt:lpstr>Wasserleitungskataster – Übersicht Förderansuchen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franz.tragner</dc:creator>
  <cp:lastModifiedBy>Unterwainig, Mario</cp:lastModifiedBy>
  <cp:revision>160</cp:revision>
  <cp:lastPrinted>2013-09-26T11:49:17Z</cp:lastPrinted>
  <dcterms:created xsi:type="dcterms:W3CDTF">2013-01-10T16:08:06Z</dcterms:created>
  <dcterms:modified xsi:type="dcterms:W3CDTF">2013-11-13T19:38:06Z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