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70" r:id="rId5"/>
    <p:sldId id="265" r:id="rId6"/>
    <p:sldId id="261" r:id="rId7"/>
    <p:sldId id="262" r:id="rId8"/>
    <p:sldId id="263" r:id="rId9"/>
    <p:sldId id="273" r:id="rId10"/>
    <p:sldId id="264" r:id="rId11"/>
    <p:sldId id="272" r:id="rId12"/>
  </p:sldIdLst>
  <p:sldSz cx="12192000" cy="6858000"/>
  <p:notesSz cx="7102475" cy="10231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326" autoAdjust="0"/>
  </p:normalViewPr>
  <p:slideViewPr>
    <p:cSldViewPr snapToGrid="0">
      <p:cViewPr varScale="1">
        <p:scale>
          <a:sx n="74" d="100"/>
          <a:sy n="74" d="100"/>
        </p:scale>
        <p:origin x="18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5C981-AE41-46DE-95BE-6DE3D31A791D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77CC4816-F7A2-441A-8884-E8DF1ABCFA7F}">
      <dgm:prSet phldrT="[Text]"/>
      <dgm:spPr/>
      <dgm:t>
        <a:bodyPr/>
        <a:lstStyle/>
        <a:p>
          <a:r>
            <a:rPr lang="de-DE" dirty="0" smtClean="0"/>
            <a:t>EU Verordnung</a:t>
          </a:r>
          <a:endParaRPr lang="de-DE" dirty="0"/>
        </a:p>
      </dgm:t>
    </dgm:pt>
    <dgm:pt modelId="{F624E530-633A-4E26-A8DB-9591D03C05B5}" type="parTrans" cxnId="{12317166-CF3C-4023-9B79-916016966058}">
      <dgm:prSet/>
      <dgm:spPr/>
      <dgm:t>
        <a:bodyPr/>
        <a:lstStyle/>
        <a:p>
          <a:endParaRPr lang="de-DE"/>
        </a:p>
      </dgm:t>
    </dgm:pt>
    <dgm:pt modelId="{F105C24E-606A-4817-8563-20F6E31B980F}" type="sibTrans" cxnId="{12317166-CF3C-4023-9B79-916016966058}">
      <dgm:prSet/>
      <dgm:spPr/>
      <dgm:t>
        <a:bodyPr/>
        <a:lstStyle/>
        <a:p>
          <a:endParaRPr lang="de-DE"/>
        </a:p>
      </dgm:t>
    </dgm:pt>
    <dgm:pt modelId="{74EE4AE6-EC78-4FDD-B8FF-A1479025F996}">
      <dgm:prSet phldrT="[Text]"/>
      <dgm:spPr/>
      <dgm:t>
        <a:bodyPr/>
        <a:lstStyle/>
        <a:p>
          <a:r>
            <a:rPr lang="de-DE" dirty="0" smtClean="0"/>
            <a:t>EU Richtlinie</a:t>
          </a:r>
          <a:endParaRPr lang="de-DE" dirty="0"/>
        </a:p>
      </dgm:t>
    </dgm:pt>
    <dgm:pt modelId="{C08E318C-68C0-4C41-AE25-0B85078995CF}" type="parTrans" cxnId="{A4D8E163-90E2-46AF-9031-CB74535059A7}">
      <dgm:prSet/>
      <dgm:spPr/>
      <dgm:t>
        <a:bodyPr/>
        <a:lstStyle/>
        <a:p>
          <a:endParaRPr lang="de-DE"/>
        </a:p>
      </dgm:t>
    </dgm:pt>
    <dgm:pt modelId="{5B911A26-5EC6-4A8B-9ED6-C6D9768290DC}" type="sibTrans" cxnId="{A4D8E163-90E2-46AF-9031-CB74535059A7}">
      <dgm:prSet/>
      <dgm:spPr/>
      <dgm:t>
        <a:bodyPr/>
        <a:lstStyle/>
        <a:p>
          <a:endParaRPr lang="de-DE"/>
        </a:p>
      </dgm:t>
    </dgm:pt>
    <dgm:pt modelId="{55979C3C-C1FB-428B-A630-C15508DA2ADA}">
      <dgm:prSet phldrT="[Text]"/>
      <dgm:spPr/>
      <dgm:t>
        <a:bodyPr/>
        <a:lstStyle/>
        <a:p>
          <a:r>
            <a:rPr lang="de-DE" dirty="0" smtClean="0"/>
            <a:t>EU Strategie</a:t>
          </a:r>
          <a:endParaRPr lang="de-DE" dirty="0"/>
        </a:p>
      </dgm:t>
    </dgm:pt>
    <dgm:pt modelId="{C7702E4D-08A8-4BC3-9078-86AC995C3656}" type="parTrans" cxnId="{1C4C4CF9-630A-48B8-B758-5F32C0077BDE}">
      <dgm:prSet/>
      <dgm:spPr/>
      <dgm:t>
        <a:bodyPr/>
        <a:lstStyle/>
        <a:p>
          <a:endParaRPr lang="de-DE"/>
        </a:p>
      </dgm:t>
    </dgm:pt>
    <dgm:pt modelId="{AFDF15F7-4877-4926-9BFB-9287CFD0FF08}" type="sibTrans" cxnId="{1C4C4CF9-630A-48B8-B758-5F32C0077BDE}">
      <dgm:prSet/>
      <dgm:spPr/>
      <dgm:t>
        <a:bodyPr/>
        <a:lstStyle/>
        <a:p>
          <a:endParaRPr lang="de-DE"/>
        </a:p>
      </dgm:t>
    </dgm:pt>
    <dgm:pt modelId="{72D95EDD-CA83-45EF-81F3-490DC2960870}">
      <dgm:prSet phldrT="[Text]"/>
      <dgm:spPr/>
      <dgm:t>
        <a:bodyPr/>
        <a:lstStyle/>
        <a:p>
          <a:r>
            <a:rPr lang="de-DE" dirty="0" smtClean="0"/>
            <a:t>Nationale Gesetze</a:t>
          </a:r>
          <a:endParaRPr lang="de-DE" dirty="0"/>
        </a:p>
      </dgm:t>
    </dgm:pt>
    <dgm:pt modelId="{1300931B-008D-42F7-AFAA-B0D952F811F5}" type="parTrans" cxnId="{3FFFA545-37D0-4330-8245-B5FF91EB5024}">
      <dgm:prSet/>
      <dgm:spPr/>
      <dgm:t>
        <a:bodyPr/>
        <a:lstStyle/>
        <a:p>
          <a:endParaRPr lang="de-DE"/>
        </a:p>
      </dgm:t>
    </dgm:pt>
    <dgm:pt modelId="{8702E13B-A88A-4262-8209-C20BFDF2A954}" type="sibTrans" cxnId="{3FFFA545-37D0-4330-8245-B5FF91EB5024}">
      <dgm:prSet/>
      <dgm:spPr/>
      <dgm:t>
        <a:bodyPr/>
        <a:lstStyle/>
        <a:p>
          <a:endParaRPr lang="de-DE"/>
        </a:p>
      </dgm:t>
    </dgm:pt>
    <dgm:pt modelId="{88A71B47-BFBF-4CC9-9D1F-2F1F25C7966A}" type="pres">
      <dgm:prSet presAssocID="{24E5C981-AE41-46DE-95BE-6DE3D31A791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35BFE8A-1486-433A-8D04-6894BCF6069F}" type="pres">
      <dgm:prSet presAssocID="{24E5C981-AE41-46DE-95BE-6DE3D31A791D}" presName="ellipse" presStyleLbl="trBgShp" presStyleIdx="0" presStyleCnt="1"/>
      <dgm:spPr/>
      <dgm:t>
        <a:bodyPr/>
        <a:lstStyle/>
        <a:p>
          <a:endParaRPr lang="de-DE"/>
        </a:p>
      </dgm:t>
    </dgm:pt>
    <dgm:pt modelId="{3CBE8D44-1FC7-4B58-A200-DA45890C1DAA}" type="pres">
      <dgm:prSet presAssocID="{24E5C981-AE41-46DE-95BE-6DE3D31A791D}" presName="arrow1" presStyleLbl="fgShp" presStyleIdx="0" presStyleCnt="1"/>
      <dgm:spPr/>
      <dgm:t>
        <a:bodyPr/>
        <a:lstStyle/>
        <a:p>
          <a:endParaRPr lang="de-DE"/>
        </a:p>
      </dgm:t>
    </dgm:pt>
    <dgm:pt modelId="{8A8465E3-ACF1-4D65-8F6B-11E49CA260A2}" type="pres">
      <dgm:prSet presAssocID="{24E5C981-AE41-46DE-95BE-6DE3D31A791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6D659C-85B5-4580-9E91-0DD0AE4244A8}" type="pres">
      <dgm:prSet presAssocID="{74EE4AE6-EC78-4FDD-B8FF-A1479025F99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4B93CD-5AAE-4B0D-8609-060EB9B97117}" type="pres">
      <dgm:prSet presAssocID="{55979C3C-C1FB-428B-A630-C15508DA2AD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31A60C-0953-4B62-9EDE-269E3F6F902D}" type="pres">
      <dgm:prSet presAssocID="{72D95EDD-CA83-45EF-81F3-490DC296087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380218-13A2-4E65-B92D-EBC7A1CFBF12}" type="pres">
      <dgm:prSet presAssocID="{24E5C981-AE41-46DE-95BE-6DE3D31A791D}" presName="funnel" presStyleLbl="trAlignAcc1" presStyleIdx="0" presStyleCnt="1"/>
      <dgm:spPr/>
      <dgm:t>
        <a:bodyPr/>
        <a:lstStyle/>
        <a:p>
          <a:endParaRPr lang="de-DE"/>
        </a:p>
      </dgm:t>
    </dgm:pt>
  </dgm:ptLst>
  <dgm:cxnLst>
    <dgm:cxn modelId="{22B689F9-4FA1-41A2-AA7B-A99E3829B008}" type="presOf" srcId="{74EE4AE6-EC78-4FDD-B8FF-A1479025F996}" destId="{174B93CD-5AAE-4B0D-8609-060EB9B97117}" srcOrd="0" destOrd="0" presId="urn:microsoft.com/office/officeart/2005/8/layout/funnel1"/>
    <dgm:cxn modelId="{BE788946-AF03-405D-99B0-743AD46BC056}" type="presOf" srcId="{72D95EDD-CA83-45EF-81F3-490DC2960870}" destId="{8A8465E3-ACF1-4D65-8F6B-11E49CA260A2}" srcOrd="0" destOrd="0" presId="urn:microsoft.com/office/officeart/2005/8/layout/funnel1"/>
    <dgm:cxn modelId="{1C4C4CF9-630A-48B8-B758-5F32C0077BDE}" srcId="{24E5C981-AE41-46DE-95BE-6DE3D31A791D}" destId="{55979C3C-C1FB-428B-A630-C15508DA2ADA}" srcOrd="2" destOrd="0" parTransId="{C7702E4D-08A8-4BC3-9078-86AC995C3656}" sibTransId="{AFDF15F7-4877-4926-9BFB-9287CFD0FF08}"/>
    <dgm:cxn modelId="{4B475A7B-C6D1-40F1-A589-6DAD0718972A}" type="presOf" srcId="{77CC4816-F7A2-441A-8884-E8DF1ABCFA7F}" destId="{9A31A60C-0953-4B62-9EDE-269E3F6F902D}" srcOrd="0" destOrd="0" presId="urn:microsoft.com/office/officeart/2005/8/layout/funnel1"/>
    <dgm:cxn modelId="{12317166-CF3C-4023-9B79-916016966058}" srcId="{24E5C981-AE41-46DE-95BE-6DE3D31A791D}" destId="{77CC4816-F7A2-441A-8884-E8DF1ABCFA7F}" srcOrd="0" destOrd="0" parTransId="{F624E530-633A-4E26-A8DB-9591D03C05B5}" sibTransId="{F105C24E-606A-4817-8563-20F6E31B980F}"/>
    <dgm:cxn modelId="{A4D8E163-90E2-46AF-9031-CB74535059A7}" srcId="{24E5C981-AE41-46DE-95BE-6DE3D31A791D}" destId="{74EE4AE6-EC78-4FDD-B8FF-A1479025F996}" srcOrd="1" destOrd="0" parTransId="{C08E318C-68C0-4C41-AE25-0B85078995CF}" sibTransId="{5B911A26-5EC6-4A8B-9ED6-C6D9768290DC}"/>
    <dgm:cxn modelId="{235AD7A9-057D-4809-BE8D-ABCC873F8714}" type="presOf" srcId="{24E5C981-AE41-46DE-95BE-6DE3D31A791D}" destId="{88A71B47-BFBF-4CC9-9D1F-2F1F25C7966A}" srcOrd="0" destOrd="0" presId="urn:microsoft.com/office/officeart/2005/8/layout/funnel1"/>
    <dgm:cxn modelId="{C6E1E1B4-BACA-4F2B-A5B7-563A4D6AD0AA}" type="presOf" srcId="{55979C3C-C1FB-428B-A630-C15508DA2ADA}" destId="{236D659C-85B5-4580-9E91-0DD0AE4244A8}" srcOrd="0" destOrd="0" presId="urn:microsoft.com/office/officeart/2005/8/layout/funnel1"/>
    <dgm:cxn modelId="{3FFFA545-37D0-4330-8245-B5FF91EB5024}" srcId="{24E5C981-AE41-46DE-95BE-6DE3D31A791D}" destId="{72D95EDD-CA83-45EF-81F3-490DC2960870}" srcOrd="3" destOrd="0" parTransId="{1300931B-008D-42F7-AFAA-B0D952F811F5}" sibTransId="{8702E13B-A88A-4262-8209-C20BFDF2A954}"/>
    <dgm:cxn modelId="{65093473-7759-47DD-B122-36D637B1BD93}" type="presParOf" srcId="{88A71B47-BFBF-4CC9-9D1F-2F1F25C7966A}" destId="{A35BFE8A-1486-433A-8D04-6894BCF6069F}" srcOrd="0" destOrd="0" presId="urn:microsoft.com/office/officeart/2005/8/layout/funnel1"/>
    <dgm:cxn modelId="{7560D237-7F86-4C48-99B6-BD2263B8BF96}" type="presParOf" srcId="{88A71B47-BFBF-4CC9-9D1F-2F1F25C7966A}" destId="{3CBE8D44-1FC7-4B58-A200-DA45890C1DAA}" srcOrd="1" destOrd="0" presId="urn:microsoft.com/office/officeart/2005/8/layout/funnel1"/>
    <dgm:cxn modelId="{BE14F1D4-440E-45D4-8CE2-D45C99791DC4}" type="presParOf" srcId="{88A71B47-BFBF-4CC9-9D1F-2F1F25C7966A}" destId="{8A8465E3-ACF1-4D65-8F6B-11E49CA260A2}" srcOrd="2" destOrd="0" presId="urn:microsoft.com/office/officeart/2005/8/layout/funnel1"/>
    <dgm:cxn modelId="{32326DB8-C6C0-42A5-A4A3-64C7E398C313}" type="presParOf" srcId="{88A71B47-BFBF-4CC9-9D1F-2F1F25C7966A}" destId="{236D659C-85B5-4580-9E91-0DD0AE4244A8}" srcOrd="3" destOrd="0" presId="urn:microsoft.com/office/officeart/2005/8/layout/funnel1"/>
    <dgm:cxn modelId="{48CCE1A2-C3BE-44CB-9AEE-05D940DBFFCE}" type="presParOf" srcId="{88A71B47-BFBF-4CC9-9D1F-2F1F25C7966A}" destId="{174B93CD-5AAE-4B0D-8609-060EB9B97117}" srcOrd="4" destOrd="0" presId="urn:microsoft.com/office/officeart/2005/8/layout/funnel1"/>
    <dgm:cxn modelId="{758E1895-9606-4C2A-925C-E35F1D4184D3}" type="presParOf" srcId="{88A71B47-BFBF-4CC9-9D1F-2F1F25C7966A}" destId="{9A31A60C-0953-4B62-9EDE-269E3F6F902D}" srcOrd="5" destOrd="0" presId="urn:microsoft.com/office/officeart/2005/8/layout/funnel1"/>
    <dgm:cxn modelId="{D63065B4-B918-4D09-BDF1-05398BC1324F}" type="presParOf" srcId="{88A71B47-BFBF-4CC9-9D1F-2F1F25C7966A}" destId="{61380218-13A2-4E65-B92D-EBC7A1CFBF1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9CC26D-BD84-4167-B749-86B9EBDF5E4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9B7902F-1364-406D-A805-4ED0879DCD03}">
      <dgm:prSet phldrT="[Text]"/>
      <dgm:spPr/>
      <dgm:t>
        <a:bodyPr/>
        <a:lstStyle/>
        <a:p>
          <a:pPr algn="l"/>
          <a:r>
            <a:rPr lang="de-DE" dirty="0" smtClean="0"/>
            <a:t> Analytik</a:t>
          </a:r>
        </a:p>
        <a:p>
          <a:pPr algn="l"/>
          <a:r>
            <a:rPr lang="de-DE" dirty="0" smtClean="0"/>
            <a:t> Normung</a:t>
          </a:r>
          <a:endParaRPr lang="de-DE" dirty="0"/>
        </a:p>
      </dgm:t>
    </dgm:pt>
    <dgm:pt modelId="{12C4FF59-0923-4839-A56F-69E9C2CE98E7}" type="parTrans" cxnId="{069F4851-4456-473F-AD68-06FD4D7FFBF7}">
      <dgm:prSet/>
      <dgm:spPr/>
      <dgm:t>
        <a:bodyPr/>
        <a:lstStyle/>
        <a:p>
          <a:endParaRPr lang="de-DE"/>
        </a:p>
      </dgm:t>
    </dgm:pt>
    <dgm:pt modelId="{7AF25526-2F9D-4583-9388-D9EACBFBE434}" type="sibTrans" cxnId="{069F4851-4456-473F-AD68-06FD4D7FFBF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13662B2E-78D2-4DCB-BB50-1D83542FE0A5}">
      <dgm:prSet phldrT="[Text]"/>
      <dgm:spPr/>
      <dgm:t>
        <a:bodyPr/>
        <a:lstStyle/>
        <a:p>
          <a:r>
            <a:rPr lang="de-DE" dirty="0" smtClean="0"/>
            <a:t>Forschung</a:t>
          </a:r>
          <a:endParaRPr lang="de-DE" dirty="0"/>
        </a:p>
      </dgm:t>
    </dgm:pt>
    <dgm:pt modelId="{3B13E091-E1B9-4A60-B08D-0D29D133CB18}" type="parTrans" cxnId="{75A6911E-34FC-40E6-AF68-4A52CE080316}">
      <dgm:prSet/>
      <dgm:spPr/>
      <dgm:t>
        <a:bodyPr/>
        <a:lstStyle/>
        <a:p>
          <a:endParaRPr lang="de-DE"/>
        </a:p>
      </dgm:t>
    </dgm:pt>
    <dgm:pt modelId="{4B001DC0-E436-4DEC-A2C6-DF6DDB8E607D}" type="sibTrans" cxnId="{75A6911E-34FC-40E6-AF68-4A52CE08031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DC6FA456-458A-4385-BCE3-4FC1AE7EE92C}">
      <dgm:prSet phldrT="[Text]"/>
      <dgm:spPr/>
      <dgm:t>
        <a:bodyPr/>
        <a:lstStyle/>
        <a:p>
          <a:r>
            <a:rPr lang="de-DE" dirty="0" smtClean="0"/>
            <a:t>Legislative</a:t>
          </a:r>
          <a:endParaRPr lang="de-DE" dirty="0"/>
        </a:p>
      </dgm:t>
    </dgm:pt>
    <dgm:pt modelId="{3339033C-C981-43D1-A78B-8D1D85F64103}" type="parTrans" cxnId="{C2346EBA-950E-4249-B9E7-39ED68B3CC70}">
      <dgm:prSet/>
      <dgm:spPr/>
      <dgm:t>
        <a:bodyPr/>
        <a:lstStyle/>
        <a:p>
          <a:endParaRPr lang="de-DE"/>
        </a:p>
      </dgm:t>
    </dgm:pt>
    <dgm:pt modelId="{83A5AF85-0AE2-4A98-88FB-5DD260404520}" type="sibTrans" cxnId="{C2346EBA-950E-4249-B9E7-39ED68B3CC7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042B45DF-A9B7-4E54-B33A-F5B493C4EADF}" type="pres">
      <dgm:prSet presAssocID="{F29CC26D-BD84-4167-B749-86B9EBDF5E4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de-DE"/>
        </a:p>
      </dgm:t>
    </dgm:pt>
    <dgm:pt modelId="{80E2686F-EF2B-44B9-935A-46AB97F7DCAC}" type="pres">
      <dgm:prSet presAssocID="{19B7902F-1364-406D-A805-4ED0879DCD03}" presName="text1" presStyleCnt="0"/>
      <dgm:spPr/>
    </dgm:pt>
    <dgm:pt modelId="{683E82CD-D683-4CBB-8071-90E18F6FB2DB}" type="pres">
      <dgm:prSet presAssocID="{19B7902F-1364-406D-A805-4ED0879DCD0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9B54DC-2B46-4DC8-AF51-8E4F409973A8}" type="pres">
      <dgm:prSet presAssocID="{19B7902F-1364-406D-A805-4ED0879DCD03}" presName="textaccent1" presStyleCnt="0"/>
      <dgm:spPr/>
    </dgm:pt>
    <dgm:pt modelId="{32FEBCC2-BE81-432D-9F80-6BBCF0F7EE6E}" type="pres">
      <dgm:prSet presAssocID="{19B7902F-1364-406D-A805-4ED0879DCD03}" presName="accentRepeatNode" presStyleLbl="solidAlignAcc1" presStyleIdx="0" presStyleCnt="6"/>
      <dgm:spPr/>
    </dgm:pt>
    <dgm:pt modelId="{34A82B65-584F-4099-94C9-E3E5468FA02D}" type="pres">
      <dgm:prSet presAssocID="{7AF25526-2F9D-4583-9388-D9EACBFBE434}" presName="image1" presStyleCnt="0"/>
      <dgm:spPr/>
    </dgm:pt>
    <dgm:pt modelId="{4E596ED4-7363-40D2-9949-4611D2D61FC2}" type="pres">
      <dgm:prSet presAssocID="{7AF25526-2F9D-4583-9388-D9EACBFBE434}" presName="imageRepeatNode" presStyleLbl="alignAcc1" presStyleIdx="0" presStyleCnt="3"/>
      <dgm:spPr/>
      <dgm:t>
        <a:bodyPr/>
        <a:lstStyle/>
        <a:p>
          <a:endParaRPr lang="de-DE"/>
        </a:p>
      </dgm:t>
    </dgm:pt>
    <dgm:pt modelId="{2B23ABA1-C7AE-4DF3-8F9E-36D6123A2D28}" type="pres">
      <dgm:prSet presAssocID="{7AF25526-2F9D-4583-9388-D9EACBFBE434}" presName="imageaccent1" presStyleCnt="0"/>
      <dgm:spPr/>
    </dgm:pt>
    <dgm:pt modelId="{4622B258-58DF-4529-895B-EE7310AC6068}" type="pres">
      <dgm:prSet presAssocID="{7AF25526-2F9D-4583-9388-D9EACBFBE434}" presName="accentRepeatNode" presStyleLbl="solidAlignAcc1" presStyleIdx="1" presStyleCnt="6"/>
      <dgm:spPr/>
    </dgm:pt>
    <dgm:pt modelId="{3540AED9-6ECD-42E1-9200-515AF54E9CC9}" type="pres">
      <dgm:prSet presAssocID="{13662B2E-78D2-4DCB-BB50-1D83542FE0A5}" presName="text2" presStyleCnt="0"/>
      <dgm:spPr/>
    </dgm:pt>
    <dgm:pt modelId="{20BF35CA-4073-4A36-BEAD-0315C4FFEBF1}" type="pres">
      <dgm:prSet presAssocID="{13662B2E-78D2-4DCB-BB50-1D83542FE0A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818B9F-F223-4F4A-85C2-ACE92535D719}" type="pres">
      <dgm:prSet presAssocID="{13662B2E-78D2-4DCB-BB50-1D83542FE0A5}" presName="textaccent2" presStyleCnt="0"/>
      <dgm:spPr/>
    </dgm:pt>
    <dgm:pt modelId="{22271B5E-7677-4E5A-9D6E-EE2FFC599FB1}" type="pres">
      <dgm:prSet presAssocID="{13662B2E-78D2-4DCB-BB50-1D83542FE0A5}" presName="accentRepeatNode" presStyleLbl="solidAlignAcc1" presStyleIdx="2" presStyleCnt="6"/>
      <dgm:spPr/>
    </dgm:pt>
    <dgm:pt modelId="{6B092ACD-43B6-45CA-8A4B-401B52F71C29}" type="pres">
      <dgm:prSet presAssocID="{4B001DC0-E436-4DEC-A2C6-DF6DDB8E607D}" presName="image2" presStyleCnt="0"/>
      <dgm:spPr/>
    </dgm:pt>
    <dgm:pt modelId="{D99231C5-723B-48BB-8D36-22F1DF705995}" type="pres">
      <dgm:prSet presAssocID="{4B001DC0-E436-4DEC-A2C6-DF6DDB8E607D}" presName="imageRepeatNode" presStyleLbl="alignAcc1" presStyleIdx="1" presStyleCnt="3"/>
      <dgm:spPr/>
      <dgm:t>
        <a:bodyPr/>
        <a:lstStyle/>
        <a:p>
          <a:endParaRPr lang="de-DE"/>
        </a:p>
      </dgm:t>
    </dgm:pt>
    <dgm:pt modelId="{BF188F6C-A6E2-491C-8091-45A61110D521}" type="pres">
      <dgm:prSet presAssocID="{4B001DC0-E436-4DEC-A2C6-DF6DDB8E607D}" presName="imageaccent2" presStyleCnt="0"/>
      <dgm:spPr/>
    </dgm:pt>
    <dgm:pt modelId="{4BD462DD-93F8-4CC6-BE32-C07F7FEED85F}" type="pres">
      <dgm:prSet presAssocID="{4B001DC0-E436-4DEC-A2C6-DF6DDB8E607D}" presName="accentRepeatNode" presStyleLbl="solidAlignAcc1" presStyleIdx="3" presStyleCnt="6"/>
      <dgm:spPr/>
    </dgm:pt>
    <dgm:pt modelId="{E295D994-01EC-4863-99E4-5F34AE157D33}" type="pres">
      <dgm:prSet presAssocID="{DC6FA456-458A-4385-BCE3-4FC1AE7EE92C}" presName="text3" presStyleCnt="0"/>
      <dgm:spPr/>
    </dgm:pt>
    <dgm:pt modelId="{F3EE0398-9177-4D74-BCA9-593CFA1C3AE2}" type="pres">
      <dgm:prSet presAssocID="{DC6FA456-458A-4385-BCE3-4FC1AE7EE92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EBBB91-9AD6-4FDD-8811-58882C39AB13}" type="pres">
      <dgm:prSet presAssocID="{DC6FA456-458A-4385-BCE3-4FC1AE7EE92C}" presName="textaccent3" presStyleCnt="0"/>
      <dgm:spPr/>
    </dgm:pt>
    <dgm:pt modelId="{B66D0A16-947D-43B4-8F04-90888AD07170}" type="pres">
      <dgm:prSet presAssocID="{DC6FA456-458A-4385-BCE3-4FC1AE7EE92C}" presName="accentRepeatNode" presStyleLbl="solidAlignAcc1" presStyleIdx="4" presStyleCnt="6"/>
      <dgm:spPr/>
    </dgm:pt>
    <dgm:pt modelId="{688B4037-C8FC-4D9F-A926-B1A60D284980}" type="pres">
      <dgm:prSet presAssocID="{83A5AF85-0AE2-4A98-88FB-5DD260404520}" presName="image3" presStyleCnt="0"/>
      <dgm:spPr/>
    </dgm:pt>
    <dgm:pt modelId="{CAD49E97-AB0F-44D2-9355-5B587A7A78C3}" type="pres">
      <dgm:prSet presAssocID="{83A5AF85-0AE2-4A98-88FB-5DD260404520}" presName="imageRepeatNode" presStyleLbl="alignAcc1" presStyleIdx="2" presStyleCnt="3" custScaleX="93769" custScaleY="92533" custLinFactNeighborX="-2178" custLinFactNeighborY="6193"/>
      <dgm:spPr/>
      <dgm:t>
        <a:bodyPr/>
        <a:lstStyle/>
        <a:p>
          <a:endParaRPr lang="de-DE"/>
        </a:p>
      </dgm:t>
    </dgm:pt>
    <dgm:pt modelId="{BD28AD16-FFE3-4969-9DC1-D2D99A7AB885}" type="pres">
      <dgm:prSet presAssocID="{83A5AF85-0AE2-4A98-88FB-5DD260404520}" presName="imageaccent3" presStyleCnt="0"/>
      <dgm:spPr/>
    </dgm:pt>
    <dgm:pt modelId="{455C67B7-5266-4431-BCEA-41AAE3EF94FB}" type="pres">
      <dgm:prSet presAssocID="{83A5AF85-0AE2-4A98-88FB-5DD260404520}" presName="accentRepeatNode" presStyleLbl="solidAlignAcc1" presStyleIdx="5" presStyleCnt="6"/>
      <dgm:spPr/>
    </dgm:pt>
  </dgm:ptLst>
  <dgm:cxnLst>
    <dgm:cxn modelId="{EDA8F591-917D-4B11-8A1A-DCB4B76E0C6B}" type="presOf" srcId="{13662B2E-78D2-4DCB-BB50-1D83542FE0A5}" destId="{20BF35CA-4073-4A36-BEAD-0315C4FFEBF1}" srcOrd="0" destOrd="0" presId="urn:microsoft.com/office/officeart/2008/layout/HexagonCluster"/>
    <dgm:cxn modelId="{0A636763-6220-4718-BA3E-96DD11C1CBDD}" type="presOf" srcId="{DC6FA456-458A-4385-BCE3-4FC1AE7EE92C}" destId="{F3EE0398-9177-4D74-BCA9-593CFA1C3AE2}" srcOrd="0" destOrd="0" presId="urn:microsoft.com/office/officeart/2008/layout/HexagonCluster"/>
    <dgm:cxn modelId="{75A6911E-34FC-40E6-AF68-4A52CE080316}" srcId="{F29CC26D-BD84-4167-B749-86B9EBDF5E43}" destId="{13662B2E-78D2-4DCB-BB50-1D83542FE0A5}" srcOrd="1" destOrd="0" parTransId="{3B13E091-E1B9-4A60-B08D-0D29D133CB18}" sibTransId="{4B001DC0-E436-4DEC-A2C6-DF6DDB8E607D}"/>
    <dgm:cxn modelId="{6518A216-BCD5-40EC-B391-8F0F7815519D}" type="presOf" srcId="{F29CC26D-BD84-4167-B749-86B9EBDF5E43}" destId="{042B45DF-A9B7-4E54-B33A-F5B493C4EADF}" srcOrd="0" destOrd="0" presId="urn:microsoft.com/office/officeart/2008/layout/HexagonCluster"/>
    <dgm:cxn modelId="{FE2AD689-4CD0-4E76-81D7-6C104B8D0583}" type="presOf" srcId="{7AF25526-2F9D-4583-9388-D9EACBFBE434}" destId="{4E596ED4-7363-40D2-9949-4611D2D61FC2}" srcOrd="0" destOrd="0" presId="urn:microsoft.com/office/officeart/2008/layout/HexagonCluster"/>
    <dgm:cxn modelId="{40F0F27C-4A89-4FB5-82EB-0CB2C49553AC}" type="presOf" srcId="{19B7902F-1364-406D-A805-4ED0879DCD03}" destId="{683E82CD-D683-4CBB-8071-90E18F6FB2DB}" srcOrd="0" destOrd="0" presId="urn:microsoft.com/office/officeart/2008/layout/HexagonCluster"/>
    <dgm:cxn modelId="{440CD531-8A93-4BAF-BA29-E7839A02656F}" type="presOf" srcId="{4B001DC0-E436-4DEC-A2C6-DF6DDB8E607D}" destId="{D99231C5-723B-48BB-8D36-22F1DF705995}" srcOrd="0" destOrd="0" presId="urn:microsoft.com/office/officeart/2008/layout/HexagonCluster"/>
    <dgm:cxn modelId="{069F4851-4456-473F-AD68-06FD4D7FFBF7}" srcId="{F29CC26D-BD84-4167-B749-86B9EBDF5E43}" destId="{19B7902F-1364-406D-A805-4ED0879DCD03}" srcOrd="0" destOrd="0" parTransId="{12C4FF59-0923-4839-A56F-69E9C2CE98E7}" sibTransId="{7AF25526-2F9D-4583-9388-D9EACBFBE434}"/>
    <dgm:cxn modelId="{1BEA8F65-460C-452F-A9E1-BF4E925FEE5F}" type="presOf" srcId="{83A5AF85-0AE2-4A98-88FB-5DD260404520}" destId="{CAD49E97-AB0F-44D2-9355-5B587A7A78C3}" srcOrd="0" destOrd="0" presId="urn:microsoft.com/office/officeart/2008/layout/HexagonCluster"/>
    <dgm:cxn modelId="{C2346EBA-950E-4249-B9E7-39ED68B3CC70}" srcId="{F29CC26D-BD84-4167-B749-86B9EBDF5E43}" destId="{DC6FA456-458A-4385-BCE3-4FC1AE7EE92C}" srcOrd="2" destOrd="0" parTransId="{3339033C-C981-43D1-A78B-8D1D85F64103}" sibTransId="{83A5AF85-0AE2-4A98-88FB-5DD260404520}"/>
    <dgm:cxn modelId="{55B2F862-8E35-4772-8F22-C193597FEE56}" type="presParOf" srcId="{042B45DF-A9B7-4E54-B33A-F5B493C4EADF}" destId="{80E2686F-EF2B-44B9-935A-46AB97F7DCAC}" srcOrd="0" destOrd="0" presId="urn:microsoft.com/office/officeart/2008/layout/HexagonCluster"/>
    <dgm:cxn modelId="{D1DF3E7C-287F-4ECF-AE23-DD2A46AEF354}" type="presParOf" srcId="{80E2686F-EF2B-44B9-935A-46AB97F7DCAC}" destId="{683E82CD-D683-4CBB-8071-90E18F6FB2DB}" srcOrd="0" destOrd="0" presId="urn:microsoft.com/office/officeart/2008/layout/HexagonCluster"/>
    <dgm:cxn modelId="{277219F7-8C74-4385-A57D-A7C9BB520A1C}" type="presParOf" srcId="{042B45DF-A9B7-4E54-B33A-F5B493C4EADF}" destId="{9E9B54DC-2B46-4DC8-AF51-8E4F409973A8}" srcOrd="1" destOrd="0" presId="urn:microsoft.com/office/officeart/2008/layout/HexagonCluster"/>
    <dgm:cxn modelId="{360307A2-E631-42B4-93A8-B6D33FE1F3F1}" type="presParOf" srcId="{9E9B54DC-2B46-4DC8-AF51-8E4F409973A8}" destId="{32FEBCC2-BE81-432D-9F80-6BBCF0F7EE6E}" srcOrd="0" destOrd="0" presId="urn:microsoft.com/office/officeart/2008/layout/HexagonCluster"/>
    <dgm:cxn modelId="{549E93B8-FEFE-44F0-95CA-5E9CEF6425DC}" type="presParOf" srcId="{042B45DF-A9B7-4E54-B33A-F5B493C4EADF}" destId="{34A82B65-584F-4099-94C9-E3E5468FA02D}" srcOrd="2" destOrd="0" presId="urn:microsoft.com/office/officeart/2008/layout/HexagonCluster"/>
    <dgm:cxn modelId="{1E84BC3C-AACA-4D01-B2F6-B23A7A94159C}" type="presParOf" srcId="{34A82B65-584F-4099-94C9-E3E5468FA02D}" destId="{4E596ED4-7363-40D2-9949-4611D2D61FC2}" srcOrd="0" destOrd="0" presId="urn:microsoft.com/office/officeart/2008/layout/HexagonCluster"/>
    <dgm:cxn modelId="{EB7335A7-1085-40E6-9558-70146CF25810}" type="presParOf" srcId="{042B45DF-A9B7-4E54-B33A-F5B493C4EADF}" destId="{2B23ABA1-C7AE-4DF3-8F9E-36D6123A2D28}" srcOrd="3" destOrd="0" presId="urn:microsoft.com/office/officeart/2008/layout/HexagonCluster"/>
    <dgm:cxn modelId="{2308B9A0-08F7-4CEF-9C6A-572EB630DA0E}" type="presParOf" srcId="{2B23ABA1-C7AE-4DF3-8F9E-36D6123A2D28}" destId="{4622B258-58DF-4529-895B-EE7310AC6068}" srcOrd="0" destOrd="0" presId="urn:microsoft.com/office/officeart/2008/layout/HexagonCluster"/>
    <dgm:cxn modelId="{A656C84C-CDE9-466A-ACCD-791CA3E200D2}" type="presParOf" srcId="{042B45DF-A9B7-4E54-B33A-F5B493C4EADF}" destId="{3540AED9-6ECD-42E1-9200-515AF54E9CC9}" srcOrd="4" destOrd="0" presId="urn:microsoft.com/office/officeart/2008/layout/HexagonCluster"/>
    <dgm:cxn modelId="{560D9161-2FAD-48FF-AE0E-97352C468FDA}" type="presParOf" srcId="{3540AED9-6ECD-42E1-9200-515AF54E9CC9}" destId="{20BF35CA-4073-4A36-BEAD-0315C4FFEBF1}" srcOrd="0" destOrd="0" presId="urn:microsoft.com/office/officeart/2008/layout/HexagonCluster"/>
    <dgm:cxn modelId="{39F4CCB8-50B4-45D9-9850-353D9F74E7E0}" type="presParOf" srcId="{042B45DF-A9B7-4E54-B33A-F5B493C4EADF}" destId="{18818B9F-F223-4F4A-85C2-ACE92535D719}" srcOrd="5" destOrd="0" presId="urn:microsoft.com/office/officeart/2008/layout/HexagonCluster"/>
    <dgm:cxn modelId="{92FAF92C-E436-41DC-A3FD-93A55600CBD5}" type="presParOf" srcId="{18818B9F-F223-4F4A-85C2-ACE92535D719}" destId="{22271B5E-7677-4E5A-9D6E-EE2FFC599FB1}" srcOrd="0" destOrd="0" presId="urn:microsoft.com/office/officeart/2008/layout/HexagonCluster"/>
    <dgm:cxn modelId="{1182B98F-B006-40E8-9331-1AA8C10BF1A2}" type="presParOf" srcId="{042B45DF-A9B7-4E54-B33A-F5B493C4EADF}" destId="{6B092ACD-43B6-45CA-8A4B-401B52F71C29}" srcOrd="6" destOrd="0" presId="urn:microsoft.com/office/officeart/2008/layout/HexagonCluster"/>
    <dgm:cxn modelId="{DE67D387-BC07-4111-B32B-3DD910FA19A3}" type="presParOf" srcId="{6B092ACD-43B6-45CA-8A4B-401B52F71C29}" destId="{D99231C5-723B-48BB-8D36-22F1DF705995}" srcOrd="0" destOrd="0" presId="urn:microsoft.com/office/officeart/2008/layout/HexagonCluster"/>
    <dgm:cxn modelId="{88B65570-A085-432A-82F3-5BB72F8BCEDC}" type="presParOf" srcId="{042B45DF-A9B7-4E54-B33A-F5B493C4EADF}" destId="{BF188F6C-A6E2-491C-8091-45A61110D521}" srcOrd="7" destOrd="0" presId="urn:microsoft.com/office/officeart/2008/layout/HexagonCluster"/>
    <dgm:cxn modelId="{1EEE36E3-7075-4EF4-BEB4-E3541608866E}" type="presParOf" srcId="{BF188F6C-A6E2-491C-8091-45A61110D521}" destId="{4BD462DD-93F8-4CC6-BE32-C07F7FEED85F}" srcOrd="0" destOrd="0" presId="urn:microsoft.com/office/officeart/2008/layout/HexagonCluster"/>
    <dgm:cxn modelId="{5EF4470A-775C-4E24-B8B6-9C036B219F2C}" type="presParOf" srcId="{042B45DF-A9B7-4E54-B33A-F5B493C4EADF}" destId="{E295D994-01EC-4863-99E4-5F34AE157D33}" srcOrd="8" destOrd="0" presId="urn:microsoft.com/office/officeart/2008/layout/HexagonCluster"/>
    <dgm:cxn modelId="{599D2379-3932-44CA-B3A8-3376978FC805}" type="presParOf" srcId="{E295D994-01EC-4863-99E4-5F34AE157D33}" destId="{F3EE0398-9177-4D74-BCA9-593CFA1C3AE2}" srcOrd="0" destOrd="0" presId="urn:microsoft.com/office/officeart/2008/layout/HexagonCluster"/>
    <dgm:cxn modelId="{74470133-A783-4C40-8AA1-BCF14BC3D76C}" type="presParOf" srcId="{042B45DF-A9B7-4E54-B33A-F5B493C4EADF}" destId="{A6EBBB91-9AD6-4FDD-8811-58882C39AB13}" srcOrd="9" destOrd="0" presId="urn:microsoft.com/office/officeart/2008/layout/HexagonCluster"/>
    <dgm:cxn modelId="{B47442C6-4541-432A-BFF9-33BB66EDD9B8}" type="presParOf" srcId="{A6EBBB91-9AD6-4FDD-8811-58882C39AB13}" destId="{B66D0A16-947D-43B4-8F04-90888AD07170}" srcOrd="0" destOrd="0" presId="urn:microsoft.com/office/officeart/2008/layout/HexagonCluster"/>
    <dgm:cxn modelId="{F6868338-F3B9-49A6-8B06-6A994D4E03E0}" type="presParOf" srcId="{042B45DF-A9B7-4E54-B33A-F5B493C4EADF}" destId="{688B4037-C8FC-4D9F-A926-B1A60D284980}" srcOrd="10" destOrd="0" presId="urn:microsoft.com/office/officeart/2008/layout/HexagonCluster"/>
    <dgm:cxn modelId="{F8C7268C-E4B4-491C-99D4-DC27A1CE93B5}" type="presParOf" srcId="{688B4037-C8FC-4D9F-A926-B1A60D284980}" destId="{CAD49E97-AB0F-44D2-9355-5B587A7A78C3}" srcOrd="0" destOrd="0" presId="urn:microsoft.com/office/officeart/2008/layout/HexagonCluster"/>
    <dgm:cxn modelId="{2C862257-5661-4C13-8592-37B691BFDF99}" type="presParOf" srcId="{042B45DF-A9B7-4E54-B33A-F5B493C4EADF}" destId="{BD28AD16-FFE3-4969-9DC1-D2D99A7AB885}" srcOrd="11" destOrd="0" presId="urn:microsoft.com/office/officeart/2008/layout/HexagonCluster"/>
    <dgm:cxn modelId="{53343A2B-9385-4A63-A594-E36843F087D6}" type="presParOf" srcId="{BD28AD16-FFE3-4969-9DC1-D2D99A7AB885}" destId="{455C67B7-5266-4431-BCEA-41AAE3EF94F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BFE8A-1486-433A-8D04-6894BCF6069F}">
      <dsp:nvSpPr>
        <dsp:cNvPr id="0" name=""/>
        <dsp:cNvSpPr/>
      </dsp:nvSpPr>
      <dsp:spPr>
        <a:xfrm>
          <a:off x="3280389" y="201935"/>
          <a:ext cx="4007637" cy="139179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E8D44-1FC7-4B58-A200-DA45890C1DAA}">
      <dsp:nvSpPr>
        <dsp:cNvPr id="0" name=""/>
        <dsp:cNvSpPr/>
      </dsp:nvSpPr>
      <dsp:spPr>
        <a:xfrm>
          <a:off x="4902084" y="3609980"/>
          <a:ext cx="776673" cy="49707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465E3-ACF1-4D65-8F6B-11E49CA260A2}">
      <dsp:nvSpPr>
        <dsp:cNvPr id="0" name=""/>
        <dsp:cNvSpPr/>
      </dsp:nvSpPr>
      <dsp:spPr>
        <a:xfrm>
          <a:off x="3426404" y="4007637"/>
          <a:ext cx="3728034" cy="932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Nationale Gesetze</a:t>
          </a:r>
          <a:endParaRPr lang="de-DE" sz="3300" kern="1200" dirty="0"/>
        </a:p>
      </dsp:txBody>
      <dsp:txXfrm>
        <a:off x="3426404" y="4007637"/>
        <a:ext cx="3728034" cy="932008"/>
      </dsp:txXfrm>
    </dsp:sp>
    <dsp:sp modelId="{236D659C-85B5-4580-9E91-0DD0AE4244A8}">
      <dsp:nvSpPr>
        <dsp:cNvPr id="0" name=""/>
        <dsp:cNvSpPr/>
      </dsp:nvSpPr>
      <dsp:spPr>
        <a:xfrm>
          <a:off x="4737429" y="1701226"/>
          <a:ext cx="1398013" cy="1398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EU Strategie</a:t>
          </a:r>
          <a:endParaRPr lang="de-DE" sz="1500" kern="1200" dirty="0"/>
        </a:p>
      </dsp:txBody>
      <dsp:txXfrm>
        <a:off x="4942163" y="1905960"/>
        <a:ext cx="988545" cy="988545"/>
      </dsp:txXfrm>
    </dsp:sp>
    <dsp:sp modelId="{174B93CD-5AAE-4B0D-8609-060EB9B97117}">
      <dsp:nvSpPr>
        <dsp:cNvPr id="0" name=""/>
        <dsp:cNvSpPr/>
      </dsp:nvSpPr>
      <dsp:spPr>
        <a:xfrm>
          <a:off x="3737073" y="652406"/>
          <a:ext cx="1398013" cy="1398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EU Richtlinie</a:t>
          </a:r>
          <a:endParaRPr lang="de-DE" sz="1500" kern="1200" dirty="0"/>
        </a:p>
      </dsp:txBody>
      <dsp:txXfrm>
        <a:off x="3941807" y="857140"/>
        <a:ext cx="988545" cy="988545"/>
      </dsp:txXfrm>
    </dsp:sp>
    <dsp:sp modelId="{9A31A60C-0953-4B62-9EDE-269E3F6F902D}">
      <dsp:nvSpPr>
        <dsp:cNvPr id="0" name=""/>
        <dsp:cNvSpPr/>
      </dsp:nvSpPr>
      <dsp:spPr>
        <a:xfrm>
          <a:off x="5166153" y="314397"/>
          <a:ext cx="1398013" cy="1398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EU Verordnung</a:t>
          </a:r>
          <a:endParaRPr lang="de-DE" sz="1500" kern="1200" dirty="0"/>
        </a:p>
      </dsp:txBody>
      <dsp:txXfrm>
        <a:off x="5370887" y="519131"/>
        <a:ext cx="988545" cy="988545"/>
      </dsp:txXfrm>
    </dsp:sp>
    <dsp:sp modelId="{61380218-13A2-4E65-B92D-EBC7A1CFBF12}">
      <dsp:nvSpPr>
        <dsp:cNvPr id="0" name=""/>
        <dsp:cNvSpPr/>
      </dsp:nvSpPr>
      <dsp:spPr>
        <a:xfrm>
          <a:off x="3115734" y="31066"/>
          <a:ext cx="4349373" cy="3479499"/>
        </a:xfrm>
        <a:prstGeom prst="funnel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E82CD-D683-4CBB-8071-90E18F6FB2DB}">
      <dsp:nvSpPr>
        <dsp:cNvPr id="0" name=""/>
        <dsp:cNvSpPr/>
      </dsp:nvSpPr>
      <dsp:spPr>
        <a:xfrm>
          <a:off x="1878991" y="2831945"/>
          <a:ext cx="2023392" cy="17445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 Analytik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 Normung</a:t>
          </a:r>
          <a:endParaRPr lang="de-DE" sz="2600" kern="1200" dirty="0"/>
        </a:p>
      </dsp:txBody>
      <dsp:txXfrm>
        <a:off x="2192983" y="3102661"/>
        <a:ext cx="1395408" cy="1203085"/>
      </dsp:txXfrm>
    </dsp:sp>
    <dsp:sp modelId="{32FEBCC2-BE81-432D-9F80-6BBCF0F7EE6E}">
      <dsp:nvSpPr>
        <dsp:cNvPr id="0" name=""/>
        <dsp:cNvSpPr/>
      </dsp:nvSpPr>
      <dsp:spPr>
        <a:xfrm>
          <a:off x="1931556" y="3602113"/>
          <a:ext cx="236902" cy="204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96ED4-7363-40D2-9949-4611D2D61FC2}">
      <dsp:nvSpPr>
        <dsp:cNvPr id="0" name=""/>
        <dsp:cNvSpPr/>
      </dsp:nvSpPr>
      <dsp:spPr>
        <a:xfrm>
          <a:off x="149387" y="1894929"/>
          <a:ext cx="2023392" cy="174451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2B258-58DF-4529-895B-EE7310AC6068}">
      <dsp:nvSpPr>
        <dsp:cNvPr id="0" name=""/>
        <dsp:cNvSpPr/>
      </dsp:nvSpPr>
      <dsp:spPr>
        <a:xfrm>
          <a:off x="1526878" y="3408995"/>
          <a:ext cx="236902" cy="204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F35CA-4073-4A36-BEAD-0315C4FFEBF1}">
      <dsp:nvSpPr>
        <dsp:cNvPr id="0" name=""/>
        <dsp:cNvSpPr/>
      </dsp:nvSpPr>
      <dsp:spPr>
        <a:xfrm>
          <a:off x="3602835" y="1874189"/>
          <a:ext cx="2023392" cy="17445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Forschung</a:t>
          </a:r>
          <a:endParaRPr lang="de-DE" sz="2600" kern="1200" dirty="0"/>
        </a:p>
      </dsp:txBody>
      <dsp:txXfrm>
        <a:off x="3916827" y="2144905"/>
        <a:ext cx="1395408" cy="1203085"/>
      </dsp:txXfrm>
    </dsp:sp>
    <dsp:sp modelId="{22271B5E-7677-4E5A-9D6E-EE2FFC599FB1}">
      <dsp:nvSpPr>
        <dsp:cNvPr id="0" name=""/>
        <dsp:cNvSpPr/>
      </dsp:nvSpPr>
      <dsp:spPr>
        <a:xfrm>
          <a:off x="4986087" y="3386411"/>
          <a:ext cx="236902" cy="204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231C5-723B-48BB-8D36-22F1DF705995}">
      <dsp:nvSpPr>
        <dsp:cNvPr id="0" name=""/>
        <dsp:cNvSpPr/>
      </dsp:nvSpPr>
      <dsp:spPr>
        <a:xfrm>
          <a:off x="5326679" y="2831945"/>
          <a:ext cx="2023392" cy="174451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462DD-93F8-4CC6-BE32-C07F7FEED85F}">
      <dsp:nvSpPr>
        <dsp:cNvPr id="0" name=""/>
        <dsp:cNvSpPr/>
      </dsp:nvSpPr>
      <dsp:spPr>
        <a:xfrm>
          <a:off x="5379244" y="3602113"/>
          <a:ext cx="236902" cy="204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E0398-9177-4D74-BCA9-593CFA1C3AE2}">
      <dsp:nvSpPr>
        <dsp:cNvPr id="0" name=""/>
        <dsp:cNvSpPr/>
      </dsp:nvSpPr>
      <dsp:spPr>
        <a:xfrm>
          <a:off x="1878991" y="920581"/>
          <a:ext cx="2023392" cy="17445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Legislative</a:t>
          </a:r>
          <a:endParaRPr lang="de-DE" sz="2600" kern="1200" dirty="0"/>
        </a:p>
      </dsp:txBody>
      <dsp:txXfrm>
        <a:off x="2192983" y="1191297"/>
        <a:ext cx="1395408" cy="1203085"/>
      </dsp:txXfrm>
    </dsp:sp>
    <dsp:sp modelId="{B66D0A16-947D-43B4-8F04-90888AD07170}">
      <dsp:nvSpPr>
        <dsp:cNvPr id="0" name=""/>
        <dsp:cNvSpPr/>
      </dsp:nvSpPr>
      <dsp:spPr>
        <a:xfrm>
          <a:off x="3250722" y="958375"/>
          <a:ext cx="236902" cy="204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49E97-AB0F-44D2-9355-5B587A7A78C3}">
      <dsp:nvSpPr>
        <dsp:cNvPr id="0" name=""/>
        <dsp:cNvSpPr/>
      </dsp:nvSpPr>
      <dsp:spPr>
        <a:xfrm>
          <a:off x="3621804" y="140603"/>
          <a:ext cx="1897314" cy="161425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C67B7-5266-4431-BCEA-41AAE3EF94FB}">
      <dsp:nvSpPr>
        <dsp:cNvPr id="0" name=""/>
        <dsp:cNvSpPr/>
      </dsp:nvSpPr>
      <dsp:spPr>
        <a:xfrm>
          <a:off x="3662601" y="733454"/>
          <a:ext cx="236902" cy="2041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34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B6F2F01-1E48-4CE4-A680-F59B08D992F3}" type="datetimeFigureOut">
              <a:rPr lang="de-AT" smtClean="0"/>
              <a:t>09.05.2022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923879"/>
            <a:ext cx="5681980" cy="402862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18091"/>
            <a:ext cx="3077739" cy="51334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4D912B-C33B-4EF6-857D-709E3D8885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019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 smtClean="0"/>
          </a:p>
          <a:p>
            <a:endParaRPr lang="de-AT" baseline="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912B-C33B-4EF6-857D-709E3D88854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86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de-AT" dirty="0" smtClean="0"/>
              <a:t>Bildquelle: https://pixabay.com/de/vectors/checkliste-aufgabenliste-auff%c3%bchren-6640235/</a:t>
            </a:r>
          </a:p>
          <a:p>
            <a:pPr lvl="0"/>
            <a:endParaRPr lang="de-AT" sz="1300" dirty="0"/>
          </a:p>
          <a:p>
            <a:pPr lvl="0"/>
            <a:r>
              <a:rPr lang="de-AT" sz="1300" dirty="0"/>
              <a:t>Regelwerk der ÖVGW – als Regeln der Technik – definieren Stand der Technik</a:t>
            </a:r>
          </a:p>
          <a:p>
            <a:pPr lvl="0"/>
            <a:r>
              <a:rPr lang="de-AT" sz="1300" dirty="0"/>
              <a:t>Von WVU gemeinsam in ÖVGW Ausschüssen erarbeitet</a:t>
            </a:r>
          </a:p>
          <a:p>
            <a:pPr lvl="0"/>
            <a:r>
              <a:rPr lang="de-AT" sz="1300" dirty="0"/>
              <a:t>Sind Handlungsleitfaden</a:t>
            </a:r>
          </a:p>
          <a:p>
            <a:pPr lvl="0"/>
            <a:r>
              <a:rPr lang="de-AT" sz="1300" dirty="0"/>
              <a:t>Bieten Rechtssicherheit</a:t>
            </a:r>
          </a:p>
          <a:p>
            <a:pPr lvl="0"/>
            <a:endParaRPr lang="de-AT" sz="1300" dirty="0"/>
          </a:p>
          <a:p>
            <a:pPr lvl="0"/>
            <a:r>
              <a:rPr lang="de-AT" sz="1300" b="1" dirty="0"/>
              <a:t>Aktuell</a:t>
            </a:r>
          </a:p>
          <a:p>
            <a:pPr lvl="0"/>
            <a:r>
              <a:rPr lang="de-AT" sz="1300" dirty="0"/>
              <a:t>2021 in Überarbeitung bzw. Revision: W 54, W 63, W 74, W 100, W 20; WI FAQ TW und </a:t>
            </a:r>
            <a:r>
              <a:rPr lang="de-AT" sz="1300" dirty="0" err="1"/>
              <a:t>Mibi</a:t>
            </a:r>
            <a:endParaRPr lang="de-AT" sz="1300" dirty="0"/>
          </a:p>
          <a:p>
            <a:r>
              <a:rPr lang="de-AT" sz="1300" dirty="0"/>
              <a:t>2020: W 109, W 107</a:t>
            </a:r>
          </a:p>
          <a:p>
            <a:r>
              <a:rPr lang="de-AT" sz="1300" dirty="0"/>
              <a:t>2021: WI 04, WM Skriptum</a:t>
            </a:r>
          </a:p>
          <a:p>
            <a:endParaRPr lang="de-AT" sz="1300" dirty="0"/>
          </a:p>
          <a:p>
            <a:endParaRPr lang="de-AT" sz="1300" dirty="0"/>
          </a:p>
          <a:p>
            <a:pPr marL="185715" indent="-185715">
              <a:buFont typeface="Wingdings" panose="05000000000000000000" pitchFamily="2" charset="2"/>
              <a:buChar char="à"/>
            </a:pPr>
            <a:r>
              <a:rPr lang="de-AT" sz="1300" dirty="0">
                <a:sym typeface="Wingdings" panose="05000000000000000000" pitchFamily="2" charset="2"/>
              </a:rPr>
              <a:t>W 63 zu Wasserverlusten wird 2022 neu veröffentlicht werden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de-AT" sz="1300" dirty="0"/>
          </a:p>
          <a:p>
            <a:endParaRPr lang="de-AT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912B-C33B-4EF6-857D-709E3D888541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3384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Bildrechte: https://pixabay.com/de/vectors/werkzeugkasten-werkzeuge-rot-29058/</a:t>
            </a:r>
          </a:p>
          <a:p>
            <a:endParaRPr lang="de-AT" dirty="0" smtClean="0"/>
          </a:p>
          <a:p>
            <a:r>
              <a:rPr lang="de-AT" dirty="0" smtClean="0"/>
              <a:t>ÖVGW bietet Hilfestellung</a:t>
            </a:r>
            <a:r>
              <a:rPr lang="de-AT" baseline="0" dirty="0" smtClean="0"/>
              <a:t> an</a:t>
            </a:r>
          </a:p>
          <a:p>
            <a:r>
              <a:rPr lang="de-AT" baseline="0" dirty="0" smtClean="0"/>
              <a:t>Wie ÖVGW Regelwerk – per ABO immer top aktuell digital im Haus</a:t>
            </a:r>
          </a:p>
          <a:p>
            <a:r>
              <a:rPr lang="de-AT" baseline="0" dirty="0" smtClean="0"/>
              <a:t>Fachinformationen – fachliche Hilfestellung zu technischen Fragen/ Fragen zur Mikrobiologie und TW Befund – kommt 2022 @ FAQ TW und </a:t>
            </a:r>
            <a:r>
              <a:rPr lang="de-AT" baseline="0" dirty="0" err="1" smtClean="0"/>
              <a:t>Mibi</a:t>
            </a:r>
            <a:r>
              <a:rPr lang="de-AT" baseline="0" dirty="0" smtClean="0"/>
              <a:t> </a:t>
            </a:r>
            <a:r>
              <a:rPr lang="de-AT" baseline="0" dirty="0" err="1" smtClean="0"/>
              <a:t>zB</a:t>
            </a:r>
            <a:endParaRPr lang="de-AT" baseline="0" dirty="0" smtClean="0"/>
          </a:p>
          <a:p>
            <a:r>
              <a:rPr lang="de-AT" baseline="0" dirty="0" err="1" smtClean="0"/>
              <a:t>Weiters</a:t>
            </a:r>
            <a:r>
              <a:rPr lang="de-AT" baseline="0" dirty="0" smtClean="0"/>
              <a:t>: </a:t>
            </a:r>
            <a:r>
              <a:rPr lang="de-AT" baseline="0" dirty="0" err="1" smtClean="0"/>
              <a:t>Factsheets</a:t>
            </a:r>
            <a:r>
              <a:rPr lang="de-AT" baseline="0" dirty="0" smtClean="0"/>
              <a:t> zu TW und Klimawandel, Branchendaten, Aus gutem Grund TW… -&gt; für Komm mit Kunden etc.</a:t>
            </a:r>
          </a:p>
          <a:p>
            <a:r>
              <a:rPr lang="de-AT" baseline="0" dirty="0" smtClean="0"/>
              <a:t>MG Infos; Wasser News, </a:t>
            </a:r>
          </a:p>
          <a:p>
            <a:r>
              <a:rPr lang="de-AT" baseline="0" dirty="0" smtClean="0"/>
              <a:t>Zukünftig wird ÖVGW Kommunikation intensivieren, Leistung der Branche sichtbarer machen, </a:t>
            </a:r>
          </a:p>
          <a:p>
            <a:endParaRPr lang="de-AT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ÖVGW</a:t>
            </a:r>
            <a:r>
              <a:rPr lang="de-AT" baseline="0" dirty="0" smtClean="0"/>
              <a:t> wird Hilfestellung anbieten zur Umsetzung EU TW-RL @ Risikomanagement, @ Kommunikation mit Verbrauchern</a:t>
            </a:r>
            <a:endParaRPr lang="de-AT" dirty="0" smtClean="0"/>
          </a:p>
          <a:p>
            <a:endParaRPr lang="de-AT" baseline="0" dirty="0" smtClean="0"/>
          </a:p>
          <a:p>
            <a:r>
              <a:rPr lang="de-AT" baseline="0" dirty="0" smtClean="0"/>
              <a:t>ÖVGW Schulungsangebot – ÖVGW bildet weiter.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912B-C33B-4EF6-857D-709E3D888541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25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Bildquellen: https://pixabay.com/de/photos/hochwasser-schild-untergang-wasser-392707/; https://pixabay.com/de/photos/klimawandel-klima-d%c3%bcrre-trockenheit-1325882/; https://pixabay.com/de/photos/pool-wasser-schwimmbad-schwimmen-5287241/;https://pixabay.com/de/photos/medikamente-pillen-chemikalien-4709026/</a:t>
            </a:r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912B-C33B-4EF6-857D-709E3D88854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171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3B99-4FF9-4BCF-B382-CBDC5E33B517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572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912B-C33B-4EF6-857D-709E3D888541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511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300" dirty="0"/>
          </a:p>
          <a:p>
            <a:endParaRPr lang="de-AT" sz="1300" dirty="0"/>
          </a:p>
          <a:p>
            <a:endParaRPr lang="de-AT" sz="1300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3B99-4FF9-4BCF-B382-CBDC5E33B517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367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300" i="1" dirty="0"/>
              <a:t>Bildquelle: https://pixabay.com/de/vectors/marketing-megaphon-werbung-6078538</a:t>
            </a:r>
            <a:r>
              <a:rPr lang="de-AT" sz="1300" i="1" dirty="0" smtClean="0"/>
              <a:t>/</a:t>
            </a:r>
            <a:endParaRPr lang="de-AT" sz="13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912B-C33B-4EF6-857D-709E3D888541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267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912B-C33B-4EF6-857D-709E3D888541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511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3B99-4FF9-4BCF-B382-CBDC5E33B517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588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dirty="0" smtClean="0"/>
              <a:t>Bilder:</a:t>
            </a:r>
            <a:r>
              <a:rPr lang="de-AT" baseline="0" dirty="0" smtClean="0"/>
              <a:t> EU Kommission, Carl Roth Blog,</a:t>
            </a:r>
          </a:p>
          <a:p>
            <a:endParaRPr lang="de-AT" dirty="0" smtClean="0"/>
          </a:p>
          <a:p>
            <a:r>
              <a:rPr lang="de-AT" dirty="0" smtClean="0"/>
              <a:t>Analytik</a:t>
            </a:r>
            <a:r>
              <a:rPr lang="de-AT" baseline="0" dirty="0" smtClean="0"/>
              <a:t> bring immer mehr ans Licht</a:t>
            </a:r>
          </a:p>
          <a:p>
            <a:r>
              <a:rPr lang="de-AT" baseline="0" dirty="0" smtClean="0"/>
              <a:t>Neue Parameter/ Stoffe in EU TW-RL </a:t>
            </a:r>
            <a:r>
              <a:rPr lang="de-AT" baseline="0" dirty="0" err="1" smtClean="0"/>
              <a:t>zB</a:t>
            </a:r>
            <a:r>
              <a:rPr lang="de-AT" baseline="0" dirty="0" smtClean="0"/>
              <a:t> PFAS</a:t>
            </a:r>
          </a:p>
          <a:p>
            <a:r>
              <a:rPr lang="de-AT" dirty="0" smtClean="0"/>
              <a:t>Qualitätsprobleme/</a:t>
            </a:r>
            <a:r>
              <a:rPr lang="de-AT" baseline="0" dirty="0" smtClean="0"/>
              <a:t> Quelle sicher – kann jeden WVU treffen.</a:t>
            </a:r>
          </a:p>
          <a:p>
            <a:r>
              <a:rPr lang="de-AT" baseline="0" dirty="0" smtClean="0"/>
              <a:t>UBA/ AGES Monitoring PFAS nutzen – Fakten schaffen. Handeln können. </a:t>
            </a:r>
          </a:p>
          <a:p>
            <a:r>
              <a:rPr lang="de-AT" baseline="0" dirty="0" smtClean="0"/>
              <a:t>Faktenbasierte Diskussion führen – nicht emotional geladen (ob Aufbereitung oder nicht)</a:t>
            </a:r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Legistik</a:t>
            </a:r>
            <a:r>
              <a:rPr lang="de-AT" dirty="0" smtClean="0"/>
              <a:t> – EU-weit</a:t>
            </a:r>
            <a:r>
              <a:rPr lang="de-AT" baseline="0" dirty="0" smtClean="0"/>
              <a:t> viel im Gange – Pomassl Anna hat 2020 mindestens 6 </a:t>
            </a:r>
            <a:r>
              <a:rPr lang="de-AT" baseline="0" dirty="0" err="1" smtClean="0"/>
              <a:t>Legistika</a:t>
            </a:r>
            <a:r>
              <a:rPr lang="de-AT" baseline="0" dirty="0" smtClean="0"/>
              <a:t> mitbetreut und </a:t>
            </a:r>
            <a:r>
              <a:rPr lang="de-AT" baseline="0" dirty="0" err="1" smtClean="0"/>
              <a:t>Stlln</a:t>
            </a:r>
            <a:r>
              <a:rPr lang="de-AT" baseline="0" dirty="0" smtClean="0"/>
              <a:t> abgegeben – in Abstimmung mit FA Wassergüte</a:t>
            </a:r>
          </a:p>
          <a:p>
            <a:r>
              <a:rPr lang="de-AT" baseline="0" dirty="0" smtClean="0"/>
              <a:t>Viel Forschungstätigkeit – national und international – im FA Wassergüte berichtet</a:t>
            </a:r>
          </a:p>
          <a:p>
            <a:r>
              <a:rPr lang="de-AT" baseline="0" dirty="0" smtClean="0"/>
              <a:t>Normung – muss Analyse regeln und standardisieren – läuft via ASI K 140 (Pomassl Delegierte) </a:t>
            </a:r>
            <a:endParaRPr lang="de-AT" dirty="0" smtClean="0"/>
          </a:p>
          <a:p>
            <a:endParaRPr lang="de-AT" dirty="0" smtClean="0"/>
          </a:p>
          <a:p>
            <a:r>
              <a:rPr lang="de-AT" b="1" dirty="0" err="1" smtClean="0"/>
              <a:t>Legistik</a:t>
            </a:r>
            <a:r>
              <a:rPr lang="de-AT" b="1" dirty="0" smtClean="0"/>
              <a:t>:</a:t>
            </a:r>
          </a:p>
          <a:p>
            <a:r>
              <a:rPr lang="de-AT" dirty="0" smtClean="0"/>
              <a:t>EU DWD, UWWTD</a:t>
            </a:r>
            <a:r>
              <a:rPr lang="de-AT" baseline="0" dirty="0" smtClean="0"/>
              <a:t>, REACH und CLP, Arzneimittelstrategie, GW-RL, EQS, SUD zu PFAS, Mikroplastik, Pharmazeutika/ Arzneimittel </a:t>
            </a:r>
          </a:p>
          <a:p>
            <a:r>
              <a:rPr lang="de-AT" baseline="0" dirty="0" smtClean="0">
                <a:sym typeface="Wingdings" panose="05000000000000000000" pitchFamily="2" charset="2"/>
              </a:rPr>
              <a:t> einiges im Gange, dass Spurenstoffe auf EU Ebene geregelt werden und es hier eine </a:t>
            </a:r>
            <a:r>
              <a:rPr lang="de-AT" baseline="0" dirty="0" err="1" smtClean="0">
                <a:sym typeface="Wingdings" panose="05000000000000000000" pitchFamily="2" charset="2"/>
              </a:rPr>
              <a:t>legistische</a:t>
            </a:r>
            <a:r>
              <a:rPr lang="de-AT" baseline="0" dirty="0" smtClean="0">
                <a:sym typeface="Wingdings" panose="05000000000000000000" pitchFamily="2" charset="2"/>
              </a:rPr>
              <a:t> Vorgabe gibt, wie mit diesen Stoffen umzugehen ist  EU weiter Kohärenz ist anzustreben und EU Legislative aufeinander abzustimmen „Compliance“, Grundwasserschutz = TW Ressourcenschutz MUSS Priorität haben</a:t>
            </a:r>
          </a:p>
          <a:p>
            <a:endParaRPr lang="de-AT" baseline="0" dirty="0" smtClean="0">
              <a:sym typeface="Wingdings" panose="05000000000000000000" pitchFamily="2" charset="2"/>
            </a:endParaRPr>
          </a:p>
          <a:p>
            <a:r>
              <a:rPr lang="de-AT" baseline="0" dirty="0" smtClean="0">
                <a:sym typeface="Wingdings" panose="05000000000000000000" pitchFamily="2" charset="2"/>
              </a:rPr>
              <a:t>In neuer EU DWD müssen neue Spurenstoffe untersucht werden, die für </a:t>
            </a:r>
            <a:r>
              <a:rPr lang="de-AT" baseline="0" dirty="0" err="1" smtClean="0">
                <a:sym typeface="Wingdings" panose="05000000000000000000" pitchFamily="2" charset="2"/>
              </a:rPr>
              <a:t>meschl</a:t>
            </a:r>
            <a:r>
              <a:rPr lang="de-AT" baseline="0" dirty="0" smtClean="0">
                <a:sym typeface="Wingdings" panose="05000000000000000000" pitchFamily="2" charset="2"/>
              </a:rPr>
              <a:t>. Gesundheit relevant sind, bzw. via </a:t>
            </a:r>
            <a:r>
              <a:rPr lang="de-AT" baseline="0" dirty="0" err="1" smtClean="0">
                <a:sym typeface="Wingdings" panose="05000000000000000000" pitchFamily="2" charset="2"/>
              </a:rPr>
              <a:t>Watchlist</a:t>
            </a:r>
            <a:r>
              <a:rPr lang="de-AT" baseline="0" dirty="0" smtClean="0">
                <a:sym typeface="Wingdings" panose="05000000000000000000" pitchFamily="2" charset="2"/>
              </a:rPr>
              <a:t>/ Beobachtungsliste soll Datenbasis erstellt werden, ob/ wo Stoffe vorkommen um </a:t>
            </a:r>
            <a:r>
              <a:rPr lang="de-AT" baseline="0" dirty="0" err="1" smtClean="0">
                <a:sym typeface="Wingdings" panose="05000000000000000000" pitchFamily="2" charset="2"/>
              </a:rPr>
              <a:t>humantox</a:t>
            </a:r>
            <a:r>
              <a:rPr lang="de-AT" baseline="0" dirty="0" smtClean="0">
                <a:sym typeface="Wingdings" panose="05000000000000000000" pitchFamily="2" charset="2"/>
              </a:rPr>
              <a:t>. Bewertung vornehmen zu können (</a:t>
            </a:r>
            <a:r>
              <a:rPr lang="de-AT" baseline="0" dirty="0" err="1" smtClean="0">
                <a:sym typeface="Wingdings" panose="05000000000000000000" pitchFamily="2" charset="2"/>
              </a:rPr>
              <a:t>Nonylphenol</a:t>
            </a:r>
            <a:r>
              <a:rPr lang="de-AT" baseline="0" dirty="0" smtClean="0">
                <a:sym typeface="Wingdings" panose="05000000000000000000" pitchFamily="2" charset="2"/>
              </a:rPr>
              <a:t>, Beta-</a:t>
            </a:r>
            <a:r>
              <a:rPr lang="de-AT" baseline="0" dirty="0" err="1" smtClean="0">
                <a:sym typeface="Wingdings" panose="05000000000000000000" pitchFamily="2" charset="2"/>
              </a:rPr>
              <a:t>östradiol</a:t>
            </a:r>
            <a:r>
              <a:rPr lang="de-AT" baseline="0" dirty="0" smtClean="0">
                <a:sym typeface="Wingdings" panose="05000000000000000000" pitchFamily="2" charset="2"/>
              </a:rPr>
              <a:t>, später auch Mikroplastik)</a:t>
            </a:r>
          </a:p>
          <a:p>
            <a:endParaRPr lang="de-AT" baseline="0" dirty="0" smtClean="0">
              <a:sym typeface="Wingdings" panose="05000000000000000000" pitchFamily="2" charset="2"/>
            </a:endParaRPr>
          </a:p>
          <a:p>
            <a:r>
              <a:rPr lang="de-AT" baseline="0" dirty="0" smtClean="0">
                <a:sym typeface="Wingdings" panose="05000000000000000000" pitchFamily="2" charset="2"/>
              </a:rPr>
              <a:t>Tlw. fehlen </a:t>
            </a:r>
            <a:r>
              <a:rPr lang="de-AT" b="1" baseline="0" dirty="0" smtClean="0">
                <a:sym typeface="Wingdings" panose="05000000000000000000" pitchFamily="2" charset="2"/>
              </a:rPr>
              <a:t>normative</a:t>
            </a:r>
            <a:r>
              <a:rPr lang="de-AT" baseline="0" dirty="0" smtClean="0">
                <a:sym typeface="Wingdings" panose="05000000000000000000" pitchFamily="2" charset="2"/>
              </a:rPr>
              <a:t> Vorgaben zur Analytik, Bewertung der Stoffe  muss erst geschaffen werden via CEN/ ISO Normung bzw. durch EFSA/ ECHA durchgeführt werden</a:t>
            </a:r>
          </a:p>
          <a:p>
            <a:r>
              <a:rPr lang="de-AT" baseline="0" dirty="0" smtClean="0">
                <a:sym typeface="Wingdings" panose="05000000000000000000" pitchFamily="2" charset="2"/>
              </a:rPr>
              <a:t>Forschung arbeitet parallel an Analyse und Aufbereitungsverfahren für besseres Monitoring und Maßnahmen zur Entfernung von Spurenstoffen aus dem Wasserkreislauf.</a:t>
            </a:r>
          </a:p>
          <a:p>
            <a:endParaRPr lang="de-AT" baseline="0" dirty="0" smtClean="0">
              <a:sym typeface="Wingdings" panose="05000000000000000000" pitchFamily="2" charset="2"/>
            </a:endParaRPr>
          </a:p>
          <a:p>
            <a:r>
              <a:rPr lang="de-AT" baseline="0" dirty="0" smtClean="0">
                <a:sym typeface="Wingdings" panose="05000000000000000000" pitchFamily="2" charset="2"/>
              </a:rPr>
              <a:t>Via Green Deal und Zero Pollution Action Plan wird eine non-</a:t>
            </a:r>
            <a:r>
              <a:rPr lang="de-AT" baseline="0" dirty="0" err="1" smtClean="0">
                <a:sym typeface="Wingdings" panose="05000000000000000000" pitchFamily="2" charset="2"/>
              </a:rPr>
              <a:t>toxic</a:t>
            </a:r>
            <a:r>
              <a:rPr lang="de-AT" baseline="0" dirty="0" smtClean="0">
                <a:sym typeface="Wingdings" panose="05000000000000000000" pitchFamily="2" charset="2"/>
              </a:rPr>
              <a:t> </a:t>
            </a:r>
            <a:r>
              <a:rPr lang="de-AT" baseline="0" dirty="0" err="1" smtClean="0">
                <a:sym typeface="Wingdings" panose="05000000000000000000" pitchFamily="2" charset="2"/>
              </a:rPr>
              <a:t>environment</a:t>
            </a:r>
            <a:r>
              <a:rPr lang="de-AT" baseline="0" dirty="0" smtClean="0">
                <a:sym typeface="Wingdings" panose="05000000000000000000" pitchFamily="2" charset="2"/>
              </a:rPr>
              <a:t> angestrebt, </a:t>
            </a:r>
            <a:r>
              <a:rPr lang="de-AT" baseline="0" dirty="0" err="1" smtClean="0">
                <a:sym typeface="Wingdings" panose="05000000000000000000" pitchFamily="2" charset="2"/>
              </a:rPr>
              <a:t>dh</a:t>
            </a:r>
            <a:r>
              <a:rPr lang="de-AT" baseline="0" dirty="0" smtClean="0">
                <a:sym typeface="Wingdings" panose="05000000000000000000" pitchFamily="2" charset="2"/>
              </a:rPr>
              <a:t> eine Umwelt frei von Schadstoffen.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AT" baseline="0" dirty="0" smtClean="0">
              <a:sym typeface="Wingdings" panose="05000000000000000000" pitchFamily="2" charset="2"/>
            </a:endParaRPr>
          </a:p>
          <a:p>
            <a:pPr marL="185715" indent="-185715">
              <a:buFont typeface="Wingdings" panose="05000000000000000000" pitchFamily="2" charset="2"/>
              <a:buChar char="à"/>
            </a:pPr>
            <a:r>
              <a:rPr lang="de-AT" baseline="0" dirty="0" smtClean="0">
                <a:sym typeface="Wingdings" panose="05000000000000000000" pitchFamily="2" charset="2"/>
              </a:rPr>
              <a:t>Klare Kommunikation gefordert! Unterscheidung zwischen Vorsorgewerten und </a:t>
            </a:r>
            <a:r>
              <a:rPr lang="de-AT" baseline="0" dirty="0" err="1" smtClean="0">
                <a:sym typeface="Wingdings" panose="05000000000000000000" pitchFamily="2" charset="2"/>
              </a:rPr>
              <a:t>human.tox</a:t>
            </a:r>
            <a:r>
              <a:rPr lang="de-AT" baseline="0" dirty="0" smtClean="0">
                <a:sym typeface="Wingdings" panose="05000000000000000000" pitchFamily="2" charset="2"/>
              </a:rPr>
              <a:t>. Werten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r>
              <a:rPr lang="de-AT" baseline="0" dirty="0" smtClean="0">
                <a:sym typeface="Wingdings" panose="05000000000000000000" pitchFamily="2" charset="2"/>
              </a:rPr>
              <a:t>GW-Ressourcenschutz MUSS Priorität bleiben!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C3B99-4FF9-4BCF-B382-CBDC5E33B517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294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2FDA1A4-D806-43E8-82EB-8CCCA7E54EE3}"/>
              </a:ext>
            </a:extLst>
          </p:cNvPr>
          <p:cNvSpPr/>
          <p:nvPr userDrawn="1"/>
        </p:nvSpPr>
        <p:spPr>
          <a:xfrm>
            <a:off x="692932" y="-12700"/>
            <a:ext cx="10806136" cy="62388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alibri  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DE8DBC0-B2A3-4835-97DF-A8CEF3982F5D}"/>
              </a:ext>
            </a:extLst>
          </p:cNvPr>
          <p:cNvSpPr/>
          <p:nvPr userDrawn="1"/>
        </p:nvSpPr>
        <p:spPr>
          <a:xfrm>
            <a:off x="0" y="2858231"/>
            <a:ext cx="629119" cy="629119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CBF5333-D79B-411B-B280-78BE8AC81354}"/>
              </a:ext>
            </a:extLst>
          </p:cNvPr>
          <p:cNvSpPr/>
          <p:nvPr userDrawn="1"/>
        </p:nvSpPr>
        <p:spPr>
          <a:xfrm>
            <a:off x="11562881" y="2858231"/>
            <a:ext cx="629119" cy="62911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2AAA710-5E0B-4AED-B5B3-F7D59E9CEBAC}"/>
              </a:ext>
            </a:extLst>
          </p:cNvPr>
          <p:cNvSpPr txBox="1">
            <a:spLocks/>
          </p:cNvSpPr>
          <p:nvPr userDrawn="1"/>
        </p:nvSpPr>
        <p:spPr>
          <a:xfrm>
            <a:off x="1583261" y="3626161"/>
            <a:ext cx="9327016" cy="1753200"/>
          </a:xfrm>
          <a:prstGeom prst="rect">
            <a:avLst/>
          </a:prstGeom>
        </p:spPr>
        <p:txBody>
          <a:bodyPr lIns="144000" tIns="36000" rIns="144000" bIns="36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2D23311-100A-4932-AD68-628890FF767E}"/>
              </a:ext>
            </a:extLst>
          </p:cNvPr>
          <p:cNvSpPr/>
          <p:nvPr userDrawn="1"/>
        </p:nvSpPr>
        <p:spPr>
          <a:xfrm>
            <a:off x="10848675" y="0"/>
            <a:ext cx="648000" cy="64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2FDE93C-9842-4DB6-A0FA-CCB7AD8D6652}"/>
              </a:ext>
            </a:extLst>
          </p:cNvPr>
          <p:cNvSpPr/>
          <p:nvPr userDrawn="1"/>
        </p:nvSpPr>
        <p:spPr>
          <a:xfrm>
            <a:off x="10198282" y="648000"/>
            <a:ext cx="648000" cy="64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2E1EA2C-A68E-4107-9483-3A587268E726}"/>
              </a:ext>
            </a:extLst>
          </p:cNvPr>
          <p:cNvSpPr/>
          <p:nvPr userDrawn="1"/>
        </p:nvSpPr>
        <p:spPr>
          <a:xfrm>
            <a:off x="9561252" y="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1B17393-96FF-4128-AD8F-C765820A34CB}"/>
              </a:ext>
            </a:extLst>
          </p:cNvPr>
          <p:cNvSpPr/>
          <p:nvPr userDrawn="1"/>
        </p:nvSpPr>
        <p:spPr>
          <a:xfrm>
            <a:off x="8924222" y="648000"/>
            <a:ext cx="648000" cy="64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6" name="Gerade Verbindung 8">
            <a:extLst>
              <a:ext uri="{FF2B5EF4-FFF2-40B4-BE49-F238E27FC236}">
                <a16:creationId xmlns:a16="http://schemas.microsoft.com/office/drawing/2014/main" id="{6E541917-8ABC-4E96-9532-7BFF19258481}"/>
              </a:ext>
            </a:extLst>
          </p:cNvPr>
          <p:cNvCxnSpPr>
            <a:cxnSpLocks/>
          </p:cNvCxnSpPr>
          <p:nvPr userDrawn="1"/>
        </p:nvCxnSpPr>
        <p:spPr>
          <a:xfrm>
            <a:off x="690539" y="3487350"/>
            <a:ext cx="10806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19448" y="3602037"/>
            <a:ext cx="9148551" cy="1651751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</a:t>
            </a:r>
            <a:r>
              <a:rPr lang="de-DE" dirty="0" err="1" smtClean="0"/>
              <a:t>Klicen</a:t>
            </a:r>
            <a:r>
              <a:rPr lang="de-DE" dirty="0" smtClean="0"/>
              <a:t>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B1BE-0C57-471C-A1AB-BAF036427E93}" type="datetime1">
              <a:rPr lang="de-AT" smtClean="0"/>
              <a:t>09.05.2022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037C-D071-41B4-97ED-2D3CF24D57F4}" type="slidenum">
              <a:rPr lang="de-AT" smtClean="0"/>
              <a:t>‹Nr.›</a:t>
            </a:fld>
            <a:endParaRPr lang="de-AT"/>
          </a:p>
        </p:txBody>
      </p:sp>
      <p:pic>
        <p:nvPicPr>
          <p:cNvPr id="18" name="Grafik 17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73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178" y="890337"/>
            <a:ext cx="10766238" cy="5286626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6DCD-BDE1-4529-A190-2A7BBCAB21DE}" type="datetime1">
              <a:rPr lang="de-AT" smtClean="0"/>
              <a:t>09.05.2022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pic>
        <p:nvPicPr>
          <p:cNvPr id="7" name="Grafik 6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A18DFD7-59CB-4025-9361-C2CFE2D3C323}"/>
              </a:ext>
            </a:extLst>
          </p:cNvPr>
          <p:cNvSpPr/>
          <p:nvPr userDrawn="1"/>
        </p:nvSpPr>
        <p:spPr>
          <a:xfrm>
            <a:off x="684178" y="133200"/>
            <a:ext cx="10766238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3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F5344C-4BCE-4EA8-A3DC-9F0E98D1F933}"/>
              </a:ext>
            </a:extLst>
          </p:cNvPr>
          <p:cNvSpPr/>
          <p:nvPr userDrawn="1"/>
        </p:nvSpPr>
        <p:spPr>
          <a:xfrm>
            <a:off x="11544000" y="133200"/>
            <a:ext cx="648000" cy="6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-16042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74497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 userDrawn="1"/>
        </p:nvSpPr>
        <p:spPr>
          <a:xfrm>
            <a:off x="674497" y="-94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41584" y="133201"/>
            <a:ext cx="10612216" cy="648000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Calibri  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02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A18DFD7-59CB-4025-9361-C2CFE2D3C323}"/>
              </a:ext>
            </a:extLst>
          </p:cNvPr>
          <p:cNvSpPr/>
          <p:nvPr userDrawn="1"/>
        </p:nvSpPr>
        <p:spPr>
          <a:xfrm>
            <a:off x="684178" y="133200"/>
            <a:ext cx="10766238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3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584" y="133201"/>
            <a:ext cx="10612216" cy="648000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Calibri  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178" y="874441"/>
            <a:ext cx="10766238" cy="53025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95FB-A6C1-4A8F-921E-E20EC6880FCC}" type="datetime1">
              <a:rPr lang="de-AT" smtClean="0"/>
              <a:t>09.05.2022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 smtClean="0"/>
              <a:t>ÖSTERREICHISCHE VEREINIGUNG FÜR DAS GAS- UND WASSERFACH</a:t>
            </a:r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0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F5344C-4BCE-4EA8-A3DC-9F0E98D1F933}"/>
              </a:ext>
            </a:extLst>
          </p:cNvPr>
          <p:cNvSpPr/>
          <p:nvPr userDrawn="1"/>
        </p:nvSpPr>
        <p:spPr>
          <a:xfrm>
            <a:off x="11544000" y="133200"/>
            <a:ext cx="648000" cy="6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0A5B8E-21DC-4D41-90FF-3DA79D94CD0E}"/>
              </a:ext>
            </a:extLst>
          </p:cNvPr>
          <p:cNvSpPr txBox="1">
            <a:spLocks/>
          </p:cNvSpPr>
          <p:nvPr userDrawn="1"/>
        </p:nvSpPr>
        <p:spPr>
          <a:xfrm>
            <a:off x="1446426" y="6451200"/>
            <a:ext cx="4129200" cy="216000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>
                <a:solidFill>
                  <a:srgbClr val="376092"/>
                </a:solidFill>
              </a:rPr>
              <a:t>|</a:t>
            </a:r>
            <a:endParaRPr lang="de-AT" dirty="0"/>
          </a:p>
        </p:txBody>
      </p:sp>
      <p:pic>
        <p:nvPicPr>
          <p:cNvPr id="12" name="Grafik 11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13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90539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-16042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5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74497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 userDrawn="1"/>
        </p:nvSpPr>
        <p:spPr>
          <a:xfrm>
            <a:off x="674497" y="-94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3184" y="274637"/>
            <a:ext cx="621632" cy="3651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645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50E3-00BB-4BB8-BC51-1B6AB13B997B}" type="datetime1">
              <a:rPr lang="de-AT" smtClean="0"/>
              <a:t>09.05.2022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pic>
        <p:nvPicPr>
          <p:cNvPr id="7" name="Grafik 6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A18DFD7-59CB-4025-9361-C2CFE2D3C323}"/>
              </a:ext>
            </a:extLst>
          </p:cNvPr>
          <p:cNvSpPr/>
          <p:nvPr userDrawn="1"/>
        </p:nvSpPr>
        <p:spPr>
          <a:xfrm>
            <a:off x="684178" y="133200"/>
            <a:ext cx="10766238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3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F5344C-4BCE-4EA8-A3DC-9F0E98D1F933}"/>
              </a:ext>
            </a:extLst>
          </p:cNvPr>
          <p:cNvSpPr/>
          <p:nvPr userDrawn="1"/>
        </p:nvSpPr>
        <p:spPr>
          <a:xfrm>
            <a:off x="11544000" y="133200"/>
            <a:ext cx="648000" cy="6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-16042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74497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 userDrawn="1"/>
        </p:nvSpPr>
        <p:spPr>
          <a:xfrm>
            <a:off x="674497" y="-94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741584" y="133201"/>
            <a:ext cx="10612216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860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178" y="842211"/>
            <a:ext cx="5335622" cy="533475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842211"/>
            <a:ext cx="5278216" cy="533475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35E2-F46F-420D-9E02-69090FEF424E}" type="datetime1">
              <a:rPr lang="de-AT" smtClean="0"/>
              <a:t>09.05.2022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pic>
        <p:nvPicPr>
          <p:cNvPr id="8" name="Grafik 7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A18DFD7-59CB-4025-9361-C2CFE2D3C323}"/>
              </a:ext>
            </a:extLst>
          </p:cNvPr>
          <p:cNvSpPr/>
          <p:nvPr userDrawn="1"/>
        </p:nvSpPr>
        <p:spPr>
          <a:xfrm>
            <a:off x="684178" y="133200"/>
            <a:ext cx="10766238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3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F5344C-4BCE-4EA8-A3DC-9F0E98D1F933}"/>
              </a:ext>
            </a:extLst>
          </p:cNvPr>
          <p:cNvSpPr/>
          <p:nvPr userDrawn="1"/>
        </p:nvSpPr>
        <p:spPr>
          <a:xfrm>
            <a:off x="11544000" y="133200"/>
            <a:ext cx="648000" cy="6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-16042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2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74497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741584" y="133201"/>
            <a:ext cx="10612216" cy="648000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Calibri  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9013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4498" y="857250"/>
            <a:ext cx="53214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6086" y="1757212"/>
            <a:ext cx="5321490" cy="443245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0612" y="857250"/>
            <a:ext cx="52798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837423"/>
            <a:ext cx="5279804" cy="443245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6958-37D6-4359-92D5-EE8CD76F44A8}" type="datetime1">
              <a:rPr lang="de-AT" smtClean="0"/>
              <a:t>09.05.2022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pic>
        <p:nvPicPr>
          <p:cNvPr id="10" name="Grafik 9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A18DFD7-59CB-4025-9361-C2CFE2D3C323}"/>
              </a:ext>
            </a:extLst>
          </p:cNvPr>
          <p:cNvSpPr/>
          <p:nvPr userDrawn="1"/>
        </p:nvSpPr>
        <p:spPr>
          <a:xfrm>
            <a:off x="684178" y="133793"/>
            <a:ext cx="10766238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3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F5344C-4BCE-4EA8-A3DC-9F0E98D1F933}"/>
              </a:ext>
            </a:extLst>
          </p:cNvPr>
          <p:cNvSpPr/>
          <p:nvPr userDrawn="1"/>
        </p:nvSpPr>
        <p:spPr>
          <a:xfrm>
            <a:off x="11544000" y="133200"/>
            <a:ext cx="648000" cy="6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-16042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4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74497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741584" y="133201"/>
            <a:ext cx="10612216" cy="648000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Calibri  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29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4A2A-3194-4A86-9844-814AEC207A98}" type="datetime1">
              <a:rPr lang="de-AT" smtClean="0"/>
              <a:t>09.05.2022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pic>
        <p:nvPicPr>
          <p:cNvPr id="6" name="Grafik 5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A18DFD7-59CB-4025-9361-C2CFE2D3C323}"/>
              </a:ext>
            </a:extLst>
          </p:cNvPr>
          <p:cNvSpPr/>
          <p:nvPr userDrawn="1"/>
        </p:nvSpPr>
        <p:spPr>
          <a:xfrm>
            <a:off x="684178" y="133200"/>
            <a:ext cx="10766238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3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F5344C-4BCE-4EA8-A3DC-9F0E98D1F933}"/>
              </a:ext>
            </a:extLst>
          </p:cNvPr>
          <p:cNvSpPr/>
          <p:nvPr userDrawn="1"/>
        </p:nvSpPr>
        <p:spPr>
          <a:xfrm>
            <a:off x="11544000" y="133200"/>
            <a:ext cx="648000" cy="6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-16042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74497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 userDrawn="1"/>
        </p:nvSpPr>
        <p:spPr>
          <a:xfrm>
            <a:off x="674497" y="-94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41584" y="133201"/>
            <a:ext cx="10612216" cy="648000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Calibri  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13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EF8D-F5B5-4D16-AEF8-AA50C82E3130}" type="datetime1">
              <a:rPr lang="de-AT" smtClean="0"/>
              <a:t>09.05.2022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pic>
        <p:nvPicPr>
          <p:cNvPr id="5" name="Grafik 4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A18DFD7-59CB-4025-9361-C2CFE2D3C323}"/>
              </a:ext>
            </a:extLst>
          </p:cNvPr>
          <p:cNvSpPr/>
          <p:nvPr userDrawn="1"/>
        </p:nvSpPr>
        <p:spPr>
          <a:xfrm>
            <a:off x="684178" y="133200"/>
            <a:ext cx="10766238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3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CF5344C-4BCE-4EA8-A3DC-9F0E98D1F933}"/>
              </a:ext>
            </a:extLst>
          </p:cNvPr>
          <p:cNvSpPr/>
          <p:nvPr userDrawn="1"/>
        </p:nvSpPr>
        <p:spPr>
          <a:xfrm>
            <a:off x="11544000" y="133200"/>
            <a:ext cx="648000" cy="6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-16042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74497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41584" y="133201"/>
            <a:ext cx="10612216" cy="648000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Calibri  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809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890337"/>
            <a:ext cx="6267228" cy="4970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178" y="890337"/>
            <a:ext cx="4087847" cy="49786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F41-05F7-4FFB-A4AD-21CE167755C9}" type="datetime1">
              <a:rPr lang="de-AT" smtClean="0"/>
              <a:t>09.05.2022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pic>
        <p:nvPicPr>
          <p:cNvPr id="8" name="Grafik 7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A18DFD7-59CB-4025-9361-C2CFE2D3C323}"/>
              </a:ext>
            </a:extLst>
          </p:cNvPr>
          <p:cNvSpPr/>
          <p:nvPr userDrawn="1"/>
        </p:nvSpPr>
        <p:spPr>
          <a:xfrm>
            <a:off x="684178" y="133200"/>
            <a:ext cx="10766238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3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F5344C-4BCE-4EA8-A3DC-9F0E98D1F933}"/>
              </a:ext>
            </a:extLst>
          </p:cNvPr>
          <p:cNvSpPr/>
          <p:nvPr userDrawn="1"/>
        </p:nvSpPr>
        <p:spPr>
          <a:xfrm>
            <a:off x="11544000" y="133200"/>
            <a:ext cx="648000" cy="6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-16042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2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74497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 userDrawn="1"/>
        </p:nvSpPr>
        <p:spPr>
          <a:xfrm>
            <a:off x="674497" y="-94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41584" y="133201"/>
            <a:ext cx="10612216" cy="648000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Calibri  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177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882399"/>
            <a:ext cx="6267228" cy="49786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179" y="882399"/>
            <a:ext cx="4050164" cy="49786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772B-352A-42E3-9372-2F44B4A609A1}" type="datetime1">
              <a:rPr lang="de-AT" smtClean="0"/>
              <a:t>09.05.2022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pic>
        <p:nvPicPr>
          <p:cNvPr id="8" name="Grafik 7" descr="OVGW_logo_co_rgb_ohnetext.tif">
            <a:extLst>
              <a:ext uri="{FF2B5EF4-FFF2-40B4-BE49-F238E27FC236}">
                <a16:creationId xmlns:a16="http://schemas.microsoft.com/office/drawing/2014/main" id="{15B3BB4F-BCA3-43D1-9276-4EDE49057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4970" y="6375659"/>
            <a:ext cx="958830" cy="326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A18DFD7-59CB-4025-9361-C2CFE2D3C323}"/>
              </a:ext>
            </a:extLst>
          </p:cNvPr>
          <p:cNvSpPr/>
          <p:nvPr userDrawn="1"/>
        </p:nvSpPr>
        <p:spPr>
          <a:xfrm>
            <a:off x="684178" y="133200"/>
            <a:ext cx="10766238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3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CF5344C-4BCE-4EA8-A3DC-9F0E98D1F933}"/>
              </a:ext>
            </a:extLst>
          </p:cNvPr>
          <p:cNvSpPr/>
          <p:nvPr userDrawn="1"/>
        </p:nvSpPr>
        <p:spPr>
          <a:xfrm>
            <a:off x="11544000" y="133200"/>
            <a:ext cx="648000" cy="64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DB7FA6F-5E2F-44FA-A490-A326F8B212DC}"/>
              </a:ext>
            </a:extLst>
          </p:cNvPr>
          <p:cNvSpPr/>
          <p:nvPr userDrawn="1"/>
        </p:nvSpPr>
        <p:spPr>
          <a:xfrm>
            <a:off x="-16042" y="133200"/>
            <a:ext cx="648000" cy="648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2" name="Gerade Verbindung 10">
            <a:extLst>
              <a:ext uri="{FF2B5EF4-FFF2-40B4-BE49-F238E27FC236}">
                <a16:creationId xmlns:a16="http://schemas.microsoft.com/office/drawing/2014/main" id="{C5E22947-DEAD-4BDE-9419-2F06BECDFE49}"/>
              </a:ext>
            </a:extLst>
          </p:cNvPr>
          <p:cNvCxnSpPr>
            <a:cxnSpLocks/>
          </p:cNvCxnSpPr>
          <p:nvPr userDrawn="1"/>
        </p:nvCxnSpPr>
        <p:spPr>
          <a:xfrm>
            <a:off x="674497" y="6357958"/>
            <a:ext cx="10806136" cy="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 userDrawn="1"/>
        </p:nvSpPr>
        <p:spPr>
          <a:xfrm>
            <a:off x="674497" y="-943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41584" y="133201"/>
            <a:ext cx="10612216" cy="648000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Calibri  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A74A8B1-AC3E-431A-A746-1FE3649F1B75}"/>
              </a:ext>
            </a:extLst>
          </p:cNvPr>
          <p:cNvSpPr txBox="1">
            <a:spLocks/>
          </p:cNvSpPr>
          <p:nvPr userDrawn="1"/>
        </p:nvSpPr>
        <p:spPr>
          <a:xfrm>
            <a:off x="86400" y="269417"/>
            <a:ext cx="4608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19AF1-0EF2-441F-B9F6-BD8A07847C6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34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32AC-7137-402C-B7D2-1F62517021D7}" type="datetime1">
              <a:rPr lang="de-AT" smtClean="0"/>
              <a:t>09.05.2022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4037C-D071-41B4-97ED-2D3CF24D57F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485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f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Infotag Trinkwasser</a:t>
            </a:r>
            <a:endParaRPr lang="de-AT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de-AT" dirty="0" smtClean="0"/>
              <a:t>Burgenland</a:t>
            </a:r>
            <a:endParaRPr lang="de-AT" dirty="0" smtClean="0"/>
          </a:p>
          <a:p>
            <a:pPr algn="l"/>
            <a:endParaRPr lang="de-AT" dirty="0" smtClean="0"/>
          </a:p>
          <a:p>
            <a:pPr algn="l"/>
            <a:r>
              <a:rPr lang="de-AT" dirty="0" smtClean="0"/>
              <a:t>Manfred Eisenhut - ÖVGW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72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ÖVGW regelt Regeln.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ÖSTERREICHISCHE VEREINIGUNG FÜR DAS GAS- UND WASSERFACH</a:t>
            </a:r>
            <a:endParaRPr lang="de-AT" dirty="0"/>
          </a:p>
        </p:txBody>
      </p:sp>
      <p:pic>
        <p:nvPicPr>
          <p:cNvPr id="5" name="Grafik 4" descr="Books, Stack, Library, Bookshelves, Shelf, Educ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8" y="1318883"/>
            <a:ext cx="6490010" cy="437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1" y="937672"/>
            <a:ext cx="4018853" cy="541867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20526160">
            <a:off x="1772704" y="3081883"/>
            <a:ext cx="8549974" cy="554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de-AT" sz="3600" b="1" dirty="0" smtClean="0">
                <a:solidFill>
                  <a:srgbClr val="FFFFFF"/>
                </a:solidFill>
              </a:rPr>
              <a:t>W 63 Wasserverluste - NEU</a:t>
            </a:r>
            <a:endParaRPr lang="de-AT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ÖVGW liefert Werkzeugkoffer.</a:t>
            </a:r>
            <a:endParaRPr lang="de-AT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72" y="874713"/>
            <a:ext cx="5331706" cy="5302250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ÖSTERREICHISCHE VEREINIGUNG FÜR DAS GAS- UND WASSERFACH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566671" y="1300766"/>
            <a:ext cx="6593983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</a:rPr>
              <a:t>Zentrale Informationshomepage zum Trinkwasser</a:t>
            </a:r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33386" y="5574159"/>
            <a:ext cx="351700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</a:rPr>
              <a:t>Praxisgerechte Richtlinien</a:t>
            </a:r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786589" y="3285387"/>
            <a:ext cx="381059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</a:rPr>
              <a:t>Unternehmenszertifizierung</a:t>
            </a:r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6671" y="5574159"/>
            <a:ext cx="532004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</a:rPr>
              <a:t>Risikobewertung und Risikomanagement</a:t>
            </a:r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6671" y="4131264"/>
            <a:ext cx="345323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FF"/>
                </a:solidFill>
              </a:rPr>
              <a:t>Social</a:t>
            </a:r>
            <a:r>
              <a:rPr lang="de-DE" sz="2400" dirty="0" smtClean="0">
                <a:solidFill>
                  <a:srgbClr val="FFFFFF"/>
                </a:solidFill>
              </a:rPr>
              <a:t> Media Kampagnen</a:t>
            </a:r>
            <a:endParaRPr lang="de-D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ÖSTERREICHISCHE VEREINIGUNG FÜR DAS GAS- UND WASSERFACH</a:t>
            </a:r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Herausforderungen … aus globaler Sicht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89" y="885694"/>
            <a:ext cx="5697603" cy="379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9" y="2402209"/>
            <a:ext cx="5803316" cy="3849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92" y="3918723"/>
            <a:ext cx="5931102" cy="2273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/>
          <a:srcRect l="32468" t="21851" r="31825" b="23394"/>
          <a:stretch/>
        </p:blipFill>
        <p:spPr>
          <a:xfrm>
            <a:off x="8639292" y="898746"/>
            <a:ext cx="2950457" cy="300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Grafik 10" descr="https://encrypted-tbn0.gstatic.com/licensed-image?q=tbn:ANd9GcQI79Ed4BtJTxOJWrAwva5SR1ySdHbHtAKClpQAKJZN0UfsMbY-Bmbq7ChgLYU8EYZ1g-uPMqXT-nnSTVnie75mIuXXqW-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8" y="885694"/>
            <a:ext cx="5760720" cy="32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Corona-Pandemie: Beiträge aus der Max-Planck-Gesellschaft |  Max-Planck-Gesellschaft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92" y="2951907"/>
            <a:ext cx="5760720" cy="32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6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ÖVGW schafft Überblick - international.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BAA5-0E4A-4697-9AD7-E0ADE2F108BB}" type="datetime1">
              <a:rPr lang="de-DE" smtClean="0"/>
              <a:pPr/>
              <a:t>09.05.2022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ÖSTERREICHISCHE VEREINIGUNG FÜR DAS GAS- UND WASSERFACH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4688-5556-4823-A294-E155E89CB24B}" type="slidenum">
              <a:rPr lang="de-AT" smtClean="0"/>
              <a:pPr/>
              <a:t>3</a:t>
            </a:fld>
            <a:endParaRPr lang="de-AT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374949" y="1313036"/>
            <a:ext cx="9742057" cy="4596671"/>
            <a:chOff x="1374949" y="1313036"/>
            <a:chExt cx="9742057" cy="4596671"/>
          </a:xfrm>
        </p:grpSpPr>
        <p:sp>
          <p:nvSpPr>
            <p:cNvPr id="7" name="Textfeld 6"/>
            <p:cNvSpPr txBox="1"/>
            <p:nvPr/>
          </p:nvSpPr>
          <p:spPr>
            <a:xfrm>
              <a:off x="2127586" y="1751515"/>
              <a:ext cx="26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REACH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127586" y="2633194"/>
              <a:ext cx="26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CAP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549868" y="1313036"/>
              <a:ext cx="3744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Quecksilber Initiative</a:t>
              </a:r>
              <a:endParaRPr lang="de-DE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374949" y="3995401"/>
              <a:ext cx="2663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Taxonomie Regulation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249574" y="3342833"/>
              <a:ext cx="26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INSPIRE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454888" y="3769967"/>
              <a:ext cx="2663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EU Direktive zur nachhaltigen Nutzung von Pestiziden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886217" y="4778699"/>
              <a:ext cx="26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EU Konzessionsrichtlinie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630342" y="4960569"/>
              <a:ext cx="266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EU Direktive zur kritischen Infrastruktur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8031806" y="2727754"/>
              <a:ext cx="3085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EU Direktive zur Cybersicherheit (NIS 2.0)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791237" y="4072346"/>
              <a:ext cx="266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EU Direktive zur Energieeffizienz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764174" y="3342833"/>
              <a:ext cx="2663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/>
                <a:t>GREEN DEAL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257273" y="2003187"/>
              <a:ext cx="26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Zero </a:t>
              </a:r>
              <a:r>
                <a:rPr lang="de-DE" dirty="0" err="1"/>
                <a:t>pollution</a:t>
              </a:r>
              <a:r>
                <a:rPr lang="de-DE" dirty="0"/>
                <a:t> </a:t>
              </a:r>
              <a:r>
                <a:rPr lang="de-DE" dirty="0" err="1"/>
                <a:t>action</a:t>
              </a:r>
              <a:r>
                <a:rPr lang="de-DE" dirty="0"/>
                <a:t> plan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9064969" y="5382193"/>
              <a:ext cx="1711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Farm2Fork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336730" y="1987798"/>
              <a:ext cx="3085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EU Grundwasserrichtlinie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630532" y="2740308"/>
              <a:ext cx="26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EU Umweltqualitätsnorm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707070" y="5540375"/>
              <a:ext cx="2663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EU Chemikalienstrategie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3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590745"/>
              </p:ext>
            </p:extLst>
          </p:nvPr>
        </p:nvGraphicFramePr>
        <p:xfrm>
          <a:off x="741584" y="1248804"/>
          <a:ext cx="10580843" cy="497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ÖSTERREICHISCHE VEREINIGUNG FÜR DAS GAS- UND WASSERFACH</a:t>
            </a:r>
            <a:endParaRPr lang="de-AT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ÖVGW schafft Überblick - international.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30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ÖVGW schafft Überblick – national.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BAA5-0E4A-4697-9AD7-E0ADE2F108BB}" type="datetime1">
              <a:rPr lang="de-DE" smtClean="0"/>
              <a:pPr/>
              <a:t>09.05.2022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ÖSTERREICHISCHE VEREINIGUNG FÜR DAS GAS- UND WASSERFACH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4688-5556-4823-A294-E155E89CB24B}" type="slidenum">
              <a:rPr lang="de-AT" smtClean="0"/>
              <a:pPr/>
              <a:t>5</a:t>
            </a:fld>
            <a:endParaRPr lang="de-AT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48906" y="1072855"/>
            <a:ext cx="10384807" cy="5023129"/>
            <a:chOff x="748906" y="1072855"/>
            <a:chExt cx="10384807" cy="5023129"/>
          </a:xfrm>
        </p:grpSpPr>
        <p:sp>
          <p:nvSpPr>
            <p:cNvPr id="12" name="Textfeld 11"/>
            <p:cNvSpPr txBox="1"/>
            <p:nvPr/>
          </p:nvSpPr>
          <p:spPr>
            <a:xfrm>
              <a:off x="6452759" y="3699720"/>
              <a:ext cx="38800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Nitrat Aktionsprogramm-Verordnung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154131" y="1072855"/>
              <a:ext cx="49795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Nationaler </a:t>
              </a:r>
              <a:r>
                <a:rPr lang="de-DE" sz="2800" dirty="0" smtClean="0"/>
                <a:t>Gewässerbewirtschaftungsplan </a:t>
              </a:r>
              <a:r>
                <a:rPr lang="de-DE" sz="2800" dirty="0"/>
                <a:t>(</a:t>
              </a:r>
              <a:r>
                <a:rPr lang="de-DE" sz="2800" b="1" dirty="0"/>
                <a:t>NGP</a:t>
              </a:r>
              <a:r>
                <a:rPr lang="de-DE" sz="2800" dirty="0"/>
                <a:t>)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48906" y="2669278"/>
              <a:ext cx="48097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/>
                <a:t>Trinkwasserverordnung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591834" y="3652896"/>
              <a:ext cx="32965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Nacheichfrist von Wasserzählern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554702" y="4881511"/>
              <a:ext cx="34929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Wasserschatzstudie</a:t>
              </a:r>
              <a:endParaRPr lang="de-DE" sz="2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866497" y="1477266"/>
              <a:ext cx="32918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/>
                <a:t>Aktionsprogramm Mikroplastik</a:t>
              </a:r>
              <a:endParaRPr lang="de-DE" sz="20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619761" y="2830719"/>
              <a:ext cx="3291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Mikroverunreinigungen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397681" y="5243478"/>
              <a:ext cx="3736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Vorrang im WRG 1959</a:t>
              </a:r>
              <a:endParaRPr lang="de-DE" sz="32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644418" y="5572764"/>
              <a:ext cx="3736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Kritische Infrastruktur</a:t>
              </a:r>
              <a:endParaRPr lang="de-DE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9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ÖVGW nimmt Stellung.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ÖSTERREICHISCHE VEREINIGUNG FÜR DAS GAS- UND WASSERFACH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76" y="924443"/>
            <a:ext cx="8537392" cy="521799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40262" y="1868102"/>
            <a:ext cx="4157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 smtClean="0"/>
              <a:t>Vorschläge @ WRG</a:t>
            </a:r>
            <a:endParaRPr lang="de-AT" sz="3200" dirty="0"/>
          </a:p>
          <a:p>
            <a:pPr algn="ctr"/>
            <a:r>
              <a:rPr lang="de-AT" sz="3200" dirty="0" err="1"/>
              <a:t>Stlln</a:t>
            </a:r>
            <a:r>
              <a:rPr lang="de-AT" sz="3200" dirty="0"/>
              <a:t> </a:t>
            </a:r>
            <a:r>
              <a:rPr lang="de-AT" sz="3200" dirty="0" smtClean="0"/>
              <a:t>@ NGP</a:t>
            </a:r>
            <a:endParaRPr lang="de-AT" sz="3200" dirty="0"/>
          </a:p>
          <a:p>
            <a:pPr algn="ctr"/>
            <a:r>
              <a:rPr lang="de-AT" sz="3200" dirty="0" err="1"/>
              <a:t>Stlln</a:t>
            </a:r>
            <a:r>
              <a:rPr lang="de-AT" sz="3200" dirty="0"/>
              <a:t> </a:t>
            </a:r>
            <a:r>
              <a:rPr lang="de-AT" sz="3200" dirty="0" smtClean="0"/>
              <a:t>@ APNV</a:t>
            </a:r>
          </a:p>
          <a:p>
            <a:pPr algn="ctr"/>
            <a:r>
              <a:rPr lang="de-AT" sz="3200" dirty="0" smtClean="0"/>
              <a:t>Trinkwasserverordnung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1155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Wasserschatzstudie schafft Fakten.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ÖSTERREICHISCHE VEREINIGUNG FÜR DAS GAS- UND WASSERFACH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51" y="795912"/>
            <a:ext cx="7724682" cy="54595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00" y="956350"/>
            <a:ext cx="764038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ÖVGW forscht. 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BAA5-0E4A-4697-9AD7-E0ADE2F108BB}" type="datetime1">
              <a:rPr lang="de-DE" smtClean="0"/>
              <a:pPr/>
              <a:t>09.05.2022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ÖSTERREICHISCHE VEREINIGUNG FÜR DAS GAS- UND WASSERFACH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4688-5556-4823-A294-E155E89CB24B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3529"/>
          <a:stretch/>
        </p:blipFill>
        <p:spPr>
          <a:xfrm>
            <a:off x="5391380" y="924794"/>
            <a:ext cx="2999245" cy="43671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67873"/>
            <a:ext cx="3104909" cy="41240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/>
          <a:srcRect l="42126" t="17101" r="22044" b="7301"/>
          <a:stretch/>
        </p:blipFill>
        <p:spPr>
          <a:xfrm>
            <a:off x="3075575" y="2473988"/>
            <a:ext cx="3168815" cy="37608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42" y="1480453"/>
            <a:ext cx="3233532" cy="4573889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feld 2"/>
          <p:cNvSpPr txBox="1"/>
          <p:nvPr/>
        </p:nvSpPr>
        <p:spPr>
          <a:xfrm rot="20898542">
            <a:off x="778907" y="2142924"/>
            <a:ext cx="1022582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 </a:t>
            </a:r>
            <a:r>
              <a:rPr lang="de-DE" sz="2400" b="1" dirty="0" smtClean="0">
                <a:solidFill>
                  <a:schemeClr val="bg1"/>
                </a:solidFill>
              </a:rPr>
              <a:t>Digitales Pandemie- und Krisenmanagement in der Trinkwasserversorgung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843157">
            <a:off x="2121974" y="4553783"/>
            <a:ext cx="9615152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Studie „Wasserverbrauch in österreichischen Haushalten“ (WAVE-Update)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Spurenstoffe und Mikroverunreinigungen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BAA5-0E4A-4697-9AD7-E0ADE2F108BB}" type="datetime1">
              <a:rPr lang="de-DE" smtClean="0"/>
              <a:pPr/>
              <a:t>09.05.2022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22593" y="6349970"/>
            <a:ext cx="4673606" cy="216000"/>
          </a:xfrm>
        </p:spPr>
        <p:txBody>
          <a:bodyPr/>
          <a:lstStyle/>
          <a:p>
            <a:r>
              <a:rPr lang="de-AT" smtClean="0"/>
              <a:t>ÖSTERREICHISCHE VEREINIGUNG FÜR DAS GAS- UND WASSERFACH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44688-5556-4823-A294-E155E89CB24B}" type="slidenum">
              <a:rPr lang="de-AT" smtClean="0"/>
              <a:pPr/>
              <a:t>9</a:t>
            </a:fld>
            <a:endParaRPr lang="de-AT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871009079"/>
              </p:ext>
            </p:extLst>
          </p:nvPr>
        </p:nvGraphicFramePr>
        <p:xfrm>
          <a:off x="2208212" y="1052736"/>
          <a:ext cx="7499459" cy="460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34816" y="3219718"/>
            <a:ext cx="15733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Mikroplastik, </a:t>
            </a:r>
          </a:p>
          <a:p>
            <a:r>
              <a:rPr lang="de-DE" dirty="0" err="1" smtClean="0"/>
              <a:t>Nonylphenol</a:t>
            </a:r>
            <a:r>
              <a:rPr lang="de-DE" dirty="0" smtClean="0"/>
              <a:t>,</a:t>
            </a:r>
          </a:p>
          <a:p>
            <a:r>
              <a:rPr lang="de-DE" dirty="0"/>
              <a:t>ß</a:t>
            </a:r>
            <a:r>
              <a:rPr lang="de-DE" dirty="0" smtClean="0"/>
              <a:t>-</a:t>
            </a:r>
            <a:r>
              <a:rPr lang="de-DE" dirty="0" err="1" smtClean="0"/>
              <a:t>Östradiol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852338" y="4610637"/>
            <a:ext cx="862885" cy="46166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PFAS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9609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ÖVGW_Wasser_ppt_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glieder werben" id="{657ACF81-9C64-4355-95D3-420ABC37DE3A}" vid="{F5C79880-626E-4662-B215-0B7491238A5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ÖVGW_Wasser_ppt_2021</Template>
  <TotalTime>0</TotalTime>
  <Words>807</Words>
  <Application>Microsoft Office PowerPoint</Application>
  <PresentationFormat>Breitbild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 </vt:lpstr>
      <vt:lpstr>Calibri Light</vt:lpstr>
      <vt:lpstr>Wingdings</vt:lpstr>
      <vt:lpstr>ÖVGW_Wasser_ppt_2021</vt:lpstr>
      <vt:lpstr>Infotag Trinkwasser</vt:lpstr>
      <vt:lpstr>Herausforderungen … aus globaler Sicht</vt:lpstr>
      <vt:lpstr>ÖVGW schafft Überblick - international.</vt:lpstr>
      <vt:lpstr>ÖVGW schafft Überblick - international.</vt:lpstr>
      <vt:lpstr>ÖVGW schafft Überblick – national.</vt:lpstr>
      <vt:lpstr>ÖVGW nimmt Stellung.</vt:lpstr>
      <vt:lpstr>Wasserschatzstudie schafft Fakten.</vt:lpstr>
      <vt:lpstr>ÖVGW forscht. </vt:lpstr>
      <vt:lpstr>Spurenstoffe und Mikroverunreinigungen</vt:lpstr>
      <vt:lpstr>ÖVGW regelt Regeln.</vt:lpstr>
      <vt:lpstr>ÖVGW liefert Werkzeugkoffer.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Infotag Trinkwasser</dc:title>
  <dc:creator>Pomassl Anna</dc:creator>
  <cp:lastModifiedBy>Eisenhut Manfred</cp:lastModifiedBy>
  <cp:revision>58</cp:revision>
  <cp:lastPrinted>2021-10-14T11:03:28Z</cp:lastPrinted>
  <dcterms:created xsi:type="dcterms:W3CDTF">2021-10-11T05:57:52Z</dcterms:created>
  <dcterms:modified xsi:type="dcterms:W3CDTF">2022-05-09T14:02:01Z</dcterms:modified>
</cp:coreProperties>
</file>