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notesSlides/notesSlide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4.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5.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6.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7.xml" ContentType="application/vnd.openxmlformats-officedocument.drawingml.chartshapes+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8.xml" ContentType="application/vnd.openxmlformats-officedocument.drawingml.chartshapes+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drawings/drawing9.xml" ContentType="application/vnd.openxmlformats-officedocument.drawingml.chartshapes+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drawings/drawing10.xml" ContentType="application/vnd.openxmlformats-officedocument.drawingml.chartshapes+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drawings/drawing11.xml" ContentType="application/vnd.openxmlformats-officedocument.drawingml.chartshapes+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drawings/drawing12.xml" ContentType="application/vnd.openxmlformats-officedocument.drawingml.chartshapes+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drawings/drawing13.xml" ContentType="application/vnd.openxmlformats-officedocument.drawingml.chartshapes+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drawings/drawing14.xml" ContentType="application/vnd.openxmlformats-officedocument.drawingml.chartshapes+xml"/>
  <Override PartName="/ppt/notesSlides/notesSlide3.xml" ContentType="application/vnd.openxmlformats-officedocument.presentationml.notesSl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drawings/drawing15.xml" ContentType="application/vnd.openxmlformats-officedocument.drawingml.chartshapes+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drawings/drawing16.xml" ContentType="application/vnd.openxmlformats-officedocument.drawingml.chartshapes+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drawings/drawing17.xml" ContentType="application/vnd.openxmlformats-officedocument.drawingml.chartshapes+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drawings/drawing18.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840" r:id="rId1"/>
  </p:sldMasterIdLst>
  <p:notesMasterIdLst>
    <p:notesMasterId r:id="rId26"/>
  </p:notesMasterIdLst>
  <p:sldIdLst>
    <p:sldId id="256" r:id="rId2"/>
    <p:sldId id="257" r:id="rId3"/>
    <p:sldId id="286" r:id="rId4"/>
    <p:sldId id="291" r:id="rId5"/>
    <p:sldId id="297" r:id="rId6"/>
    <p:sldId id="300" r:id="rId7"/>
    <p:sldId id="318" r:id="rId8"/>
    <p:sldId id="294" r:id="rId9"/>
    <p:sldId id="319" r:id="rId10"/>
    <p:sldId id="322" r:id="rId11"/>
    <p:sldId id="303" r:id="rId12"/>
    <p:sldId id="304" r:id="rId13"/>
    <p:sldId id="293" r:id="rId14"/>
    <p:sldId id="285" r:id="rId15"/>
    <p:sldId id="323" r:id="rId16"/>
    <p:sldId id="309" r:id="rId17"/>
    <p:sldId id="327" r:id="rId18"/>
    <p:sldId id="328" r:id="rId19"/>
    <p:sldId id="308" r:id="rId20"/>
    <p:sldId id="329" r:id="rId21"/>
    <p:sldId id="331" r:id="rId22"/>
    <p:sldId id="332" r:id="rId23"/>
    <p:sldId id="333" r:id="rId24"/>
    <p:sldId id="334"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hk" initials="g" lastIdx="1" clrIdx="0">
    <p:extLst>
      <p:ext uri="{19B8F6BF-5375-455C-9EA6-DF929625EA0E}">
        <p15:presenceInfo xmlns:p15="http://schemas.microsoft.com/office/powerpoint/2012/main" userId="gh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94BA"/>
    <a:srgbClr val="C8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64" autoAdjust="0"/>
    <p:restoredTop sz="94648" autoAdjust="0"/>
  </p:normalViewPr>
  <p:slideViewPr>
    <p:cSldViewPr snapToGrid="0">
      <p:cViewPr varScale="1">
        <p:scale>
          <a:sx n="101" d="100"/>
          <a:sy n="101" d="100"/>
        </p:scale>
        <p:origin x="13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chartUserShapes" Target="../drawings/drawing10.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chartUserShapes" Target="../drawings/drawing11.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chartUserShapes" Target="../drawings/drawing12.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chartUserShapes" Target="../drawings/drawing13.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 Id="rId4" Type="http://schemas.openxmlformats.org/officeDocument/2006/relationships/chartUserShapes" Target="../drawings/drawing14.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8.xml"/><Relationship Id="rId1" Type="http://schemas.microsoft.com/office/2011/relationships/chartStyle" Target="style18.xml"/><Relationship Id="rId4" Type="http://schemas.openxmlformats.org/officeDocument/2006/relationships/chartUserShapes" Target="../drawings/drawing15.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20.xml"/><Relationship Id="rId1" Type="http://schemas.microsoft.com/office/2011/relationships/chartStyle" Target="style20.xml"/><Relationship Id="rId4" Type="http://schemas.openxmlformats.org/officeDocument/2006/relationships/chartUserShapes" Target="../drawings/drawing16.xml"/></Relationships>
</file>

<file path=ppt/charts/_rels/chart21.xml.rels><?xml version="1.0" encoding="UTF-8" standalone="yes"?>
<Relationships xmlns="http://schemas.openxmlformats.org/package/2006/relationships"><Relationship Id="rId3" Type="http://schemas.openxmlformats.org/officeDocument/2006/relationships/package" Target="../embeddings/Microsoft_Excel_Worksheet20.xlsx"/><Relationship Id="rId2" Type="http://schemas.microsoft.com/office/2011/relationships/chartColorStyle" Target="colors21.xml"/><Relationship Id="rId1" Type="http://schemas.microsoft.com/office/2011/relationships/chartStyle" Target="style21.xml"/><Relationship Id="rId4" Type="http://schemas.openxmlformats.org/officeDocument/2006/relationships/chartUserShapes" Target="../drawings/drawing17.xml"/></Relationships>
</file>

<file path=ppt/charts/_rels/chart22.xml.rels><?xml version="1.0" encoding="UTF-8" standalone="yes"?>
<Relationships xmlns="http://schemas.openxmlformats.org/package/2006/relationships"><Relationship Id="rId3" Type="http://schemas.openxmlformats.org/officeDocument/2006/relationships/package" Target="../embeddings/Microsoft_Excel_Worksheet21.xlsx"/><Relationship Id="rId2" Type="http://schemas.microsoft.com/office/2011/relationships/chartColorStyle" Target="colors22.xml"/><Relationship Id="rId1" Type="http://schemas.microsoft.com/office/2011/relationships/chartStyle" Target="style22.xml"/><Relationship Id="rId4" Type="http://schemas.openxmlformats.org/officeDocument/2006/relationships/chartUserShapes" Target="../drawings/drawing18.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chartUserShapes" Target="../drawings/drawing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Tabelle1!$B$1</c:f>
              <c:strCache>
                <c:ptCount val="1"/>
                <c:pt idx="0">
                  <c:v>2021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DC8-4B94-8076-B64B536347D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DC8-4B94-8076-B64B536347D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CDC8-4B94-8076-B64B536347D2}"/>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CDC8-4B94-8076-B64B536347D2}"/>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AB0E-45F1-A465-505C681ED129}"/>
              </c:ext>
            </c:extLst>
          </c:dPt>
          <c:dLbls>
            <c:spPr>
              <a:solidFill>
                <a:schemeClr val="bg1"/>
              </a:solidFill>
              <a:ln>
                <a:noFill/>
              </a:ln>
              <a:effectLst/>
            </c:spPr>
            <c:txPr>
              <a:bodyPr rot="0" spcFirstLastPara="1" vertOverflow="ellipsis" vert="horz" wrap="square" lIns="38100" tIns="19050" rIns="38100" bIns="19050" anchor="ctr" anchorCtr="1">
                <a:spAutoFit/>
              </a:bodyPr>
              <a:lstStyle/>
              <a:p>
                <a:pPr>
                  <a:defRPr lang="de-DE" sz="1400" b="1"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Tabelle1!$A$2:$A$6</c:f>
              <c:strCache>
                <c:ptCount val="5"/>
                <c:pt idx="0">
                  <c:v>Sehr gut</c:v>
                </c:pt>
                <c:pt idx="1">
                  <c:v>Gut</c:v>
                </c:pt>
                <c:pt idx="2">
                  <c:v>Geht so</c:v>
                </c:pt>
                <c:pt idx="3">
                  <c:v>Weniger gut</c:v>
                </c:pt>
                <c:pt idx="4">
                  <c:v>Überhaupt nicht gut</c:v>
                </c:pt>
              </c:strCache>
            </c:strRef>
          </c:cat>
          <c:val>
            <c:numRef>
              <c:f>Tabelle1!$B$2:$B$6</c:f>
              <c:numCache>
                <c:formatCode>General</c:formatCode>
                <c:ptCount val="5"/>
                <c:pt idx="0">
                  <c:v>50</c:v>
                </c:pt>
                <c:pt idx="1">
                  <c:v>39</c:v>
                </c:pt>
                <c:pt idx="2">
                  <c:v>10</c:v>
                </c:pt>
                <c:pt idx="3">
                  <c:v>1</c:v>
                </c:pt>
                <c:pt idx="4">
                  <c:v>1</c:v>
                </c:pt>
              </c:numCache>
            </c:numRef>
          </c:val>
          <c:extLst>
            <c:ext xmlns:c16="http://schemas.microsoft.com/office/drawing/2014/chart" uri="{C3380CC4-5D6E-409C-BE32-E72D297353CC}">
              <c16:uniqueId val="{00000000-BE2D-4F07-B712-FB7BA107EE68}"/>
            </c:ext>
          </c:extLst>
        </c:ser>
        <c:dLbls>
          <c:showLegendKey val="0"/>
          <c:showVal val="1"/>
          <c:showCatName val="0"/>
          <c:showSerName val="0"/>
          <c:showPercent val="0"/>
          <c:showBubbleSize val="0"/>
          <c:showLeaderLines val="1"/>
        </c:dLbls>
        <c:firstSliceAng val="0"/>
        <c:holeSize val="75"/>
      </c:doughnutChart>
      <c:spPr>
        <a:noFill/>
        <a:ln>
          <a:noFill/>
        </a:ln>
        <a:effectLst/>
      </c:spPr>
    </c:plotArea>
    <c:legend>
      <c:legendPos val="b"/>
      <c:overlay val="0"/>
      <c:spPr>
        <a:noFill/>
        <a:ln>
          <a:noFill/>
        </a:ln>
        <a:effectLst/>
      </c:spPr>
      <c:txPr>
        <a:bodyPr rot="0" spcFirstLastPara="1" vertOverflow="ellipsis" vert="horz"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legend>
    <c:plotVisOnly val="1"/>
    <c:dispBlanksAs val="zero"/>
    <c:showDLblsOverMax val="0"/>
  </c:chart>
  <c:spPr>
    <a:noFill/>
    <a:ln>
      <a:noFill/>
    </a:ln>
    <a:effectLst/>
  </c:spPr>
  <c:txPr>
    <a:bodyPr/>
    <a:lstStyle/>
    <a:p>
      <a:pPr>
        <a:defRPr/>
      </a:pPr>
      <a:endParaRPr lang="de-DE"/>
    </a:p>
  </c:txPr>
  <c:externalData r:id="rId3">
    <c:autoUpdate val="0"/>
  </c:externalData>
  <c:userShapes r:id="rId4"/>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Tabelle1!$B$1</c:f>
              <c:strCache>
                <c:ptCount val="1"/>
                <c:pt idx="0">
                  <c:v>Großes Vertrauen</c:v>
                </c:pt>
              </c:strCache>
            </c:strRef>
          </c:tx>
          <c:spPr>
            <a:solidFill>
              <a:schemeClr val="accent1"/>
            </a:solidFill>
            <a:ln>
              <a:noFill/>
            </a:ln>
            <a:effectLst/>
          </c:spPr>
          <c:invertIfNegative val="0"/>
          <c:dLbls>
            <c:spPr>
              <a:solidFill>
                <a:schemeClr val="bg1"/>
              </a:solidFill>
              <a:ln>
                <a:noFill/>
              </a:ln>
              <a:effectLst/>
            </c:spPr>
            <c:txPr>
              <a:bodyPr rot="0" spcFirstLastPara="1" vertOverflow="ellipsis" vert="horz" wrap="square" lIns="38100" tIns="19050" rIns="38100" bIns="19050" anchor="ctr" anchorCtr="1">
                <a:spAutoFit/>
              </a:bodyPr>
              <a:lstStyle/>
              <a:p>
                <a:pPr>
                  <a:defRPr lang="de-DE" sz="1400" b="1" i="0" u="none" strike="noStrike" kern="1200" baseline="0">
                    <a:solidFill>
                      <a:schemeClr val="tx1">
                        <a:lumMod val="75000"/>
                        <a:lumOff val="25000"/>
                      </a:schemeClr>
                    </a:solidFill>
                    <a:latin typeface="+mn-lt"/>
                    <a:ea typeface="+mn-ea"/>
                    <a:cs typeface="+mn-cs"/>
                  </a:defRPr>
                </a:pPr>
                <a:endParaRPr lang="de-D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Tabelle1!$A$2:$A$11</c:f>
              <c:strCache>
                <c:ptCount val="10"/>
                <c:pt idx="0">
                  <c:v>EU</c:v>
                </c:pt>
                <c:pt idx="1">
                  <c:v>Landwirtschaftsministerium</c:v>
                </c:pt>
                <c:pt idx="2">
                  <c:v>Gesundheitsminist.</c:v>
                </c:pt>
                <c:pt idx="3">
                  <c:v>Umweltorganisationen</c:v>
                </c:pt>
                <c:pt idx="4">
                  <c:v>Umwelminist. </c:v>
                </c:pt>
                <c:pt idx="5">
                  <c:v>Landesbehörde</c:v>
                </c:pt>
                <c:pt idx="6">
                  <c:v>Konsumentenschutzorg.</c:v>
                </c:pt>
                <c:pt idx="7">
                  <c:v>Stadt, Gemeinde</c:v>
                </c:pt>
                <c:pt idx="8">
                  <c:v>Forschung/Universität</c:v>
                </c:pt>
                <c:pt idx="9">
                  <c:v>Wasserversorgungsunt.</c:v>
                </c:pt>
              </c:strCache>
            </c:strRef>
          </c:cat>
          <c:val>
            <c:numRef>
              <c:f>Tabelle1!$B$2:$B$11</c:f>
              <c:numCache>
                <c:formatCode>General</c:formatCode>
                <c:ptCount val="10"/>
                <c:pt idx="0">
                  <c:v>14</c:v>
                </c:pt>
                <c:pt idx="1">
                  <c:v>27</c:v>
                </c:pt>
                <c:pt idx="2">
                  <c:v>37</c:v>
                </c:pt>
                <c:pt idx="3">
                  <c:v>39</c:v>
                </c:pt>
                <c:pt idx="4">
                  <c:v>40</c:v>
                </c:pt>
                <c:pt idx="5">
                  <c:v>46</c:v>
                </c:pt>
                <c:pt idx="6">
                  <c:v>55</c:v>
                </c:pt>
                <c:pt idx="7">
                  <c:v>60</c:v>
                </c:pt>
                <c:pt idx="8">
                  <c:v>60</c:v>
                </c:pt>
                <c:pt idx="9">
                  <c:v>64</c:v>
                </c:pt>
              </c:numCache>
            </c:numRef>
          </c:val>
          <c:extLst>
            <c:ext xmlns:c16="http://schemas.microsoft.com/office/drawing/2014/chart" uri="{C3380CC4-5D6E-409C-BE32-E72D297353CC}">
              <c16:uniqueId val="{00000000-B11D-4C8F-B30F-48152AD529FC}"/>
            </c:ext>
          </c:extLst>
        </c:ser>
        <c:ser>
          <c:idx val="1"/>
          <c:order val="1"/>
          <c:tx>
            <c:strRef>
              <c:f>Tabelle1!$C$1</c:f>
              <c:strCache>
                <c:ptCount val="1"/>
                <c:pt idx="0">
                  <c:v>Mittleres Vertrauen</c:v>
                </c:pt>
              </c:strCache>
            </c:strRef>
          </c:tx>
          <c:spPr>
            <a:solidFill>
              <a:schemeClr val="accent2"/>
            </a:solidFill>
            <a:ln>
              <a:noFill/>
            </a:ln>
            <a:effectLst/>
          </c:spPr>
          <c:invertIfNegative val="0"/>
          <c:dLbls>
            <c:spPr>
              <a:solidFill>
                <a:schemeClr val="bg1"/>
              </a:solidFill>
              <a:ln>
                <a:noFill/>
              </a:ln>
              <a:effectLst/>
            </c:spPr>
            <c:txPr>
              <a:bodyPr rot="0" spcFirstLastPara="1" vertOverflow="ellipsis" vert="horz" wrap="square" lIns="38100" tIns="19050" rIns="38100" bIns="19050" anchor="ctr" anchorCtr="1">
                <a:spAutoFit/>
              </a:bodyPr>
              <a:lstStyle/>
              <a:p>
                <a:pPr>
                  <a:defRPr lang="de-DE" sz="1400" b="1" i="0" u="none" strike="noStrike" kern="1200" baseline="0">
                    <a:solidFill>
                      <a:schemeClr val="tx1">
                        <a:lumMod val="75000"/>
                        <a:lumOff val="25000"/>
                      </a:schemeClr>
                    </a:solidFill>
                    <a:latin typeface="+mn-lt"/>
                    <a:ea typeface="+mn-ea"/>
                    <a:cs typeface="+mn-cs"/>
                  </a:defRPr>
                </a:pPr>
                <a:endParaRPr lang="de-D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Tabelle1!$A$2:$A$11</c:f>
              <c:strCache>
                <c:ptCount val="10"/>
                <c:pt idx="0">
                  <c:v>EU</c:v>
                </c:pt>
                <c:pt idx="1">
                  <c:v>Landwirtschaftsministerium</c:v>
                </c:pt>
                <c:pt idx="2">
                  <c:v>Gesundheitsminist.</c:v>
                </c:pt>
                <c:pt idx="3">
                  <c:v>Umweltorganisationen</c:v>
                </c:pt>
                <c:pt idx="4">
                  <c:v>Umwelminist. </c:v>
                </c:pt>
                <c:pt idx="5">
                  <c:v>Landesbehörde</c:v>
                </c:pt>
                <c:pt idx="6">
                  <c:v>Konsumentenschutzorg.</c:v>
                </c:pt>
                <c:pt idx="7">
                  <c:v>Stadt, Gemeinde</c:v>
                </c:pt>
                <c:pt idx="8">
                  <c:v>Forschung/Universität</c:v>
                </c:pt>
                <c:pt idx="9">
                  <c:v>Wasserversorgungsunt.</c:v>
                </c:pt>
              </c:strCache>
            </c:strRef>
          </c:cat>
          <c:val>
            <c:numRef>
              <c:f>Tabelle1!$C$2:$C$11</c:f>
              <c:numCache>
                <c:formatCode>General</c:formatCode>
                <c:ptCount val="10"/>
                <c:pt idx="0">
                  <c:v>46</c:v>
                </c:pt>
                <c:pt idx="1">
                  <c:v>45</c:v>
                </c:pt>
                <c:pt idx="2">
                  <c:v>39</c:v>
                </c:pt>
                <c:pt idx="3">
                  <c:v>37</c:v>
                </c:pt>
                <c:pt idx="4">
                  <c:v>38</c:v>
                </c:pt>
                <c:pt idx="5">
                  <c:v>39</c:v>
                </c:pt>
                <c:pt idx="6">
                  <c:v>26</c:v>
                </c:pt>
                <c:pt idx="7">
                  <c:v>28</c:v>
                </c:pt>
                <c:pt idx="8">
                  <c:v>23</c:v>
                </c:pt>
                <c:pt idx="9">
                  <c:v>24</c:v>
                </c:pt>
              </c:numCache>
            </c:numRef>
          </c:val>
          <c:extLst>
            <c:ext xmlns:c16="http://schemas.microsoft.com/office/drawing/2014/chart" uri="{C3380CC4-5D6E-409C-BE32-E72D297353CC}">
              <c16:uniqueId val="{00000001-B11D-4C8F-B30F-48152AD529FC}"/>
            </c:ext>
          </c:extLst>
        </c:ser>
        <c:ser>
          <c:idx val="2"/>
          <c:order val="2"/>
          <c:tx>
            <c:strRef>
              <c:f>Tabelle1!$D$1</c:f>
              <c:strCache>
                <c:ptCount val="1"/>
                <c:pt idx="0">
                  <c:v>Kein Vertrauen</c:v>
                </c:pt>
              </c:strCache>
            </c:strRef>
          </c:tx>
          <c:spPr>
            <a:solidFill>
              <a:schemeClr val="bg1">
                <a:lumMod val="50000"/>
              </a:schemeClr>
            </a:solidFill>
            <a:ln>
              <a:noFill/>
            </a:ln>
            <a:effectLst/>
          </c:spPr>
          <c:invertIfNegative val="0"/>
          <c:dLbls>
            <c:spPr>
              <a:solidFill>
                <a:schemeClr val="bg1"/>
              </a:solidFill>
              <a:ln>
                <a:noFill/>
              </a:ln>
              <a:effectLst/>
            </c:spPr>
            <c:txPr>
              <a:bodyPr rot="0" spcFirstLastPara="1" vertOverflow="ellipsis" vert="horz" wrap="square" lIns="38100" tIns="19050" rIns="38100" bIns="19050" anchor="ctr" anchorCtr="1">
                <a:spAutoFit/>
              </a:bodyPr>
              <a:lstStyle/>
              <a:p>
                <a:pPr>
                  <a:defRPr lang="de-DE" sz="1400" b="1" i="0" u="none" strike="noStrike" kern="1200" baseline="0">
                    <a:solidFill>
                      <a:schemeClr val="tx1">
                        <a:lumMod val="75000"/>
                        <a:lumOff val="25000"/>
                      </a:schemeClr>
                    </a:solidFill>
                    <a:latin typeface="+mn-lt"/>
                    <a:ea typeface="+mn-ea"/>
                    <a:cs typeface="+mn-cs"/>
                  </a:defRPr>
                </a:pPr>
                <a:endParaRPr lang="de-D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Tabelle1!$A$2:$A$11</c:f>
              <c:strCache>
                <c:ptCount val="10"/>
                <c:pt idx="0">
                  <c:v>EU</c:v>
                </c:pt>
                <c:pt idx="1">
                  <c:v>Landwirtschaftsministerium</c:v>
                </c:pt>
                <c:pt idx="2">
                  <c:v>Gesundheitsminist.</c:v>
                </c:pt>
                <c:pt idx="3">
                  <c:v>Umweltorganisationen</c:v>
                </c:pt>
                <c:pt idx="4">
                  <c:v>Umwelminist. </c:v>
                </c:pt>
                <c:pt idx="5">
                  <c:v>Landesbehörde</c:v>
                </c:pt>
                <c:pt idx="6">
                  <c:v>Konsumentenschutzorg.</c:v>
                </c:pt>
                <c:pt idx="7">
                  <c:v>Stadt, Gemeinde</c:v>
                </c:pt>
                <c:pt idx="8">
                  <c:v>Forschung/Universität</c:v>
                </c:pt>
                <c:pt idx="9">
                  <c:v>Wasserversorgungsunt.</c:v>
                </c:pt>
              </c:strCache>
            </c:strRef>
          </c:cat>
          <c:val>
            <c:numRef>
              <c:f>Tabelle1!$D$2:$D$11</c:f>
              <c:numCache>
                <c:formatCode>General</c:formatCode>
                <c:ptCount val="10"/>
                <c:pt idx="0">
                  <c:v>24</c:v>
                </c:pt>
                <c:pt idx="1">
                  <c:v>14</c:v>
                </c:pt>
                <c:pt idx="2">
                  <c:v>10</c:v>
                </c:pt>
                <c:pt idx="3">
                  <c:v>11</c:v>
                </c:pt>
                <c:pt idx="4">
                  <c:v>10</c:v>
                </c:pt>
                <c:pt idx="5">
                  <c:v>6</c:v>
                </c:pt>
                <c:pt idx="6">
                  <c:v>6</c:v>
                </c:pt>
                <c:pt idx="7">
                  <c:v>5</c:v>
                </c:pt>
                <c:pt idx="8">
                  <c:v>5</c:v>
                </c:pt>
                <c:pt idx="9">
                  <c:v>6</c:v>
                </c:pt>
              </c:numCache>
            </c:numRef>
          </c:val>
          <c:extLst>
            <c:ext xmlns:c16="http://schemas.microsoft.com/office/drawing/2014/chart" uri="{C3380CC4-5D6E-409C-BE32-E72D297353CC}">
              <c16:uniqueId val="{00000002-B11D-4C8F-B30F-48152AD529FC}"/>
            </c:ext>
          </c:extLst>
        </c:ser>
        <c:ser>
          <c:idx val="3"/>
          <c:order val="3"/>
          <c:tx>
            <c:strRef>
              <c:f>Tabelle1!$E$1</c:f>
              <c:strCache>
                <c:ptCount val="1"/>
                <c:pt idx="0">
                  <c:v>Weiß nicht</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de-DE" sz="1197" b="0" i="0" u="none" strike="noStrike" kern="1200" baseline="0">
                    <a:solidFill>
                      <a:schemeClr val="tx1">
                        <a:lumMod val="75000"/>
                        <a:lumOff val="25000"/>
                      </a:schemeClr>
                    </a:solidFill>
                    <a:latin typeface="+mn-lt"/>
                    <a:ea typeface="+mn-ea"/>
                    <a:cs typeface="+mn-cs"/>
                  </a:defRPr>
                </a:pPr>
                <a:endParaRPr lang="de-D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Tabelle1!$A$2:$A$11</c:f>
              <c:strCache>
                <c:ptCount val="10"/>
                <c:pt idx="0">
                  <c:v>EU</c:v>
                </c:pt>
                <c:pt idx="1">
                  <c:v>Landwirtschaftsministerium</c:v>
                </c:pt>
                <c:pt idx="2">
                  <c:v>Gesundheitsminist.</c:v>
                </c:pt>
                <c:pt idx="3">
                  <c:v>Umweltorganisationen</c:v>
                </c:pt>
                <c:pt idx="4">
                  <c:v>Umwelminist. </c:v>
                </c:pt>
                <c:pt idx="5">
                  <c:v>Landesbehörde</c:v>
                </c:pt>
                <c:pt idx="6">
                  <c:v>Konsumentenschutzorg.</c:v>
                </c:pt>
                <c:pt idx="7">
                  <c:v>Stadt, Gemeinde</c:v>
                </c:pt>
                <c:pt idx="8">
                  <c:v>Forschung/Universität</c:v>
                </c:pt>
                <c:pt idx="9">
                  <c:v>Wasserversorgungsunt.</c:v>
                </c:pt>
              </c:strCache>
            </c:strRef>
          </c:cat>
          <c:val>
            <c:numRef>
              <c:f>Tabelle1!$E$2:$E$11</c:f>
              <c:numCache>
                <c:formatCode>General</c:formatCode>
                <c:ptCount val="10"/>
                <c:pt idx="0">
                  <c:v>16</c:v>
                </c:pt>
                <c:pt idx="1">
                  <c:v>14</c:v>
                </c:pt>
                <c:pt idx="2">
                  <c:v>14</c:v>
                </c:pt>
                <c:pt idx="3">
                  <c:v>14</c:v>
                </c:pt>
                <c:pt idx="4">
                  <c:v>13</c:v>
                </c:pt>
                <c:pt idx="5">
                  <c:v>11</c:v>
                </c:pt>
                <c:pt idx="6">
                  <c:v>13</c:v>
                </c:pt>
                <c:pt idx="7">
                  <c:v>7</c:v>
                </c:pt>
                <c:pt idx="8">
                  <c:v>13</c:v>
                </c:pt>
                <c:pt idx="9">
                  <c:v>7</c:v>
                </c:pt>
              </c:numCache>
            </c:numRef>
          </c:val>
          <c:extLst>
            <c:ext xmlns:c16="http://schemas.microsoft.com/office/drawing/2014/chart" uri="{C3380CC4-5D6E-409C-BE32-E72D297353CC}">
              <c16:uniqueId val="{00000003-B11D-4C8F-B30F-48152AD529FC}"/>
            </c:ext>
          </c:extLst>
        </c:ser>
        <c:dLbls>
          <c:showLegendKey val="0"/>
          <c:showVal val="1"/>
          <c:showCatName val="0"/>
          <c:showSerName val="0"/>
          <c:showPercent val="0"/>
          <c:showBubbleSize val="0"/>
        </c:dLbls>
        <c:gapWidth val="150"/>
        <c:overlap val="100"/>
        <c:axId val="73665536"/>
        <c:axId val="73683712"/>
      </c:barChart>
      <c:catAx>
        <c:axId val="7366553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de-DE" sz="1197" b="1" i="0" u="none" strike="noStrike" kern="1200" baseline="0">
                <a:solidFill>
                  <a:schemeClr val="tx1">
                    <a:lumMod val="65000"/>
                    <a:lumOff val="35000"/>
                  </a:schemeClr>
                </a:solidFill>
                <a:latin typeface="+mn-lt"/>
                <a:ea typeface="+mn-ea"/>
                <a:cs typeface="+mn-cs"/>
              </a:defRPr>
            </a:pPr>
            <a:endParaRPr lang="de-DE"/>
          </a:p>
        </c:txPr>
        <c:crossAx val="73683712"/>
        <c:crosses val="autoZero"/>
        <c:auto val="1"/>
        <c:lblAlgn val="ctr"/>
        <c:lblOffset val="100"/>
        <c:noMultiLvlLbl val="0"/>
      </c:catAx>
      <c:valAx>
        <c:axId val="7368371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crossAx val="736655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Tabelle1!$B$1</c:f>
              <c:strCache>
                <c:ptCount val="1"/>
                <c:pt idx="0">
                  <c:v>2021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de-DE" sz="1400" b="1"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Tabelle1!$A$2:$A$4</c:f>
              <c:strCache>
                <c:ptCount val="3"/>
                <c:pt idx="0">
                  <c:v>Ja</c:v>
                </c:pt>
                <c:pt idx="1">
                  <c:v>Nein</c:v>
                </c:pt>
                <c:pt idx="2">
                  <c:v>K.A.</c:v>
                </c:pt>
              </c:strCache>
            </c:strRef>
          </c:cat>
          <c:val>
            <c:numRef>
              <c:f>Tabelle1!$B$2:$B$4</c:f>
              <c:numCache>
                <c:formatCode>General</c:formatCode>
                <c:ptCount val="3"/>
                <c:pt idx="0">
                  <c:v>87</c:v>
                </c:pt>
                <c:pt idx="1">
                  <c:v>13</c:v>
                </c:pt>
                <c:pt idx="2">
                  <c:v>1</c:v>
                </c:pt>
              </c:numCache>
            </c:numRef>
          </c:val>
          <c:extLst>
            <c:ext xmlns:c16="http://schemas.microsoft.com/office/drawing/2014/chart" uri="{C3380CC4-5D6E-409C-BE32-E72D297353CC}">
              <c16:uniqueId val="{00000000-DB37-4A74-AC4B-9539E2933946}"/>
            </c:ext>
          </c:extLst>
        </c:ser>
        <c:dLbls>
          <c:showLegendKey val="0"/>
          <c:showVal val="0"/>
          <c:showCatName val="0"/>
          <c:showSerName val="0"/>
          <c:showPercent val="0"/>
          <c:showBubbleSize val="0"/>
        </c:dLbls>
        <c:gapWidth val="219"/>
        <c:overlap val="-27"/>
        <c:axId val="90771840"/>
        <c:axId val="90773376"/>
      </c:barChart>
      <c:catAx>
        <c:axId val="90771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crossAx val="90773376"/>
        <c:crosses val="autoZero"/>
        <c:auto val="1"/>
        <c:lblAlgn val="ctr"/>
        <c:lblOffset val="100"/>
        <c:noMultiLvlLbl val="0"/>
      </c:catAx>
      <c:valAx>
        <c:axId val="90773376"/>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crossAx val="907718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Tabelle1!$B$1</c:f>
              <c:strCache>
                <c:ptCount val="1"/>
                <c:pt idx="0">
                  <c:v>Plattform Burgenland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de-DE" sz="1400" b="1"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Tabelle1!$A$2:$A$7</c:f>
              <c:strCache>
                <c:ptCount val="6"/>
                <c:pt idx="0">
                  <c:v>Sehr zufrieden</c:v>
                </c:pt>
                <c:pt idx="1">
                  <c:v>Eher zufrieden</c:v>
                </c:pt>
                <c:pt idx="2">
                  <c:v>Geht so</c:v>
                </c:pt>
                <c:pt idx="3">
                  <c:v>Weniger
zufrieden</c:v>
                </c:pt>
                <c:pt idx="4">
                  <c:v>Gar nicht
zufrieden</c:v>
                </c:pt>
                <c:pt idx="5">
                  <c:v>Keine Angabe</c:v>
                </c:pt>
              </c:strCache>
            </c:strRef>
          </c:cat>
          <c:val>
            <c:numRef>
              <c:f>Tabelle1!$B$2:$B$7</c:f>
              <c:numCache>
                <c:formatCode>General</c:formatCode>
                <c:ptCount val="6"/>
                <c:pt idx="0">
                  <c:v>50</c:v>
                </c:pt>
                <c:pt idx="1">
                  <c:v>44</c:v>
                </c:pt>
                <c:pt idx="2">
                  <c:v>6</c:v>
                </c:pt>
                <c:pt idx="3">
                  <c:v>1</c:v>
                </c:pt>
                <c:pt idx="5">
                  <c:v>1</c:v>
                </c:pt>
              </c:numCache>
            </c:numRef>
          </c:val>
          <c:extLst>
            <c:ext xmlns:c16="http://schemas.microsoft.com/office/drawing/2014/chart" uri="{C3380CC4-5D6E-409C-BE32-E72D297353CC}">
              <c16:uniqueId val="{00000000-8254-4591-81C3-A47111E082AD}"/>
            </c:ext>
          </c:extLst>
        </c:ser>
        <c:dLbls>
          <c:showLegendKey val="0"/>
          <c:showVal val="0"/>
          <c:showCatName val="0"/>
          <c:showSerName val="0"/>
          <c:showPercent val="0"/>
          <c:showBubbleSize val="0"/>
        </c:dLbls>
        <c:gapWidth val="219"/>
        <c:overlap val="-27"/>
        <c:axId val="87532672"/>
        <c:axId val="87753472"/>
      </c:barChart>
      <c:catAx>
        <c:axId val="87532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crossAx val="87753472"/>
        <c:crosses val="autoZero"/>
        <c:auto val="1"/>
        <c:lblAlgn val="ctr"/>
        <c:lblOffset val="100"/>
        <c:noMultiLvlLbl val="0"/>
      </c:catAx>
      <c:valAx>
        <c:axId val="87753472"/>
        <c:scaling>
          <c:orientation val="minMax"/>
          <c:max val="8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crossAx val="875326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Tabelle1!$B$1</c:f>
              <c:strCache>
                <c:ptCount val="1"/>
                <c:pt idx="0">
                  <c:v>Plattform Burgenland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Tabelle1!$A$2:$A$3</c:f>
              <c:strCache>
                <c:ptCount val="2"/>
                <c:pt idx="0">
                  <c:v>Ja</c:v>
                </c:pt>
                <c:pt idx="1">
                  <c:v>Nein</c:v>
                </c:pt>
              </c:strCache>
            </c:strRef>
          </c:cat>
          <c:val>
            <c:numRef>
              <c:f>Tabelle1!$B$2:$B$3</c:f>
              <c:numCache>
                <c:formatCode>General</c:formatCode>
                <c:ptCount val="2"/>
                <c:pt idx="0">
                  <c:v>6</c:v>
                </c:pt>
                <c:pt idx="1">
                  <c:v>94</c:v>
                </c:pt>
              </c:numCache>
            </c:numRef>
          </c:val>
          <c:extLst>
            <c:ext xmlns:c16="http://schemas.microsoft.com/office/drawing/2014/chart" uri="{C3380CC4-5D6E-409C-BE32-E72D297353CC}">
              <c16:uniqueId val="{00000000-2E00-455C-BFD9-C5B2B677A65A}"/>
            </c:ext>
          </c:extLst>
        </c:ser>
        <c:ser>
          <c:idx val="1"/>
          <c:order val="1"/>
          <c:tx>
            <c:strRef>
              <c:f>Tabelle1!$C$1</c:f>
              <c:strCache>
                <c:ptCount val="1"/>
                <c:pt idx="0">
                  <c:v>Österreich</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Tabelle1!$A$2:$A$3</c:f>
              <c:strCache>
                <c:ptCount val="2"/>
                <c:pt idx="0">
                  <c:v>Ja</c:v>
                </c:pt>
                <c:pt idx="1">
                  <c:v>Nein</c:v>
                </c:pt>
              </c:strCache>
            </c:strRef>
          </c:cat>
          <c:val>
            <c:numRef>
              <c:f>Tabelle1!$C$2:$C$3</c:f>
              <c:numCache>
                <c:formatCode>General</c:formatCode>
                <c:ptCount val="2"/>
                <c:pt idx="0">
                  <c:v>9</c:v>
                </c:pt>
                <c:pt idx="1">
                  <c:v>91</c:v>
                </c:pt>
              </c:numCache>
            </c:numRef>
          </c:val>
          <c:extLst>
            <c:ext xmlns:c16="http://schemas.microsoft.com/office/drawing/2014/chart" uri="{C3380CC4-5D6E-409C-BE32-E72D297353CC}">
              <c16:uniqueId val="{00000002-44A6-4AB0-9FB2-626E3D550883}"/>
            </c:ext>
          </c:extLst>
        </c:ser>
        <c:dLbls>
          <c:showLegendKey val="0"/>
          <c:showVal val="1"/>
          <c:showCatName val="0"/>
          <c:showSerName val="0"/>
          <c:showPercent val="0"/>
          <c:showBubbleSize val="0"/>
        </c:dLbls>
        <c:gapWidth val="219"/>
        <c:overlap val="-27"/>
        <c:axId val="116808320"/>
        <c:axId val="116838784"/>
      </c:barChart>
      <c:catAx>
        <c:axId val="116808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116838784"/>
        <c:crosses val="autoZero"/>
        <c:auto val="1"/>
        <c:lblAlgn val="ctr"/>
        <c:lblOffset val="100"/>
        <c:noMultiLvlLbl val="0"/>
      </c:catAx>
      <c:valAx>
        <c:axId val="116838784"/>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116808320"/>
        <c:crosses val="autoZero"/>
        <c:crossBetween val="between"/>
      </c:valAx>
      <c:spPr>
        <a:noFill/>
        <a:ln>
          <a:noFill/>
        </a:ln>
        <a:effectLst/>
      </c:spPr>
    </c:plotArea>
    <c:legend>
      <c:legendPos val="b"/>
      <c:layout>
        <c:manualLayout>
          <c:xMode val="edge"/>
          <c:yMode val="edge"/>
          <c:x val="0.30599047986831762"/>
          <c:y val="0.93541953620406759"/>
          <c:w val="0.38801890332246025"/>
          <c:h val="6.458046379593238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Tabelle1!$B$1</c:f>
              <c:strCache>
                <c:ptCount val="1"/>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de-DE" sz="1400" b="1"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Tabelle1!$A$2:$A$5</c:f>
              <c:strCache>
                <c:ptCount val="4"/>
                <c:pt idx="0">
                  <c:v>Sehr wichtig</c:v>
                </c:pt>
                <c:pt idx="1">
                  <c:v>Wichtig</c:v>
                </c:pt>
                <c:pt idx="2">
                  <c:v>Geht so</c:v>
                </c:pt>
                <c:pt idx="3">
                  <c:v>K.A.</c:v>
                </c:pt>
              </c:strCache>
            </c:strRef>
          </c:cat>
          <c:val>
            <c:numRef>
              <c:f>Tabelle1!$B$2:$B$5</c:f>
              <c:numCache>
                <c:formatCode>General</c:formatCode>
                <c:ptCount val="4"/>
                <c:pt idx="0">
                  <c:v>93</c:v>
                </c:pt>
                <c:pt idx="1">
                  <c:v>7</c:v>
                </c:pt>
                <c:pt idx="2">
                  <c:v>1</c:v>
                </c:pt>
                <c:pt idx="3">
                  <c:v>1</c:v>
                </c:pt>
              </c:numCache>
            </c:numRef>
          </c:val>
          <c:extLst>
            <c:ext xmlns:c16="http://schemas.microsoft.com/office/drawing/2014/chart" uri="{C3380CC4-5D6E-409C-BE32-E72D297353CC}">
              <c16:uniqueId val="{00000000-E920-429C-818A-43E6A6D12119}"/>
            </c:ext>
          </c:extLst>
        </c:ser>
        <c:dLbls>
          <c:showLegendKey val="0"/>
          <c:showVal val="1"/>
          <c:showCatName val="0"/>
          <c:showSerName val="0"/>
          <c:showPercent val="0"/>
          <c:showBubbleSize val="0"/>
        </c:dLbls>
        <c:gapWidth val="219"/>
        <c:overlap val="-27"/>
        <c:axId val="90226688"/>
        <c:axId val="90228224"/>
      </c:barChart>
      <c:catAx>
        <c:axId val="902266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crossAx val="90228224"/>
        <c:crosses val="autoZero"/>
        <c:auto val="1"/>
        <c:lblAlgn val="ctr"/>
        <c:lblOffset val="100"/>
        <c:noMultiLvlLbl val="0"/>
      </c:catAx>
      <c:valAx>
        <c:axId val="90228224"/>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crossAx val="902266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Tabelle1!$B$1</c:f>
              <c:strCache>
                <c:ptCount val="1"/>
                <c:pt idx="0">
                  <c:v>2021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de-DE" sz="1400" b="1"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Tabelle1!$A$2:$A$4</c:f>
              <c:strCache>
                <c:ptCount val="3"/>
                <c:pt idx="0">
                  <c:v>Genug
getan</c:v>
                </c:pt>
                <c:pt idx="1">
                  <c:v>Zu wenig
getan</c:v>
                </c:pt>
                <c:pt idx="2">
                  <c:v>K.A.</c:v>
                </c:pt>
              </c:strCache>
            </c:strRef>
          </c:cat>
          <c:val>
            <c:numRef>
              <c:f>Tabelle1!$B$2:$B$4</c:f>
              <c:numCache>
                <c:formatCode>General</c:formatCode>
                <c:ptCount val="3"/>
                <c:pt idx="0">
                  <c:v>60</c:v>
                </c:pt>
                <c:pt idx="1">
                  <c:v>30</c:v>
                </c:pt>
                <c:pt idx="2">
                  <c:v>11</c:v>
                </c:pt>
              </c:numCache>
            </c:numRef>
          </c:val>
          <c:extLst>
            <c:ext xmlns:c16="http://schemas.microsoft.com/office/drawing/2014/chart" uri="{C3380CC4-5D6E-409C-BE32-E72D297353CC}">
              <c16:uniqueId val="{00000000-59EF-467F-B2A6-CFFB08055AFC}"/>
            </c:ext>
          </c:extLst>
        </c:ser>
        <c:dLbls>
          <c:showLegendKey val="0"/>
          <c:showVal val="1"/>
          <c:showCatName val="0"/>
          <c:showSerName val="0"/>
          <c:showPercent val="0"/>
          <c:showBubbleSize val="0"/>
        </c:dLbls>
        <c:gapWidth val="219"/>
        <c:overlap val="-27"/>
        <c:axId val="90226688"/>
        <c:axId val="90228224"/>
      </c:barChart>
      <c:catAx>
        <c:axId val="902266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crossAx val="90228224"/>
        <c:crosses val="autoZero"/>
        <c:auto val="1"/>
        <c:lblAlgn val="ctr"/>
        <c:lblOffset val="100"/>
        <c:noMultiLvlLbl val="0"/>
      </c:catAx>
      <c:valAx>
        <c:axId val="90228224"/>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crossAx val="902266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Tabelle1!$B$1</c:f>
              <c:strCache>
                <c:ptCount val="1"/>
                <c:pt idx="0">
                  <c:v>Plattform Burgenland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de-DE" sz="1400" b="1"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Tabelle1!$A$2:$A$5</c:f>
              <c:strCache>
                <c:ptCount val="4"/>
                <c:pt idx="0">
                  <c:v>Schlechter
werden</c:v>
                </c:pt>
                <c:pt idx="1">
                  <c:v>Gleich
bleiben</c:v>
                </c:pt>
                <c:pt idx="2">
                  <c:v>Besser werden</c:v>
                </c:pt>
                <c:pt idx="3">
                  <c:v>K.A.</c:v>
                </c:pt>
              </c:strCache>
            </c:strRef>
          </c:cat>
          <c:val>
            <c:numRef>
              <c:f>Tabelle1!$B$2:$B$5</c:f>
              <c:numCache>
                <c:formatCode>General</c:formatCode>
                <c:ptCount val="4"/>
                <c:pt idx="0">
                  <c:v>41</c:v>
                </c:pt>
                <c:pt idx="1">
                  <c:v>51</c:v>
                </c:pt>
                <c:pt idx="2">
                  <c:v>2</c:v>
                </c:pt>
                <c:pt idx="3">
                  <c:v>8</c:v>
                </c:pt>
              </c:numCache>
            </c:numRef>
          </c:val>
          <c:extLst>
            <c:ext xmlns:c16="http://schemas.microsoft.com/office/drawing/2014/chart" uri="{C3380CC4-5D6E-409C-BE32-E72D297353CC}">
              <c16:uniqueId val="{00000000-59EF-467F-B2A6-CFFB08055AFC}"/>
            </c:ext>
          </c:extLst>
        </c:ser>
        <c:ser>
          <c:idx val="1"/>
          <c:order val="1"/>
          <c:tx>
            <c:strRef>
              <c:f>Tabelle1!$C$1</c:f>
              <c:strCache>
                <c:ptCount val="1"/>
                <c:pt idx="0">
                  <c:v>Österreich</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Tabelle1!$A$2:$A$5</c:f>
              <c:strCache>
                <c:ptCount val="4"/>
                <c:pt idx="0">
                  <c:v>Schlechter
werden</c:v>
                </c:pt>
                <c:pt idx="1">
                  <c:v>Gleich
bleiben</c:v>
                </c:pt>
                <c:pt idx="2">
                  <c:v>Besser werden</c:v>
                </c:pt>
                <c:pt idx="3">
                  <c:v>K.A.</c:v>
                </c:pt>
              </c:strCache>
            </c:strRef>
          </c:cat>
          <c:val>
            <c:numRef>
              <c:f>Tabelle1!$C$2:$C$5</c:f>
              <c:numCache>
                <c:formatCode>General</c:formatCode>
                <c:ptCount val="4"/>
                <c:pt idx="0">
                  <c:v>50</c:v>
                </c:pt>
                <c:pt idx="1">
                  <c:v>43</c:v>
                </c:pt>
                <c:pt idx="2">
                  <c:v>2</c:v>
                </c:pt>
                <c:pt idx="3">
                  <c:v>6</c:v>
                </c:pt>
              </c:numCache>
            </c:numRef>
          </c:val>
          <c:extLst>
            <c:ext xmlns:c16="http://schemas.microsoft.com/office/drawing/2014/chart" uri="{C3380CC4-5D6E-409C-BE32-E72D297353CC}">
              <c16:uniqueId val="{00000001-A7AB-41FF-93A4-E059674AB96A}"/>
            </c:ext>
          </c:extLst>
        </c:ser>
        <c:dLbls>
          <c:showLegendKey val="0"/>
          <c:showVal val="1"/>
          <c:showCatName val="0"/>
          <c:showSerName val="0"/>
          <c:showPercent val="0"/>
          <c:showBubbleSize val="0"/>
        </c:dLbls>
        <c:gapWidth val="219"/>
        <c:overlap val="-27"/>
        <c:axId val="90226688"/>
        <c:axId val="90228224"/>
      </c:barChart>
      <c:catAx>
        <c:axId val="902266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crossAx val="90228224"/>
        <c:crosses val="autoZero"/>
        <c:auto val="1"/>
        <c:lblAlgn val="ctr"/>
        <c:lblOffset val="100"/>
        <c:noMultiLvlLbl val="0"/>
      </c:catAx>
      <c:valAx>
        <c:axId val="90228224"/>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crossAx val="9022668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Tabelle1!$B$1</c:f>
              <c:strCache>
                <c:ptCount val="1"/>
                <c:pt idx="0">
                  <c:v>Plattform Burgenland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de-DE" sz="1400" b="1"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Tabelle1!$A$2:$A$5</c:f>
              <c:strCache>
                <c:ptCount val="4"/>
                <c:pt idx="0">
                  <c:v>Schlechter
werden</c:v>
                </c:pt>
                <c:pt idx="1">
                  <c:v>Gleich
bleiben</c:v>
                </c:pt>
                <c:pt idx="2">
                  <c:v>Besser werden</c:v>
                </c:pt>
                <c:pt idx="3">
                  <c:v>K.A.</c:v>
                </c:pt>
              </c:strCache>
            </c:strRef>
          </c:cat>
          <c:val>
            <c:numRef>
              <c:f>Tabelle1!$B$2:$B$5</c:f>
              <c:numCache>
                <c:formatCode>General</c:formatCode>
                <c:ptCount val="4"/>
                <c:pt idx="0">
                  <c:v>40</c:v>
                </c:pt>
                <c:pt idx="1">
                  <c:v>53</c:v>
                </c:pt>
                <c:pt idx="3">
                  <c:v>8</c:v>
                </c:pt>
              </c:numCache>
            </c:numRef>
          </c:val>
          <c:extLst>
            <c:ext xmlns:c16="http://schemas.microsoft.com/office/drawing/2014/chart" uri="{C3380CC4-5D6E-409C-BE32-E72D297353CC}">
              <c16:uniqueId val="{00000000-5EB8-45F2-AB13-39C14C0422C1}"/>
            </c:ext>
          </c:extLst>
        </c:ser>
        <c:ser>
          <c:idx val="1"/>
          <c:order val="1"/>
          <c:tx>
            <c:strRef>
              <c:f>Tabelle1!$C$1</c:f>
              <c:strCache>
                <c:ptCount val="1"/>
                <c:pt idx="0">
                  <c:v>Österreich</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Tabelle1!$A$2:$A$5</c:f>
              <c:strCache>
                <c:ptCount val="4"/>
                <c:pt idx="0">
                  <c:v>Schlechter
werden</c:v>
                </c:pt>
                <c:pt idx="1">
                  <c:v>Gleich
bleiben</c:v>
                </c:pt>
                <c:pt idx="2">
                  <c:v>Besser werden</c:v>
                </c:pt>
                <c:pt idx="3">
                  <c:v>K.A.</c:v>
                </c:pt>
              </c:strCache>
            </c:strRef>
          </c:cat>
          <c:val>
            <c:numRef>
              <c:f>Tabelle1!$C$2:$C$5</c:f>
              <c:numCache>
                <c:formatCode>General</c:formatCode>
                <c:ptCount val="4"/>
                <c:pt idx="0">
                  <c:v>54</c:v>
                </c:pt>
                <c:pt idx="1">
                  <c:v>37</c:v>
                </c:pt>
                <c:pt idx="2">
                  <c:v>2</c:v>
                </c:pt>
                <c:pt idx="3">
                  <c:v>7</c:v>
                </c:pt>
              </c:numCache>
            </c:numRef>
          </c:val>
          <c:extLst>
            <c:ext xmlns:c16="http://schemas.microsoft.com/office/drawing/2014/chart" uri="{C3380CC4-5D6E-409C-BE32-E72D297353CC}">
              <c16:uniqueId val="{00000001-5EB8-45F2-AB13-39C14C0422C1}"/>
            </c:ext>
          </c:extLst>
        </c:ser>
        <c:dLbls>
          <c:showLegendKey val="0"/>
          <c:showVal val="1"/>
          <c:showCatName val="0"/>
          <c:showSerName val="0"/>
          <c:showPercent val="0"/>
          <c:showBubbleSize val="0"/>
        </c:dLbls>
        <c:gapWidth val="219"/>
        <c:overlap val="-27"/>
        <c:axId val="90226688"/>
        <c:axId val="90228224"/>
      </c:barChart>
      <c:catAx>
        <c:axId val="902266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crossAx val="90228224"/>
        <c:crosses val="autoZero"/>
        <c:auto val="1"/>
        <c:lblAlgn val="ctr"/>
        <c:lblOffset val="100"/>
        <c:noMultiLvlLbl val="0"/>
      </c:catAx>
      <c:valAx>
        <c:axId val="90228224"/>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crossAx val="9022668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Tabelle1!$B$1</c:f>
              <c:strCache>
                <c:ptCount val="1"/>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de-DE" sz="1400" b="1"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Tabelle1!$A$2:$A$4</c:f>
              <c:strCache>
                <c:ptCount val="3"/>
                <c:pt idx="0">
                  <c:v>Könnte schon
passieren</c:v>
                </c:pt>
                <c:pt idx="1">
                  <c:v>Kann ich mir in Österreich
nicht vorstellen</c:v>
                </c:pt>
                <c:pt idx="2">
                  <c:v>K.A.</c:v>
                </c:pt>
              </c:strCache>
            </c:strRef>
          </c:cat>
          <c:val>
            <c:numRef>
              <c:f>Tabelle1!$B$2:$B$4</c:f>
              <c:numCache>
                <c:formatCode>General</c:formatCode>
                <c:ptCount val="3"/>
                <c:pt idx="0">
                  <c:v>49</c:v>
                </c:pt>
                <c:pt idx="1">
                  <c:v>44</c:v>
                </c:pt>
                <c:pt idx="2">
                  <c:v>7</c:v>
                </c:pt>
              </c:numCache>
            </c:numRef>
          </c:val>
          <c:extLst>
            <c:ext xmlns:c16="http://schemas.microsoft.com/office/drawing/2014/chart" uri="{C3380CC4-5D6E-409C-BE32-E72D297353CC}">
              <c16:uniqueId val="{00000000-14AA-4B13-9427-0651415F1E44}"/>
            </c:ext>
          </c:extLst>
        </c:ser>
        <c:dLbls>
          <c:showLegendKey val="0"/>
          <c:showVal val="1"/>
          <c:showCatName val="0"/>
          <c:showSerName val="0"/>
          <c:showPercent val="0"/>
          <c:showBubbleSize val="0"/>
        </c:dLbls>
        <c:gapWidth val="219"/>
        <c:overlap val="-27"/>
        <c:axId val="90226688"/>
        <c:axId val="90228224"/>
      </c:barChart>
      <c:catAx>
        <c:axId val="902266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crossAx val="90228224"/>
        <c:crosses val="autoZero"/>
        <c:auto val="1"/>
        <c:lblAlgn val="ctr"/>
        <c:lblOffset val="100"/>
        <c:noMultiLvlLbl val="0"/>
      </c:catAx>
      <c:valAx>
        <c:axId val="90228224"/>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crossAx val="902266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Tabelle1!$B$1</c:f>
              <c:strCache>
                <c:ptCount val="1"/>
                <c:pt idx="0">
                  <c:v>Dafür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de-DE" sz="1197" b="1"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c:f>
              <c:strCache>
                <c:ptCount val="1"/>
                <c:pt idx="0">
                  <c:v>Kategorie 1</c:v>
                </c:pt>
              </c:strCache>
            </c:strRef>
          </c:cat>
          <c:val>
            <c:numRef>
              <c:f>Tabelle1!$B$2</c:f>
              <c:numCache>
                <c:formatCode>General</c:formatCode>
                <c:ptCount val="1"/>
                <c:pt idx="0">
                  <c:v>3</c:v>
                </c:pt>
              </c:numCache>
            </c:numRef>
          </c:val>
          <c:extLst>
            <c:ext xmlns:c16="http://schemas.microsoft.com/office/drawing/2014/chart" uri="{C3380CC4-5D6E-409C-BE32-E72D297353CC}">
              <c16:uniqueId val="{00000000-A121-46FB-99E7-88A160D7FBEE}"/>
            </c:ext>
          </c:extLst>
        </c:ser>
        <c:ser>
          <c:idx val="1"/>
          <c:order val="1"/>
          <c:tx>
            <c:strRef>
              <c:f>Tabelle1!$C$1</c:f>
              <c:strCache>
                <c:ptCount val="1"/>
                <c:pt idx="0">
                  <c:v>Dagegen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de-DE" sz="1200" b="1"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c:f>
              <c:strCache>
                <c:ptCount val="1"/>
                <c:pt idx="0">
                  <c:v>Kategorie 1</c:v>
                </c:pt>
              </c:strCache>
            </c:strRef>
          </c:cat>
          <c:val>
            <c:numRef>
              <c:f>Tabelle1!$C$2</c:f>
              <c:numCache>
                <c:formatCode>General</c:formatCode>
                <c:ptCount val="1"/>
                <c:pt idx="0">
                  <c:v>93</c:v>
                </c:pt>
              </c:numCache>
            </c:numRef>
          </c:val>
          <c:extLst>
            <c:ext xmlns:c16="http://schemas.microsoft.com/office/drawing/2014/chart" uri="{C3380CC4-5D6E-409C-BE32-E72D297353CC}">
              <c16:uniqueId val="{00000001-A121-46FB-99E7-88A160D7FBEE}"/>
            </c:ext>
          </c:extLst>
        </c:ser>
        <c:ser>
          <c:idx val="2"/>
          <c:order val="2"/>
          <c:tx>
            <c:strRef>
              <c:f>Tabelle1!$D$1</c:f>
              <c:strCache>
                <c:ptCount val="1"/>
                <c:pt idx="0">
                  <c:v>K.A.</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de-DE" sz="1197" b="1"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c:f>
              <c:strCache>
                <c:ptCount val="1"/>
                <c:pt idx="0">
                  <c:v>Kategorie 1</c:v>
                </c:pt>
              </c:strCache>
            </c:strRef>
          </c:cat>
          <c:val>
            <c:numRef>
              <c:f>Tabelle1!$D$2</c:f>
              <c:numCache>
                <c:formatCode>General</c:formatCode>
                <c:ptCount val="1"/>
                <c:pt idx="0">
                  <c:v>5</c:v>
                </c:pt>
              </c:numCache>
            </c:numRef>
          </c:val>
          <c:extLst>
            <c:ext xmlns:c16="http://schemas.microsoft.com/office/drawing/2014/chart" uri="{C3380CC4-5D6E-409C-BE32-E72D297353CC}">
              <c16:uniqueId val="{00000002-A121-46FB-99E7-88A160D7FBEE}"/>
            </c:ext>
          </c:extLst>
        </c:ser>
        <c:dLbls>
          <c:showLegendKey val="0"/>
          <c:showVal val="1"/>
          <c:showCatName val="0"/>
          <c:showSerName val="0"/>
          <c:showPercent val="0"/>
          <c:showBubbleSize val="0"/>
        </c:dLbls>
        <c:gapWidth val="219"/>
        <c:overlap val="-27"/>
        <c:axId val="119151616"/>
        <c:axId val="119165696"/>
      </c:barChart>
      <c:catAx>
        <c:axId val="119151616"/>
        <c:scaling>
          <c:orientation val="minMax"/>
        </c:scaling>
        <c:delete val="1"/>
        <c:axPos val="b"/>
        <c:numFmt formatCode="General" sourceLinked="1"/>
        <c:majorTickMark val="none"/>
        <c:minorTickMark val="none"/>
        <c:tickLblPos val="nextTo"/>
        <c:crossAx val="119165696"/>
        <c:crosses val="autoZero"/>
        <c:auto val="1"/>
        <c:lblAlgn val="ctr"/>
        <c:lblOffset val="100"/>
        <c:noMultiLvlLbl val="0"/>
      </c:catAx>
      <c:valAx>
        <c:axId val="119165696"/>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crossAx val="1191516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198764216972876E-2"/>
          <c:y val="0.25197532691223856"/>
          <c:w val="0.90388970909886268"/>
          <c:h val="0.63375718938730752"/>
        </c:manualLayout>
      </c:layout>
      <c:barChart>
        <c:barDir val="col"/>
        <c:grouping val="clustered"/>
        <c:varyColors val="0"/>
        <c:ser>
          <c:idx val="0"/>
          <c:order val="0"/>
          <c:tx>
            <c:strRef>
              <c:f>Tabelle1!$B$1</c:f>
              <c:strCache>
                <c:ptCount val="1"/>
                <c:pt idx="0">
                  <c:v>2021</c:v>
                </c:pt>
              </c:strCache>
            </c:strRef>
          </c:tx>
          <c:spPr>
            <a:solidFill>
              <a:srgbClr val="3494BA"/>
            </a:solidFill>
            <a:ln>
              <a:noFill/>
            </a:ln>
            <a:effectLst/>
          </c:spPr>
          <c:invertIfNegative val="0"/>
          <c:dPt>
            <c:idx val="0"/>
            <c:invertIfNegative val="0"/>
            <c:bubble3D val="0"/>
            <c:extLst>
              <c:ext xmlns:c16="http://schemas.microsoft.com/office/drawing/2014/chart" uri="{C3380CC4-5D6E-409C-BE32-E72D297353CC}">
                <c16:uniqueId val="{00000001-4A25-4DEB-97A8-FBCB0A0EC859}"/>
              </c:ext>
            </c:extLst>
          </c:dPt>
          <c:dLbls>
            <c:spPr>
              <a:noFill/>
              <a:ln>
                <a:noFill/>
              </a:ln>
              <a:effectLst/>
            </c:spPr>
            <c:txPr>
              <a:bodyPr rot="0" spcFirstLastPara="1" vertOverflow="ellipsis" vert="horz" wrap="square" lIns="38100" tIns="19050" rIns="38100" bIns="19050" anchor="ctr" anchorCtr="1">
                <a:spAutoFit/>
              </a:bodyPr>
              <a:lstStyle/>
              <a:p>
                <a:pPr>
                  <a:defRPr lang="de-DE" sz="1400" b="1"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Tabelle1!$A$2:$A$3</c:f>
              <c:strCache>
                <c:ptCount val="2"/>
                <c:pt idx="0">
                  <c:v>Ja</c:v>
                </c:pt>
                <c:pt idx="1">
                  <c:v>Nein</c:v>
                </c:pt>
              </c:strCache>
            </c:strRef>
          </c:cat>
          <c:val>
            <c:numRef>
              <c:f>Tabelle1!$B$2:$B$3</c:f>
              <c:numCache>
                <c:formatCode>General</c:formatCode>
                <c:ptCount val="2"/>
                <c:pt idx="0">
                  <c:v>32</c:v>
                </c:pt>
                <c:pt idx="1">
                  <c:v>68</c:v>
                </c:pt>
              </c:numCache>
            </c:numRef>
          </c:val>
          <c:extLst>
            <c:ext xmlns:c16="http://schemas.microsoft.com/office/drawing/2014/chart" uri="{C3380CC4-5D6E-409C-BE32-E72D297353CC}">
              <c16:uniqueId val="{00000004-4A25-4DEB-97A8-FBCB0A0EC859}"/>
            </c:ext>
          </c:extLst>
        </c:ser>
        <c:dLbls>
          <c:showLegendKey val="0"/>
          <c:showVal val="1"/>
          <c:showCatName val="0"/>
          <c:showSerName val="0"/>
          <c:showPercent val="0"/>
          <c:showBubbleSize val="0"/>
        </c:dLbls>
        <c:gapWidth val="219"/>
        <c:overlap val="-27"/>
        <c:axId val="73865472"/>
        <c:axId val="73883648"/>
      </c:barChart>
      <c:catAx>
        <c:axId val="73865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crossAx val="73883648"/>
        <c:crosses val="autoZero"/>
        <c:auto val="1"/>
        <c:lblAlgn val="ctr"/>
        <c:lblOffset val="100"/>
        <c:noMultiLvlLbl val="0"/>
      </c:catAx>
      <c:valAx>
        <c:axId val="73883648"/>
        <c:scaling>
          <c:orientation val="minMax"/>
          <c:max val="8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crossAx val="738654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Tabelle1!$B$1</c:f>
              <c:strCache>
                <c:ptCount val="1"/>
                <c:pt idx="0">
                  <c:v>2021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de-DE" sz="1400" b="1"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Tabelle1!$A$2:$A$7</c:f>
              <c:strCache>
                <c:ptCount val="6"/>
                <c:pt idx="0">
                  <c:v>Sehr hoch</c:v>
                </c:pt>
                <c:pt idx="1">
                  <c:v>Eher hoch</c:v>
                </c:pt>
                <c:pt idx="2">
                  <c:v>Geht so</c:v>
                </c:pt>
                <c:pt idx="3">
                  <c:v>Weniger hoch</c:v>
                </c:pt>
                <c:pt idx="4">
                  <c:v>Gar nicht hoch</c:v>
                </c:pt>
                <c:pt idx="5">
                  <c:v>Weiß nicht,
keine Angabe</c:v>
                </c:pt>
              </c:strCache>
            </c:strRef>
          </c:cat>
          <c:val>
            <c:numRef>
              <c:f>Tabelle1!$B$2:$B$7</c:f>
              <c:numCache>
                <c:formatCode>General</c:formatCode>
                <c:ptCount val="6"/>
                <c:pt idx="0">
                  <c:v>73</c:v>
                </c:pt>
                <c:pt idx="1">
                  <c:v>21</c:v>
                </c:pt>
                <c:pt idx="2">
                  <c:v>6</c:v>
                </c:pt>
                <c:pt idx="5">
                  <c:v>1</c:v>
                </c:pt>
              </c:numCache>
            </c:numRef>
          </c:val>
          <c:extLst>
            <c:ext xmlns:c16="http://schemas.microsoft.com/office/drawing/2014/chart" uri="{C3380CC4-5D6E-409C-BE32-E72D297353CC}">
              <c16:uniqueId val="{00000000-9975-41F3-9B7E-7FB6786BD77C}"/>
            </c:ext>
          </c:extLst>
        </c:ser>
        <c:dLbls>
          <c:showLegendKey val="0"/>
          <c:showVal val="0"/>
          <c:showCatName val="0"/>
          <c:showSerName val="0"/>
          <c:showPercent val="0"/>
          <c:showBubbleSize val="0"/>
        </c:dLbls>
        <c:gapWidth val="219"/>
        <c:overlap val="-27"/>
        <c:axId val="90771840"/>
        <c:axId val="90773376"/>
      </c:barChart>
      <c:catAx>
        <c:axId val="90771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crossAx val="90773376"/>
        <c:crosses val="autoZero"/>
        <c:auto val="1"/>
        <c:lblAlgn val="ctr"/>
        <c:lblOffset val="100"/>
        <c:noMultiLvlLbl val="0"/>
      </c:catAx>
      <c:valAx>
        <c:axId val="90773376"/>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crossAx val="907718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Tabelle1!$B$1</c:f>
              <c:strCache>
                <c:ptCount val="1"/>
                <c:pt idx="0">
                  <c:v>2021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de-DE" sz="1400" b="1"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Tabelle1!$A$2:$A$7</c:f>
              <c:strCache>
                <c:ptCount val="6"/>
                <c:pt idx="0">
                  <c:v>Sehr wichtig</c:v>
                </c:pt>
                <c:pt idx="1">
                  <c:v>Eher wichtig</c:v>
                </c:pt>
                <c:pt idx="2">
                  <c:v>Geht so</c:v>
                </c:pt>
                <c:pt idx="3">
                  <c:v>Weniger wichtig</c:v>
                </c:pt>
                <c:pt idx="4">
                  <c:v>Gar nicht wichtig</c:v>
                </c:pt>
                <c:pt idx="5">
                  <c:v>Weiß nicht,
keine Angabe</c:v>
                </c:pt>
              </c:strCache>
            </c:strRef>
          </c:cat>
          <c:val>
            <c:numRef>
              <c:f>Tabelle1!$B$2:$B$7</c:f>
              <c:numCache>
                <c:formatCode>General</c:formatCode>
                <c:ptCount val="6"/>
                <c:pt idx="0">
                  <c:v>69</c:v>
                </c:pt>
                <c:pt idx="1">
                  <c:v>22</c:v>
                </c:pt>
                <c:pt idx="2">
                  <c:v>5</c:v>
                </c:pt>
                <c:pt idx="3">
                  <c:v>2</c:v>
                </c:pt>
                <c:pt idx="4">
                  <c:v>1</c:v>
                </c:pt>
                <c:pt idx="5">
                  <c:v>3</c:v>
                </c:pt>
              </c:numCache>
            </c:numRef>
          </c:val>
          <c:extLst>
            <c:ext xmlns:c16="http://schemas.microsoft.com/office/drawing/2014/chart" uri="{C3380CC4-5D6E-409C-BE32-E72D297353CC}">
              <c16:uniqueId val="{00000000-9975-41F3-9B7E-7FB6786BD77C}"/>
            </c:ext>
          </c:extLst>
        </c:ser>
        <c:dLbls>
          <c:showLegendKey val="0"/>
          <c:showVal val="0"/>
          <c:showCatName val="0"/>
          <c:showSerName val="0"/>
          <c:showPercent val="0"/>
          <c:showBubbleSize val="0"/>
        </c:dLbls>
        <c:gapWidth val="219"/>
        <c:overlap val="-27"/>
        <c:axId val="90771840"/>
        <c:axId val="90773376"/>
      </c:barChart>
      <c:catAx>
        <c:axId val="90771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crossAx val="90773376"/>
        <c:crosses val="autoZero"/>
        <c:auto val="1"/>
        <c:lblAlgn val="ctr"/>
        <c:lblOffset val="100"/>
        <c:noMultiLvlLbl val="0"/>
      </c:catAx>
      <c:valAx>
        <c:axId val="90773376"/>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crossAx val="907718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Tabelle1!$B$1</c:f>
              <c:strCache>
                <c:ptCount val="1"/>
                <c:pt idx="0">
                  <c:v>2021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de-DE" sz="1400" b="1"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Tabelle1!$A$2:$A$4</c:f>
              <c:strCache>
                <c:ptCount val="3"/>
                <c:pt idx="0">
                  <c:v>Ja</c:v>
                </c:pt>
                <c:pt idx="1">
                  <c:v>Nein</c:v>
                </c:pt>
                <c:pt idx="2">
                  <c:v>Weiß nicht,
keine Angabe</c:v>
                </c:pt>
              </c:strCache>
            </c:strRef>
          </c:cat>
          <c:val>
            <c:numRef>
              <c:f>Tabelle1!$B$2:$B$4</c:f>
              <c:numCache>
                <c:formatCode>General</c:formatCode>
                <c:ptCount val="3"/>
                <c:pt idx="0">
                  <c:v>93</c:v>
                </c:pt>
                <c:pt idx="1">
                  <c:v>4</c:v>
                </c:pt>
                <c:pt idx="2">
                  <c:v>3</c:v>
                </c:pt>
              </c:numCache>
            </c:numRef>
          </c:val>
          <c:extLst>
            <c:ext xmlns:c16="http://schemas.microsoft.com/office/drawing/2014/chart" uri="{C3380CC4-5D6E-409C-BE32-E72D297353CC}">
              <c16:uniqueId val="{00000000-9975-41F3-9B7E-7FB6786BD77C}"/>
            </c:ext>
          </c:extLst>
        </c:ser>
        <c:dLbls>
          <c:showLegendKey val="0"/>
          <c:showVal val="0"/>
          <c:showCatName val="0"/>
          <c:showSerName val="0"/>
          <c:showPercent val="0"/>
          <c:showBubbleSize val="0"/>
        </c:dLbls>
        <c:gapWidth val="219"/>
        <c:overlap val="-27"/>
        <c:axId val="90771840"/>
        <c:axId val="90773376"/>
      </c:barChart>
      <c:catAx>
        <c:axId val="90771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crossAx val="90773376"/>
        <c:crosses val="autoZero"/>
        <c:auto val="1"/>
        <c:lblAlgn val="ctr"/>
        <c:lblOffset val="100"/>
        <c:noMultiLvlLbl val="0"/>
      </c:catAx>
      <c:valAx>
        <c:axId val="90773376"/>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crossAx val="907718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2042247635559673E-2"/>
          <c:y val="0.16376059199848689"/>
          <c:w val="0.89510182567468999"/>
          <c:h val="0.71052591779098606"/>
        </c:manualLayout>
      </c:layout>
      <c:barChart>
        <c:barDir val="col"/>
        <c:grouping val="clustered"/>
        <c:varyColors val="0"/>
        <c:ser>
          <c:idx val="0"/>
          <c:order val="0"/>
          <c:tx>
            <c:strRef>
              <c:f>Tabelle1!$B$1</c:f>
              <c:strCache>
                <c:ptCount val="1"/>
                <c:pt idx="0">
                  <c:v>2021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de-DE" sz="1400" b="1"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Tabelle1!$A$2:$A$6</c:f>
              <c:strCache>
                <c:ptCount val="5"/>
                <c:pt idx="0">
                  <c:v>Ja, in jedem Fall</c:v>
                </c:pt>
                <c:pt idx="1">
                  <c:v>Eher ja</c:v>
                </c:pt>
                <c:pt idx="2">
                  <c:v>Eher nein</c:v>
                </c:pt>
                <c:pt idx="3">
                  <c:v>Nein, nicht notwendig</c:v>
                </c:pt>
                <c:pt idx="4">
                  <c:v>K.A.</c:v>
                </c:pt>
              </c:strCache>
            </c:strRef>
          </c:cat>
          <c:val>
            <c:numRef>
              <c:f>Tabelle1!$B$2:$B$6</c:f>
              <c:numCache>
                <c:formatCode>General</c:formatCode>
                <c:ptCount val="5"/>
                <c:pt idx="0">
                  <c:v>30</c:v>
                </c:pt>
                <c:pt idx="1">
                  <c:v>49</c:v>
                </c:pt>
                <c:pt idx="2">
                  <c:v>14</c:v>
                </c:pt>
                <c:pt idx="3">
                  <c:v>6</c:v>
                </c:pt>
                <c:pt idx="4">
                  <c:v>2</c:v>
                </c:pt>
              </c:numCache>
            </c:numRef>
          </c:val>
          <c:extLst>
            <c:ext xmlns:c16="http://schemas.microsoft.com/office/drawing/2014/chart" uri="{C3380CC4-5D6E-409C-BE32-E72D297353CC}">
              <c16:uniqueId val="{00000000-5854-494F-94C9-B4B6A8FACC5F}"/>
            </c:ext>
          </c:extLst>
        </c:ser>
        <c:dLbls>
          <c:showLegendKey val="0"/>
          <c:showVal val="1"/>
          <c:showCatName val="0"/>
          <c:showSerName val="0"/>
          <c:showPercent val="0"/>
          <c:showBubbleSize val="0"/>
        </c:dLbls>
        <c:gapWidth val="219"/>
        <c:axId val="76683904"/>
        <c:axId val="76689792"/>
      </c:barChart>
      <c:catAx>
        <c:axId val="76683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lgn="just">
              <a:defRPr sz="1197" b="0" i="0" u="none" strike="noStrike" kern="1200" baseline="0">
                <a:solidFill>
                  <a:schemeClr val="tx1">
                    <a:lumMod val="65000"/>
                    <a:lumOff val="35000"/>
                  </a:schemeClr>
                </a:solidFill>
                <a:latin typeface="+mn-lt"/>
                <a:ea typeface="+mn-ea"/>
                <a:cs typeface="+mn-cs"/>
              </a:defRPr>
            </a:pPr>
            <a:endParaRPr lang="de-DE"/>
          </a:p>
        </c:txPr>
        <c:crossAx val="76689792"/>
        <c:crosses val="autoZero"/>
        <c:auto val="1"/>
        <c:lblAlgn val="ctr"/>
        <c:lblOffset val="100"/>
        <c:noMultiLvlLbl val="0"/>
      </c:catAx>
      <c:valAx>
        <c:axId val="76689792"/>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crossAx val="766839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Tabelle1!$B$1</c:f>
              <c:strCache>
                <c:ptCount val="1"/>
                <c:pt idx="0">
                  <c:v>Plattform Burgenland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de-DE" sz="1400" b="1"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Tabelle1!$A$2:$A$4</c:f>
              <c:strCache>
                <c:ptCount val="3"/>
                <c:pt idx="0">
                  <c:v>Ja</c:v>
                </c:pt>
                <c:pt idx="1">
                  <c:v>Nein</c:v>
                </c:pt>
                <c:pt idx="2">
                  <c:v>K.A.</c:v>
                </c:pt>
              </c:strCache>
            </c:strRef>
          </c:cat>
          <c:val>
            <c:numRef>
              <c:f>Tabelle1!$B$2:$B$4</c:f>
              <c:numCache>
                <c:formatCode>General</c:formatCode>
                <c:ptCount val="3"/>
                <c:pt idx="0">
                  <c:v>38</c:v>
                </c:pt>
                <c:pt idx="1">
                  <c:v>55</c:v>
                </c:pt>
                <c:pt idx="2">
                  <c:v>7</c:v>
                </c:pt>
              </c:numCache>
            </c:numRef>
          </c:val>
          <c:extLst>
            <c:ext xmlns:c16="http://schemas.microsoft.com/office/drawing/2014/chart" uri="{C3380CC4-5D6E-409C-BE32-E72D297353CC}">
              <c16:uniqueId val="{00000000-E920-429C-818A-43E6A6D12119}"/>
            </c:ext>
          </c:extLst>
        </c:ser>
        <c:dLbls>
          <c:showLegendKey val="0"/>
          <c:showVal val="1"/>
          <c:showCatName val="0"/>
          <c:showSerName val="0"/>
          <c:showPercent val="0"/>
          <c:showBubbleSize val="0"/>
        </c:dLbls>
        <c:gapWidth val="219"/>
        <c:overlap val="-27"/>
        <c:axId val="90226688"/>
        <c:axId val="90228224"/>
      </c:barChart>
      <c:catAx>
        <c:axId val="902266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crossAx val="90228224"/>
        <c:crosses val="autoZero"/>
        <c:auto val="1"/>
        <c:lblAlgn val="ctr"/>
        <c:lblOffset val="100"/>
        <c:noMultiLvlLbl val="0"/>
      </c:catAx>
      <c:valAx>
        <c:axId val="90228224"/>
        <c:scaling>
          <c:orientation val="minMax"/>
          <c:max val="8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crossAx val="902266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093476596675419"/>
          <c:y val="0.21399500711602631"/>
          <c:w val="0.82495502515310593"/>
          <c:h val="0.62308317584750694"/>
        </c:manualLayout>
      </c:layout>
      <c:barChart>
        <c:barDir val="bar"/>
        <c:grouping val="percentStacked"/>
        <c:varyColors val="0"/>
        <c:ser>
          <c:idx val="0"/>
          <c:order val="0"/>
          <c:tx>
            <c:strRef>
              <c:f>Tabelle1!$B$1</c:f>
              <c:strCache>
                <c:ptCount val="1"/>
                <c:pt idx="0">
                  <c:v>Sehr gut</c:v>
                </c:pt>
              </c:strCache>
            </c:strRef>
          </c:tx>
          <c:spPr>
            <a:solidFill>
              <a:schemeClr val="accent1"/>
            </a:solidFill>
            <a:ln>
              <a:noFill/>
            </a:ln>
            <a:effectLst/>
          </c:spPr>
          <c:invertIfNegative val="0"/>
          <c:dLbls>
            <c:spPr>
              <a:solidFill>
                <a:schemeClr val="bg1"/>
              </a:solidFill>
              <a:ln>
                <a:noFill/>
              </a:ln>
              <a:effectLst/>
            </c:spPr>
            <c:txPr>
              <a:bodyPr rot="0" spcFirstLastPara="1" vertOverflow="ellipsis" vert="horz" wrap="square" lIns="38100" tIns="19050" rIns="38100" bIns="19050" anchor="ctr" anchorCtr="1">
                <a:spAutoFit/>
              </a:bodyPr>
              <a:lstStyle/>
              <a:p>
                <a:pPr>
                  <a:defRPr lang="de-DE" sz="1197" b="0" i="0" u="none" strike="noStrike" kern="1200" baseline="0">
                    <a:solidFill>
                      <a:schemeClr val="tx1">
                        <a:lumMod val="75000"/>
                        <a:lumOff val="25000"/>
                      </a:schemeClr>
                    </a:solidFill>
                    <a:latin typeface="+mn-lt"/>
                    <a:ea typeface="+mn-ea"/>
                    <a:cs typeface="+mn-cs"/>
                  </a:defRPr>
                </a:pPr>
                <a:endParaRPr lang="de-D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Tabelle1!$A$2:$A$3</c:f>
              <c:strCache>
                <c:ptCount val="2"/>
                <c:pt idx="0">
                  <c:v>Ö-Gesamt</c:v>
                </c:pt>
                <c:pt idx="1">
                  <c:v>Plattform
Burgenland</c:v>
                </c:pt>
              </c:strCache>
            </c:strRef>
          </c:cat>
          <c:val>
            <c:numRef>
              <c:f>Tabelle1!$B$2:$B$3</c:f>
              <c:numCache>
                <c:formatCode>General</c:formatCode>
                <c:ptCount val="2"/>
                <c:pt idx="0">
                  <c:v>18</c:v>
                </c:pt>
                <c:pt idx="1">
                  <c:v>20</c:v>
                </c:pt>
              </c:numCache>
            </c:numRef>
          </c:val>
          <c:extLst>
            <c:ext xmlns:c16="http://schemas.microsoft.com/office/drawing/2014/chart" uri="{C3380CC4-5D6E-409C-BE32-E72D297353CC}">
              <c16:uniqueId val="{00000000-1B04-4494-B6D0-52CB9DB786B6}"/>
            </c:ext>
          </c:extLst>
        </c:ser>
        <c:ser>
          <c:idx val="1"/>
          <c:order val="1"/>
          <c:tx>
            <c:strRef>
              <c:f>Tabelle1!$C$1</c:f>
              <c:strCache>
                <c:ptCount val="1"/>
                <c:pt idx="0">
                  <c:v>Gut</c:v>
                </c:pt>
              </c:strCache>
            </c:strRef>
          </c:tx>
          <c:spPr>
            <a:solidFill>
              <a:schemeClr val="accent2"/>
            </a:solidFill>
            <a:ln>
              <a:noFill/>
            </a:ln>
            <a:effectLst/>
          </c:spPr>
          <c:invertIfNegative val="0"/>
          <c:dLbls>
            <c:spPr>
              <a:solidFill>
                <a:schemeClr val="bg1"/>
              </a:solidFill>
              <a:ln>
                <a:noFill/>
              </a:ln>
              <a:effectLst/>
            </c:spPr>
            <c:txPr>
              <a:bodyPr rot="0" spcFirstLastPara="1" vertOverflow="ellipsis" vert="horz" wrap="square" lIns="38100" tIns="19050" rIns="38100" bIns="19050" anchor="ctr" anchorCtr="1">
                <a:spAutoFit/>
              </a:bodyPr>
              <a:lstStyle/>
              <a:p>
                <a:pPr>
                  <a:defRPr lang="de-DE" sz="1197" b="0" i="0" u="none" strike="noStrike" kern="1200" baseline="0">
                    <a:solidFill>
                      <a:schemeClr val="tx1">
                        <a:lumMod val="75000"/>
                        <a:lumOff val="25000"/>
                      </a:schemeClr>
                    </a:solidFill>
                    <a:latin typeface="+mn-lt"/>
                    <a:ea typeface="+mn-ea"/>
                    <a:cs typeface="+mn-cs"/>
                  </a:defRPr>
                </a:pPr>
                <a:endParaRPr lang="de-D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Tabelle1!$A$2:$A$3</c:f>
              <c:strCache>
                <c:ptCount val="2"/>
                <c:pt idx="0">
                  <c:v>Ö-Gesamt</c:v>
                </c:pt>
                <c:pt idx="1">
                  <c:v>Plattform
Burgenland</c:v>
                </c:pt>
              </c:strCache>
            </c:strRef>
          </c:cat>
          <c:val>
            <c:numRef>
              <c:f>Tabelle1!$C$2:$C$3</c:f>
              <c:numCache>
                <c:formatCode>General</c:formatCode>
                <c:ptCount val="2"/>
                <c:pt idx="0">
                  <c:v>53</c:v>
                </c:pt>
                <c:pt idx="1">
                  <c:v>53</c:v>
                </c:pt>
              </c:numCache>
            </c:numRef>
          </c:val>
          <c:extLst>
            <c:ext xmlns:c16="http://schemas.microsoft.com/office/drawing/2014/chart" uri="{C3380CC4-5D6E-409C-BE32-E72D297353CC}">
              <c16:uniqueId val="{00000001-1B04-4494-B6D0-52CB9DB786B6}"/>
            </c:ext>
          </c:extLst>
        </c:ser>
        <c:ser>
          <c:idx val="2"/>
          <c:order val="2"/>
          <c:tx>
            <c:strRef>
              <c:f>Tabelle1!$D$1</c:f>
              <c:strCache>
                <c:ptCount val="1"/>
                <c:pt idx="0">
                  <c:v>Weniger</c:v>
                </c:pt>
              </c:strCache>
            </c:strRef>
          </c:tx>
          <c:spPr>
            <a:solidFill>
              <a:schemeClr val="bg1">
                <a:lumMod val="65000"/>
              </a:schemeClr>
            </a:solidFill>
            <a:ln>
              <a:noFill/>
            </a:ln>
            <a:effectLst/>
          </c:spPr>
          <c:invertIfNegative val="0"/>
          <c:dLbls>
            <c:spPr>
              <a:solidFill>
                <a:schemeClr val="bg1"/>
              </a:solidFill>
              <a:ln>
                <a:noFill/>
              </a:ln>
              <a:effectLst/>
            </c:spPr>
            <c:txPr>
              <a:bodyPr rot="0" spcFirstLastPara="1" vertOverflow="ellipsis" vert="horz" wrap="square" lIns="38100" tIns="19050" rIns="38100" bIns="19050" anchor="ctr" anchorCtr="1">
                <a:spAutoFit/>
              </a:bodyPr>
              <a:lstStyle/>
              <a:p>
                <a:pPr>
                  <a:defRPr lang="de-DE" sz="1197" b="0" i="0" u="none" strike="noStrike" kern="1200" baseline="0">
                    <a:solidFill>
                      <a:schemeClr val="tx1">
                        <a:lumMod val="75000"/>
                        <a:lumOff val="25000"/>
                      </a:schemeClr>
                    </a:solidFill>
                    <a:latin typeface="+mn-lt"/>
                    <a:ea typeface="+mn-ea"/>
                    <a:cs typeface="+mn-cs"/>
                  </a:defRPr>
                </a:pPr>
                <a:endParaRPr lang="de-D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Tabelle1!$A$2:$A$3</c:f>
              <c:strCache>
                <c:ptCount val="2"/>
                <c:pt idx="0">
                  <c:v>Ö-Gesamt</c:v>
                </c:pt>
                <c:pt idx="1">
                  <c:v>Plattform
Burgenland</c:v>
                </c:pt>
              </c:strCache>
            </c:strRef>
          </c:cat>
          <c:val>
            <c:numRef>
              <c:f>Tabelle1!$D$2:$D$3</c:f>
              <c:numCache>
                <c:formatCode>General</c:formatCode>
                <c:ptCount val="2"/>
                <c:pt idx="0">
                  <c:v>18</c:v>
                </c:pt>
                <c:pt idx="1">
                  <c:v>20</c:v>
                </c:pt>
              </c:numCache>
            </c:numRef>
          </c:val>
          <c:extLst>
            <c:ext xmlns:c16="http://schemas.microsoft.com/office/drawing/2014/chart" uri="{C3380CC4-5D6E-409C-BE32-E72D297353CC}">
              <c16:uniqueId val="{00000002-1B04-4494-B6D0-52CB9DB786B6}"/>
            </c:ext>
          </c:extLst>
        </c:ser>
        <c:ser>
          <c:idx val="3"/>
          <c:order val="3"/>
          <c:tx>
            <c:strRef>
              <c:f>Tabelle1!$E$1</c:f>
              <c:strCache>
                <c:ptCount val="1"/>
                <c:pt idx="0">
                  <c:v>Gar nicht</c:v>
                </c:pt>
              </c:strCache>
            </c:strRef>
          </c:tx>
          <c:spPr>
            <a:solidFill>
              <a:schemeClr val="accent4"/>
            </a:solidFill>
            <a:ln>
              <a:noFill/>
            </a:ln>
            <a:effectLst/>
          </c:spPr>
          <c:invertIfNegative val="0"/>
          <c:dLbls>
            <c:spPr>
              <a:solidFill>
                <a:schemeClr val="bg1"/>
              </a:solidFill>
              <a:ln>
                <a:noFill/>
              </a:ln>
              <a:effectLst/>
            </c:spPr>
            <c:txPr>
              <a:bodyPr rot="0" spcFirstLastPara="1" vertOverflow="ellipsis" vert="horz" wrap="square" lIns="38100" tIns="19050" rIns="38100" bIns="19050" anchor="ctr" anchorCtr="1">
                <a:spAutoFit/>
              </a:bodyPr>
              <a:lstStyle/>
              <a:p>
                <a:pPr>
                  <a:defRPr lang="de-DE" sz="1197" b="0" i="0" u="none" strike="noStrike" kern="1200" baseline="0">
                    <a:solidFill>
                      <a:schemeClr val="tx1">
                        <a:lumMod val="75000"/>
                        <a:lumOff val="25000"/>
                      </a:schemeClr>
                    </a:solidFill>
                    <a:latin typeface="+mn-lt"/>
                    <a:ea typeface="+mn-ea"/>
                    <a:cs typeface="+mn-cs"/>
                  </a:defRPr>
                </a:pPr>
                <a:endParaRPr lang="de-D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Tabelle1!$A$2:$A$3</c:f>
              <c:strCache>
                <c:ptCount val="2"/>
                <c:pt idx="0">
                  <c:v>Ö-Gesamt</c:v>
                </c:pt>
                <c:pt idx="1">
                  <c:v>Plattform
Burgenland</c:v>
                </c:pt>
              </c:strCache>
            </c:strRef>
          </c:cat>
          <c:val>
            <c:numRef>
              <c:f>Tabelle1!$E$2:$E$3</c:f>
              <c:numCache>
                <c:formatCode>General</c:formatCode>
                <c:ptCount val="2"/>
                <c:pt idx="0">
                  <c:v>9</c:v>
                </c:pt>
                <c:pt idx="1">
                  <c:v>7</c:v>
                </c:pt>
              </c:numCache>
            </c:numRef>
          </c:val>
          <c:extLst>
            <c:ext xmlns:c16="http://schemas.microsoft.com/office/drawing/2014/chart" uri="{C3380CC4-5D6E-409C-BE32-E72D297353CC}">
              <c16:uniqueId val="{00000003-1B04-4494-B6D0-52CB9DB786B6}"/>
            </c:ext>
          </c:extLst>
        </c:ser>
        <c:ser>
          <c:idx val="4"/>
          <c:order val="4"/>
          <c:tx>
            <c:strRef>
              <c:f>Tabelle1!$F$1</c:f>
              <c:strCache>
                <c:ptCount val="1"/>
                <c:pt idx="0">
                  <c:v>Weiß nicht</c:v>
                </c:pt>
              </c:strCache>
            </c:strRef>
          </c:tx>
          <c:spPr>
            <a:solidFill>
              <a:schemeClr val="accent5"/>
            </a:solidFill>
            <a:ln>
              <a:noFill/>
            </a:ln>
            <a:effectLst/>
          </c:spPr>
          <c:invertIfNegative val="0"/>
          <c:dLbls>
            <c:spPr>
              <a:solidFill>
                <a:schemeClr val="bg1"/>
              </a:solidFill>
              <a:ln>
                <a:noFill/>
              </a:ln>
              <a:effectLst/>
            </c:spPr>
            <c:txPr>
              <a:bodyPr rot="0" spcFirstLastPara="1" vertOverflow="ellipsis" vert="horz" wrap="square" lIns="38100" tIns="19050" rIns="38100" bIns="19050" anchor="ctr" anchorCtr="1">
                <a:spAutoFit/>
              </a:bodyPr>
              <a:lstStyle/>
              <a:p>
                <a:pPr>
                  <a:defRPr lang="de-DE" sz="1197" b="0" i="0" u="none" strike="noStrike" kern="1200" baseline="0">
                    <a:solidFill>
                      <a:schemeClr val="tx1">
                        <a:lumMod val="75000"/>
                        <a:lumOff val="25000"/>
                      </a:schemeClr>
                    </a:solidFill>
                    <a:latin typeface="+mn-lt"/>
                    <a:ea typeface="+mn-ea"/>
                    <a:cs typeface="+mn-cs"/>
                  </a:defRPr>
                </a:pPr>
                <a:endParaRPr lang="de-D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Tabelle1!$A$2:$A$3</c:f>
              <c:strCache>
                <c:ptCount val="2"/>
                <c:pt idx="0">
                  <c:v>Ö-Gesamt</c:v>
                </c:pt>
                <c:pt idx="1">
                  <c:v>Plattform
Burgenland</c:v>
                </c:pt>
              </c:strCache>
            </c:strRef>
          </c:cat>
          <c:val>
            <c:numRef>
              <c:f>Tabelle1!$F$2:$F$3</c:f>
              <c:numCache>
                <c:formatCode>General</c:formatCode>
                <c:ptCount val="2"/>
                <c:pt idx="0">
                  <c:v>2</c:v>
                </c:pt>
                <c:pt idx="1">
                  <c:v>2</c:v>
                </c:pt>
              </c:numCache>
            </c:numRef>
          </c:val>
          <c:extLst>
            <c:ext xmlns:c16="http://schemas.microsoft.com/office/drawing/2014/chart" uri="{C3380CC4-5D6E-409C-BE32-E72D297353CC}">
              <c16:uniqueId val="{00000004-1B04-4494-B6D0-52CB9DB786B6}"/>
            </c:ext>
          </c:extLst>
        </c:ser>
        <c:dLbls>
          <c:showLegendKey val="0"/>
          <c:showVal val="1"/>
          <c:showCatName val="0"/>
          <c:showSerName val="0"/>
          <c:showPercent val="0"/>
          <c:showBubbleSize val="0"/>
        </c:dLbls>
        <c:gapWidth val="219"/>
        <c:overlap val="100"/>
        <c:axId val="40856960"/>
        <c:axId val="40871040"/>
      </c:barChart>
      <c:catAx>
        <c:axId val="408569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crossAx val="40871040"/>
        <c:crosses val="autoZero"/>
        <c:auto val="1"/>
        <c:lblAlgn val="ctr"/>
        <c:lblOffset val="100"/>
        <c:noMultiLvlLbl val="0"/>
      </c:catAx>
      <c:valAx>
        <c:axId val="4087104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crossAx val="408569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Tabelle1!$B$1</c:f>
              <c:strCache>
                <c:ptCount val="1"/>
                <c:pt idx="0">
                  <c:v>2021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de-DE" sz="1400" b="1"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Tabelle1!$A$2:$A$8</c:f>
              <c:strCache>
                <c:ptCount val="7"/>
                <c:pt idx="0">
                  <c:v>Sauberkeit</c:v>
                </c:pt>
                <c:pt idx="1">
                  <c:v>Schadstoffe</c:v>
                </c:pt>
                <c:pt idx="2">
                  <c:v>Herkunft</c:v>
                </c:pt>
                <c:pt idx="3">
                  <c:v>Zusammensetzung/
Inhaltsstoffe</c:v>
                </c:pt>
                <c:pt idx="4">
                  <c:v>Härte</c:v>
                </c:pt>
                <c:pt idx="5">
                  <c:v>Tipps zum Umgang</c:v>
                </c:pt>
                <c:pt idx="6">
                  <c:v>Preis</c:v>
                </c:pt>
              </c:strCache>
            </c:strRef>
          </c:cat>
          <c:val>
            <c:numRef>
              <c:f>Tabelle1!$B$2:$B$8</c:f>
              <c:numCache>
                <c:formatCode>General</c:formatCode>
                <c:ptCount val="7"/>
                <c:pt idx="0">
                  <c:v>95</c:v>
                </c:pt>
                <c:pt idx="1">
                  <c:v>93</c:v>
                </c:pt>
                <c:pt idx="2">
                  <c:v>87</c:v>
                </c:pt>
                <c:pt idx="3">
                  <c:v>81</c:v>
                </c:pt>
                <c:pt idx="4">
                  <c:v>78</c:v>
                </c:pt>
                <c:pt idx="5">
                  <c:v>75</c:v>
                </c:pt>
                <c:pt idx="6">
                  <c:v>64</c:v>
                </c:pt>
              </c:numCache>
            </c:numRef>
          </c:val>
          <c:extLst>
            <c:ext xmlns:c16="http://schemas.microsoft.com/office/drawing/2014/chart" uri="{C3380CC4-5D6E-409C-BE32-E72D297353CC}">
              <c16:uniqueId val="{00000000-E920-429C-818A-43E6A6D12119}"/>
            </c:ext>
          </c:extLst>
        </c:ser>
        <c:dLbls>
          <c:showLegendKey val="0"/>
          <c:showVal val="0"/>
          <c:showCatName val="0"/>
          <c:showSerName val="0"/>
          <c:showPercent val="0"/>
          <c:showBubbleSize val="0"/>
        </c:dLbls>
        <c:gapWidth val="219"/>
        <c:axId val="90226688"/>
        <c:axId val="90228224"/>
      </c:barChart>
      <c:catAx>
        <c:axId val="9022668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de-DE" sz="1400" b="1" i="0" u="none" strike="noStrike" kern="1200" baseline="0">
                <a:solidFill>
                  <a:schemeClr val="tx1">
                    <a:lumMod val="65000"/>
                    <a:lumOff val="35000"/>
                  </a:schemeClr>
                </a:solidFill>
                <a:latin typeface="+mn-lt"/>
                <a:ea typeface="+mn-ea"/>
                <a:cs typeface="+mn-cs"/>
              </a:defRPr>
            </a:pPr>
            <a:endParaRPr lang="de-DE"/>
          </a:p>
        </c:txPr>
        <c:crossAx val="90228224"/>
        <c:crosses val="autoZero"/>
        <c:auto val="1"/>
        <c:lblAlgn val="ctr"/>
        <c:lblOffset val="100"/>
        <c:noMultiLvlLbl val="0"/>
      </c:catAx>
      <c:valAx>
        <c:axId val="90228224"/>
        <c:scaling>
          <c:orientation val="minMax"/>
          <c:max val="100"/>
        </c:scaling>
        <c:delete val="0"/>
        <c:axPos val="t"/>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crossAx val="902266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Tabelle1!$B$1</c:f>
              <c:strCache>
                <c:ptCount val="1"/>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de-DE" sz="1400" b="1"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Tabelle1!$A$2:$A$5</c:f>
              <c:strCache>
                <c:ptCount val="4"/>
                <c:pt idx="0">
                  <c:v>Sehr
/eher hoch</c:v>
                </c:pt>
                <c:pt idx="1">
                  <c:v>An-
gemessen</c:v>
                </c:pt>
                <c:pt idx="2">
                  <c:v>Sehr
/eher niedrig</c:v>
                </c:pt>
                <c:pt idx="3">
                  <c:v>K.A.</c:v>
                </c:pt>
              </c:strCache>
            </c:strRef>
          </c:cat>
          <c:val>
            <c:numRef>
              <c:f>Tabelle1!$B$2:$B$5</c:f>
              <c:numCache>
                <c:formatCode>General</c:formatCode>
                <c:ptCount val="4"/>
                <c:pt idx="0">
                  <c:v>5</c:v>
                </c:pt>
                <c:pt idx="1">
                  <c:v>71</c:v>
                </c:pt>
                <c:pt idx="2">
                  <c:v>23</c:v>
                </c:pt>
                <c:pt idx="3">
                  <c:v>2</c:v>
                </c:pt>
              </c:numCache>
            </c:numRef>
          </c:val>
          <c:extLst>
            <c:ext xmlns:c16="http://schemas.microsoft.com/office/drawing/2014/chart" uri="{C3380CC4-5D6E-409C-BE32-E72D297353CC}">
              <c16:uniqueId val="{00000000-E920-429C-818A-43E6A6D12119}"/>
            </c:ext>
          </c:extLst>
        </c:ser>
        <c:dLbls>
          <c:showLegendKey val="0"/>
          <c:showVal val="1"/>
          <c:showCatName val="0"/>
          <c:showSerName val="0"/>
          <c:showPercent val="0"/>
          <c:showBubbleSize val="0"/>
        </c:dLbls>
        <c:gapWidth val="219"/>
        <c:overlap val="-27"/>
        <c:axId val="90226688"/>
        <c:axId val="90228224"/>
      </c:barChart>
      <c:catAx>
        <c:axId val="902266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crossAx val="90228224"/>
        <c:crosses val="autoZero"/>
        <c:auto val="1"/>
        <c:lblAlgn val="ctr"/>
        <c:lblOffset val="100"/>
        <c:noMultiLvlLbl val="0"/>
      </c:catAx>
      <c:valAx>
        <c:axId val="90228224"/>
        <c:scaling>
          <c:orientation val="minMax"/>
          <c:max val="8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crossAx val="902266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8.6805555555555552E-2"/>
          <c:y val="0.25093536277587125"/>
          <c:w val="0.83680555555555558"/>
          <c:h val="0.64812571088254389"/>
        </c:manualLayout>
      </c:layout>
      <c:pie3DChart>
        <c:varyColors val="1"/>
        <c:ser>
          <c:idx val="0"/>
          <c:order val="0"/>
          <c:tx>
            <c:strRef>
              <c:f>Tabelle1!$B$1</c:f>
              <c:strCache>
                <c:ptCount val="1"/>
                <c:pt idx="0">
                  <c:v>Verkauf</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CE97-4561-9958-1E2D9DF7A3A6}"/>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CE97-4561-9958-1E2D9DF7A3A6}"/>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CE97-4561-9958-1E2D9DF7A3A6}"/>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1-A6ED-440A-B938-80F24E318026}"/>
              </c:ext>
            </c:extLst>
          </c:dPt>
          <c:dPt>
            <c:idx val="4"/>
            <c:bubble3D val="0"/>
            <c:spPr>
              <a:solidFill>
                <a:schemeClr val="bg1">
                  <a:lumMod val="75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2-A6ED-440A-B938-80F24E318026}"/>
              </c:ext>
            </c:extLst>
          </c:dPt>
          <c:dPt>
            <c:idx val="5"/>
            <c:bubble3D val="0"/>
            <c:spPr>
              <a:solidFill>
                <a:schemeClr val="bg1">
                  <a:lumMod val="5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B-6AD1-4489-8831-7AFF155F942C}"/>
              </c:ext>
            </c:extLst>
          </c:dPt>
          <c:dLbls>
            <c:spPr>
              <a:solidFill>
                <a:schemeClr val="bg1"/>
              </a:solidFill>
              <a:ln>
                <a:noFill/>
              </a:ln>
              <a:effectLst/>
            </c:spPr>
            <c:txPr>
              <a:bodyPr rot="0" spcFirstLastPara="1" vertOverflow="ellipsis" vert="horz" wrap="square" lIns="38100" tIns="19050" rIns="38100" bIns="19050" anchor="ctr" anchorCtr="1">
                <a:spAutoFit/>
              </a:bodyPr>
              <a:lstStyle/>
              <a:p>
                <a:pPr>
                  <a:defRPr lang="de-DE" sz="1400" b="1" i="0" u="none" strike="noStrike" kern="1200" baseline="0">
                    <a:solidFill>
                      <a:schemeClr val="tx1">
                        <a:lumMod val="75000"/>
                        <a:lumOff val="25000"/>
                      </a:schemeClr>
                    </a:solidFill>
                    <a:latin typeface="+mn-lt"/>
                    <a:ea typeface="+mn-ea"/>
                    <a:cs typeface="+mn-cs"/>
                  </a:defRPr>
                </a:pPr>
                <a:endParaRPr lang="de-DE"/>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Tabelle1!$A$2:$A$7</c:f>
              <c:strCache>
                <c:ptCount val="6"/>
                <c:pt idx="0">
                  <c:v>1 - Sehr angemessen</c:v>
                </c:pt>
                <c:pt idx="1">
                  <c:v>2</c:v>
                </c:pt>
                <c:pt idx="2">
                  <c:v>3</c:v>
                </c:pt>
                <c:pt idx="3">
                  <c:v>4</c:v>
                </c:pt>
                <c:pt idx="4">
                  <c:v>5 - Überhaupt nicht angemessen</c:v>
                </c:pt>
                <c:pt idx="5">
                  <c:v>K.A.</c:v>
                </c:pt>
              </c:strCache>
            </c:strRef>
          </c:cat>
          <c:val>
            <c:numRef>
              <c:f>Tabelle1!$B$2:$B$7</c:f>
              <c:numCache>
                <c:formatCode>General</c:formatCode>
                <c:ptCount val="6"/>
                <c:pt idx="0">
                  <c:v>32</c:v>
                </c:pt>
                <c:pt idx="1">
                  <c:v>41</c:v>
                </c:pt>
                <c:pt idx="2">
                  <c:v>17</c:v>
                </c:pt>
                <c:pt idx="3">
                  <c:v>1</c:v>
                </c:pt>
                <c:pt idx="4">
                  <c:v>2</c:v>
                </c:pt>
                <c:pt idx="5">
                  <c:v>8</c:v>
                </c:pt>
              </c:numCache>
            </c:numRef>
          </c:val>
          <c:extLst>
            <c:ext xmlns:c16="http://schemas.microsoft.com/office/drawing/2014/chart" uri="{C3380CC4-5D6E-409C-BE32-E72D297353CC}">
              <c16:uniqueId val="{00000000-A6ED-440A-B938-80F24E318026}"/>
            </c:ext>
          </c:extLst>
        </c:ser>
        <c:dLbls>
          <c:showLegendKey val="0"/>
          <c:showVal val="1"/>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legend>
    <c:plotVisOnly val="1"/>
    <c:dispBlanksAs val="zero"/>
    <c:showDLblsOverMax val="0"/>
  </c:chart>
  <c:spPr>
    <a:noFill/>
    <a:ln>
      <a:noFill/>
    </a:ln>
    <a:effectLst/>
  </c:spPr>
  <c:txPr>
    <a:bodyPr/>
    <a:lstStyle/>
    <a:p>
      <a:pPr>
        <a:defRPr/>
      </a:pPr>
      <a:endParaRPr lang="de-DE"/>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Tabelle1!$B$1</c:f>
              <c:strCache>
                <c:ptCount val="1"/>
                <c:pt idx="0">
                  <c:v>Ja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de-DE" sz="1197" b="0"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c:f>
              <c:strCache>
                <c:ptCount val="1"/>
                <c:pt idx="0">
                  <c:v>Ja</c:v>
                </c:pt>
              </c:strCache>
            </c:strRef>
          </c:cat>
          <c:val>
            <c:numRef>
              <c:f>Tabelle1!$B$2</c:f>
              <c:numCache>
                <c:formatCode>General</c:formatCode>
                <c:ptCount val="1"/>
                <c:pt idx="0">
                  <c:v>14</c:v>
                </c:pt>
              </c:numCache>
            </c:numRef>
          </c:val>
          <c:extLst>
            <c:ext xmlns:c16="http://schemas.microsoft.com/office/drawing/2014/chart" uri="{C3380CC4-5D6E-409C-BE32-E72D297353CC}">
              <c16:uniqueId val="{00000000-0294-4979-BBCB-AB6EF00EC510}"/>
            </c:ext>
          </c:extLst>
        </c:ser>
        <c:ser>
          <c:idx val="1"/>
          <c:order val="1"/>
          <c:tx>
            <c:strRef>
              <c:f>Tabelle1!$C$1</c:f>
              <c:strCache>
                <c:ptCount val="1"/>
                <c:pt idx="0">
                  <c:v>Nein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c:f>
              <c:strCache>
                <c:ptCount val="1"/>
                <c:pt idx="0">
                  <c:v>Ja</c:v>
                </c:pt>
              </c:strCache>
            </c:strRef>
          </c:cat>
          <c:val>
            <c:numRef>
              <c:f>Tabelle1!$C$2</c:f>
              <c:numCache>
                <c:formatCode>General</c:formatCode>
                <c:ptCount val="1"/>
                <c:pt idx="0">
                  <c:v>86</c:v>
                </c:pt>
              </c:numCache>
            </c:numRef>
          </c:val>
          <c:extLst>
            <c:ext xmlns:c16="http://schemas.microsoft.com/office/drawing/2014/chart" uri="{C3380CC4-5D6E-409C-BE32-E72D297353CC}">
              <c16:uniqueId val="{00000001-0B44-43BB-A7BB-C7C99FFBB39F}"/>
            </c:ext>
          </c:extLst>
        </c:ser>
        <c:dLbls>
          <c:showLegendKey val="0"/>
          <c:showVal val="1"/>
          <c:showCatName val="0"/>
          <c:showSerName val="0"/>
          <c:showPercent val="0"/>
          <c:showBubbleSize val="0"/>
        </c:dLbls>
        <c:gapWidth val="219"/>
        <c:overlap val="-27"/>
        <c:axId val="109753088"/>
        <c:axId val="109754624"/>
      </c:barChart>
      <c:catAx>
        <c:axId val="109753088"/>
        <c:scaling>
          <c:orientation val="minMax"/>
        </c:scaling>
        <c:delete val="1"/>
        <c:axPos val="b"/>
        <c:numFmt formatCode="General" sourceLinked="1"/>
        <c:majorTickMark val="none"/>
        <c:minorTickMark val="none"/>
        <c:tickLblPos val="nextTo"/>
        <c:crossAx val="109754624"/>
        <c:crosses val="autoZero"/>
        <c:auto val="1"/>
        <c:lblAlgn val="ctr"/>
        <c:lblOffset val="100"/>
        <c:noMultiLvlLbl val="0"/>
      </c:catAx>
      <c:valAx>
        <c:axId val="109754624"/>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crossAx val="1097530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de-DE" sz="1197"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E963E0-B4AC-4E0B-9B8E-E86D9C5E94C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de-DE"/>
        </a:p>
      </dgm:t>
    </dgm:pt>
    <dgm:pt modelId="{65576FF9-B1DF-457D-8CD7-8BB8879645F5}">
      <dgm:prSet phldrT="[Text]"/>
      <dgm:spPr/>
      <dgm:t>
        <a:bodyPr/>
        <a:lstStyle/>
        <a:p>
          <a:r>
            <a:rPr lang="de-DE" dirty="0"/>
            <a:t>Klar, frisch, sauber   (34%)</a:t>
          </a:r>
        </a:p>
      </dgm:t>
    </dgm:pt>
    <dgm:pt modelId="{B432F7D0-8591-4E56-A8A7-4C3B37D2D3FE}" type="parTrans" cxnId="{B7FABF26-2FA0-4FFA-9F2F-443BD865D8AF}">
      <dgm:prSet/>
      <dgm:spPr/>
      <dgm:t>
        <a:bodyPr/>
        <a:lstStyle/>
        <a:p>
          <a:endParaRPr lang="de-DE"/>
        </a:p>
      </dgm:t>
    </dgm:pt>
    <dgm:pt modelId="{5FAE343F-0983-47B6-B03C-D15E28214482}" type="sibTrans" cxnId="{B7FABF26-2FA0-4FFA-9F2F-443BD865D8AF}">
      <dgm:prSet/>
      <dgm:spPr/>
      <dgm:t>
        <a:bodyPr/>
        <a:lstStyle/>
        <a:p>
          <a:endParaRPr lang="de-DE"/>
        </a:p>
      </dgm:t>
    </dgm:pt>
    <dgm:pt modelId="{D4CCD03A-8919-4270-85DF-FD1C7E444739}">
      <dgm:prSet phldrT="[Text]"/>
      <dgm:spPr/>
      <dgm:t>
        <a:bodyPr/>
        <a:lstStyle/>
        <a:p>
          <a:r>
            <a:rPr lang="de-DE" dirty="0"/>
            <a:t>Gesund  (8%)</a:t>
          </a:r>
        </a:p>
      </dgm:t>
    </dgm:pt>
    <dgm:pt modelId="{AA55D62F-5C4F-4D81-BA94-CEE7D5DD5B1E}" type="parTrans" cxnId="{BFC9C178-5ABE-4A44-B6C8-DC9E1F2A0EF8}">
      <dgm:prSet/>
      <dgm:spPr/>
      <dgm:t>
        <a:bodyPr/>
        <a:lstStyle/>
        <a:p>
          <a:endParaRPr lang="de-DE"/>
        </a:p>
      </dgm:t>
    </dgm:pt>
    <dgm:pt modelId="{0D815FE4-E7F4-4169-975A-FDA552D2E5E1}" type="sibTrans" cxnId="{BFC9C178-5ABE-4A44-B6C8-DC9E1F2A0EF8}">
      <dgm:prSet/>
      <dgm:spPr/>
      <dgm:t>
        <a:bodyPr/>
        <a:lstStyle/>
        <a:p>
          <a:endParaRPr lang="de-DE"/>
        </a:p>
      </dgm:t>
    </dgm:pt>
    <dgm:pt modelId="{5D7327C5-84A5-4A0C-B157-EFB3A4D019D2}">
      <dgm:prSet phldrT="[Text]"/>
      <dgm:spPr/>
      <dgm:t>
        <a:bodyPr/>
        <a:lstStyle/>
        <a:p>
          <a:r>
            <a:rPr lang="de-DE" dirty="0"/>
            <a:t>Schmeckt gut   (44%)</a:t>
          </a:r>
        </a:p>
      </dgm:t>
    </dgm:pt>
    <dgm:pt modelId="{828305B4-7CF5-437C-8ABA-1ADA4F3A9E6E}" type="parTrans" cxnId="{7136CBD5-BB80-4172-A209-B37D3C931429}">
      <dgm:prSet/>
      <dgm:spPr/>
      <dgm:t>
        <a:bodyPr/>
        <a:lstStyle/>
        <a:p>
          <a:endParaRPr lang="de-DE"/>
        </a:p>
      </dgm:t>
    </dgm:pt>
    <dgm:pt modelId="{959544EE-FEE5-42F5-9BE4-226EB6FA99C5}" type="sibTrans" cxnId="{7136CBD5-BB80-4172-A209-B37D3C931429}">
      <dgm:prSet/>
      <dgm:spPr/>
      <dgm:t>
        <a:bodyPr/>
        <a:lstStyle/>
        <a:p>
          <a:endParaRPr lang="de-DE"/>
        </a:p>
      </dgm:t>
    </dgm:pt>
    <dgm:pt modelId="{AC041923-7ACB-4FEA-8AC1-E3F410284300}">
      <dgm:prSet/>
      <dgm:spPr>
        <a:solidFill>
          <a:srgbClr val="C89696"/>
        </a:solidFill>
      </dgm:spPr>
      <dgm:t>
        <a:bodyPr/>
        <a:lstStyle/>
        <a:p>
          <a:r>
            <a:rPr lang="de-DE" dirty="0">
              <a:solidFill>
                <a:schemeClr val="tx1"/>
              </a:solidFill>
            </a:rPr>
            <a:t>Kalkhaltig, hart   (24%)</a:t>
          </a:r>
          <a:endParaRPr lang="de-AT" dirty="0">
            <a:solidFill>
              <a:schemeClr val="tx1"/>
            </a:solidFill>
          </a:endParaRPr>
        </a:p>
      </dgm:t>
    </dgm:pt>
    <dgm:pt modelId="{6BA00DE9-84B8-49E7-9191-8F4220785DE0}" type="parTrans" cxnId="{E01F3BA6-DF0A-4586-8967-65EA8E120005}">
      <dgm:prSet/>
      <dgm:spPr/>
      <dgm:t>
        <a:bodyPr/>
        <a:lstStyle/>
        <a:p>
          <a:endParaRPr lang="de-AT"/>
        </a:p>
      </dgm:t>
    </dgm:pt>
    <dgm:pt modelId="{1A57ADE9-2938-43D1-9A21-70F9F101F1F1}" type="sibTrans" cxnId="{E01F3BA6-DF0A-4586-8967-65EA8E120005}">
      <dgm:prSet/>
      <dgm:spPr/>
      <dgm:t>
        <a:bodyPr/>
        <a:lstStyle/>
        <a:p>
          <a:endParaRPr lang="de-AT"/>
        </a:p>
      </dgm:t>
    </dgm:pt>
    <dgm:pt modelId="{896589A2-C184-4533-9839-2A08E71BDB5B}">
      <dgm:prSet/>
      <dgm:spPr/>
      <dgm:t>
        <a:bodyPr/>
        <a:lstStyle/>
        <a:p>
          <a:r>
            <a:rPr lang="de-DE" dirty="0"/>
            <a:t>Gute, hohe Qualität   (48%)</a:t>
          </a:r>
        </a:p>
      </dgm:t>
    </dgm:pt>
    <dgm:pt modelId="{BD478560-7212-4782-8258-0B70685BD1AA}" type="parTrans" cxnId="{9636D560-183D-472A-90A8-4B55A2895688}">
      <dgm:prSet/>
      <dgm:spPr/>
      <dgm:t>
        <a:bodyPr/>
        <a:lstStyle/>
        <a:p>
          <a:endParaRPr lang="de-AT"/>
        </a:p>
      </dgm:t>
    </dgm:pt>
    <dgm:pt modelId="{FFB1D1CB-D4B4-4A8D-90FF-BB8ADA4ABB7E}" type="sibTrans" cxnId="{9636D560-183D-472A-90A8-4B55A2895688}">
      <dgm:prSet/>
      <dgm:spPr/>
      <dgm:t>
        <a:bodyPr/>
        <a:lstStyle/>
        <a:p>
          <a:endParaRPr lang="de-AT"/>
        </a:p>
      </dgm:t>
    </dgm:pt>
    <dgm:pt modelId="{FAE69182-1650-46EF-8A34-E76D42B4A31C}">
      <dgm:prSet/>
      <dgm:spPr/>
      <dgm:t>
        <a:bodyPr/>
        <a:lstStyle/>
        <a:p>
          <a:r>
            <a:rPr lang="de-DE" dirty="0"/>
            <a:t>Lebensnotwendig, natürlich, kostbar   (13%)</a:t>
          </a:r>
          <a:endParaRPr lang="de-AT" dirty="0"/>
        </a:p>
      </dgm:t>
    </dgm:pt>
    <dgm:pt modelId="{CF6AE04F-2474-49EE-A692-131E120FB324}" type="parTrans" cxnId="{17B26BC2-5C2F-408E-BAA0-94CABDFB255C}">
      <dgm:prSet/>
      <dgm:spPr/>
      <dgm:t>
        <a:bodyPr/>
        <a:lstStyle/>
        <a:p>
          <a:endParaRPr lang="de-AT"/>
        </a:p>
      </dgm:t>
    </dgm:pt>
    <dgm:pt modelId="{18FE6AC6-6DF1-400B-B491-285014645006}" type="sibTrans" cxnId="{17B26BC2-5C2F-408E-BAA0-94CABDFB255C}">
      <dgm:prSet/>
      <dgm:spPr/>
      <dgm:t>
        <a:bodyPr/>
        <a:lstStyle/>
        <a:p>
          <a:endParaRPr lang="de-AT"/>
        </a:p>
      </dgm:t>
    </dgm:pt>
    <dgm:pt modelId="{0CCEC55F-E3B9-4D1A-9F20-738404DD78BF}">
      <dgm:prSet/>
      <dgm:spPr>
        <a:solidFill>
          <a:srgbClr val="C89696"/>
        </a:solidFill>
      </dgm:spPr>
      <dgm:t>
        <a:bodyPr/>
        <a:lstStyle/>
        <a:p>
          <a:r>
            <a:rPr lang="de-DE" dirty="0">
              <a:solidFill>
                <a:schemeClr val="tx1"/>
              </a:solidFill>
            </a:rPr>
            <a:t>Andere negative Nennungen  (2%)</a:t>
          </a:r>
          <a:endParaRPr lang="de-AT" dirty="0">
            <a:solidFill>
              <a:schemeClr val="tx1"/>
            </a:solidFill>
          </a:endParaRPr>
        </a:p>
      </dgm:t>
    </dgm:pt>
    <dgm:pt modelId="{314432BB-05D7-433E-B9E4-3BFCD3101432}" type="parTrans" cxnId="{478EFC83-74B0-4B1F-A5AA-38994D04A397}">
      <dgm:prSet/>
      <dgm:spPr/>
      <dgm:t>
        <a:bodyPr/>
        <a:lstStyle/>
        <a:p>
          <a:endParaRPr lang="de-AT"/>
        </a:p>
      </dgm:t>
    </dgm:pt>
    <dgm:pt modelId="{EF0D2E43-A963-48CA-AA49-88F3F090490C}" type="sibTrans" cxnId="{478EFC83-74B0-4B1F-A5AA-38994D04A397}">
      <dgm:prSet/>
      <dgm:spPr/>
      <dgm:t>
        <a:bodyPr/>
        <a:lstStyle/>
        <a:p>
          <a:endParaRPr lang="de-AT"/>
        </a:p>
      </dgm:t>
    </dgm:pt>
    <dgm:pt modelId="{8D954DA3-DD8F-457D-8F5A-7534A05C2081}">
      <dgm:prSet/>
      <dgm:spPr/>
      <dgm:t>
        <a:bodyPr/>
        <a:lstStyle/>
        <a:p>
          <a:r>
            <a:rPr lang="de-AT" b="0" dirty="0"/>
            <a:t>Viel/genug vorhanden, gute Versorgung  (9%)</a:t>
          </a:r>
        </a:p>
      </dgm:t>
    </dgm:pt>
    <dgm:pt modelId="{3D098673-F001-40A0-A559-C9734A6BD293}" type="parTrans" cxnId="{52A52701-EF0A-4A3C-A7EF-656315A0C3B1}">
      <dgm:prSet/>
      <dgm:spPr/>
      <dgm:t>
        <a:bodyPr/>
        <a:lstStyle/>
        <a:p>
          <a:endParaRPr lang="de-AT"/>
        </a:p>
      </dgm:t>
    </dgm:pt>
    <dgm:pt modelId="{6A6F87C7-0196-43D0-B9C4-925C8B327E7B}" type="sibTrans" cxnId="{52A52701-EF0A-4A3C-A7EF-656315A0C3B1}">
      <dgm:prSet/>
      <dgm:spPr/>
      <dgm:t>
        <a:bodyPr/>
        <a:lstStyle/>
        <a:p>
          <a:endParaRPr lang="de-AT"/>
        </a:p>
      </dgm:t>
    </dgm:pt>
    <dgm:pt modelId="{F2D4957F-E988-4106-A099-A7612154A75E}" type="pres">
      <dgm:prSet presAssocID="{C4E963E0-B4AC-4E0B-9B8E-E86D9C5E94C6}" presName="linear" presStyleCnt="0">
        <dgm:presLayoutVars>
          <dgm:dir/>
          <dgm:animLvl val="lvl"/>
          <dgm:resizeHandles val="exact"/>
        </dgm:presLayoutVars>
      </dgm:prSet>
      <dgm:spPr/>
    </dgm:pt>
    <dgm:pt modelId="{C37E77BC-7110-4F44-AD35-D2801C74162C}" type="pres">
      <dgm:prSet presAssocID="{896589A2-C184-4533-9839-2A08E71BDB5B}" presName="parentLin" presStyleCnt="0"/>
      <dgm:spPr/>
    </dgm:pt>
    <dgm:pt modelId="{06D971D9-D2DC-42AC-9A0A-35B946B64271}" type="pres">
      <dgm:prSet presAssocID="{896589A2-C184-4533-9839-2A08E71BDB5B}" presName="parentLeftMargin" presStyleLbl="node1" presStyleIdx="0" presStyleCnt="8"/>
      <dgm:spPr/>
    </dgm:pt>
    <dgm:pt modelId="{CBEB5A51-84B8-4410-83FD-AA0EC08C9555}" type="pres">
      <dgm:prSet presAssocID="{896589A2-C184-4533-9839-2A08E71BDB5B}" presName="parentText" presStyleLbl="node1" presStyleIdx="0" presStyleCnt="8">
        <dgm:presLayoutVars>
          <dgm:chMax val="0"/>
          <dgm:bulletEnabled val="1"/>
        </dgm:presLayoutVars>
      </dgm:prSet>
      <dgm:spPr/>
    </dgm:pt>
    <dgm:pt modelId="{8A7A5A7E-ECF9-4B9F-BDBB-6883C7AC9F3E}" type="pres">
      <dgm:prSet presAssocID="{896589A2-C184-4533-9839-2A08E71BDB5B}" presName="negativeSpace" presStyleCnt="0"/>
      <dgm:spPr/>
    </dgm:pt>
    <dgm:pt modelId="{B81ED010-4A84-4CA5-BCC9-E18B44DFDE03}" type="pres">
      <dgm:prSet presAssocID="{896589A2-C184-4533-9839-2A08E71BDB5B}" presName="childText" presStyleLbl="conFgAcc1" presStyleIdx="0" presStyleCnt="8">
        <dgm:presLayoutVars>
          <dgm:bulletEnabled val="1"/>
        </dgm:presLayoutVars>
      </dgm:prSet>
      <dgm:spPr/>
    </dgm:pt>
    <dgm:pt modelId="{870DE0DF-9F88-47B6-B711-FADE1D32208D}" type="pres">
      <dgm:prSet presAssocID="{FFB1D1CB-D4B4-4A8D-90FF-BB8ADA4ABB7E}" presName="spaceBetweenRectangles" presStyleCnt="0"/>
      <dgm:spPr/>
    </dgm:pt>
    <dgm:pt modelId="{4ACF3451-DBC9-46EC-9D53-09B5ADCAA567}" type="pres">
      <dgm:prSet presAssocID="{5D7327C5-84A5-4A0C-B157-EFB3A4D019D2}" presName="parentLin" presStyleCnt="0"/>
      <dgm:spPr/>
    </dgm:pt>
    <dgm:pt modelId="{65F14D5A-2E04-4899-B804-6B22CDDAD2D2}" type="pres">
      <dgm:prSet presAssocID="{5D7327C5-84A5-4A0C-B157-EFB3A4D019D2}" presName="parentLeftMargin" presStyleLbl="node1" presStyleIdx="0" presStyleCnt="8"/>
      <dgm:spPr/>
    </dgm:pt>
    <dgm:pt modelId="{502F2922-5728-4A43-B3D5-0FAF28348216}" type="pres">
      <dgm:prSet presAssocID="{5D7327C5-84A5-4A0C-B157-EFB3A4D019D2}" presName="parentText" presStyleLbl="node1" presStyleIdx="1" presStyleCnt="8">
        <dgm:presLayoutVars>
          <dgm:chMax val="0"/>
          <dgm:bulletEnabled val="1"/>
        </dgm:presLayoutVars>
      </dgm:prSet>
      <dgm:spPr/>
    </dgm:pt>
    <dgm:pt modelId="{71DE3D0E-97B5-4A9F-B773-F2F301062445}" type="pres">
      <dgm:prSet presAssocID="{5D7327C5-84A5-4A0C-B157-EFB3A4D019D2}" presName="negativeSpace" presStyleCnt="0"/>
      <dgm:spPr/>
    </dgm:pt>
    <dgm:pt modelId="{996E2C4A-1F95-4295-AD85-20C2EF70CDA5}" type="pres">
      <dgm:prSet presAssocID="{5D7327C5-84A5-4A0C-B157-EFB3A4D019D2}" presName="childText" presStyleLbl="conFgAcc1" presStyleIdx="1" presStyleCnt="8">
        <dgm:presLayoutVars>
          <dgm:bulletEnabled val="1"/>
        </dgm:presLayoutVars>
      </dgm:prSet>
      <dgm:spPr/>
    </dgm:pt>
    <dgm:pt modelId="{A755A4BF-7F3C-43B9-8F3E-80C9C6E2760C}" type="pres">
      <dgm:prSet presAssocID="{959544EE-FEE5-42F5-9BE4-226EB6FA99C5}" presName="spaceBetweenRectangles" presStyleCnt="0"/>
      <dgm:spPr/>
    </dgm:pt>
    <dgm:pt modelId="{16FBF72C-2A1E-4107-A9F6-FF71C1B0EE6B}" type="pres">
      <dgm:prSet presAssocID="{65576FF9-B1DF-457D-8CD7-8BB8879645F5}" presName="parentLin" presStyleCnt="0"/>
      <dgm:spPr/>
    </dgm:pt>
    <dgm:pt modelId="{4D6BC84B-6A05-48B8-AD05-D07F2468A770}" type="pres">
      <dgm:prSet presAssocID="{65576FF9-B1DF-457D-8CD7-8BB8879645F5}" presName="parentLeftMargin" presStyleLbl="node1" presStyleIdx="1" presStyleCnt="8"/>
      <dgm:spPr/>
    </dgm:pt>
    <dgm:pt modelId="{CE9CD72F-4C53-4F29-B807-F4917654B5BF}" type="pres">
      <dgm:prSet presAssocID="{65576FF9-B1DF-457D-8CD7-8BB8879645F5}" presName="parentText" presStyleLbl="node1" presStyleIdx="2" presStyleCnt="8" custLinFactNeighborY="0">
        <dgm:presLayoutVars>
          <dgm:chMax val="0"/>
          <dgm:bulletEnabled val="1"/>
        </dgm:presLayoutVars>
      </dgm:prSet>
      <dgm:spPr/>
    </dgm:pt>
    <dgm:pt modelId="{EF2CB801-1D1A-4CFF-AAAF-0EE87D297BE4}" type="pres">
      <dgm:prSet presAssocID="{65576FF9-B1DF-457D-8CD7-8BB8879645F5}" presName="negativeSpace" presStyleCnt="0"/>
      <dgm:spPr/>
    </dgm:pt>
    <dgm:pt modelId="{C01E9C31-F049-48F8-9FC3-E5FC883944F5}" type="pres">
      <dgm:prSet presAssocID="{65576FF9-B1DF-457D-8CD7-8BB8879645F5}" presName="childText" presStyleLbl="conFgAcc1" presStyleIdx="2" presStyleCnt="8">
        <dgm:presLayoutVars>
          <dgm:bulletEnabled val="1"/>
        </dgm:presLayoutVars>
      </dgm:prSet>
      <dgm:spPr/>
    </dgm:pt>
    <dgm:pt modelId="{64E4B2BA-12A5-47EF-AA46-82ADF6AE33E7}" type="pres">
      <dgm:prSet presAssocID="{5FAE343F-0983-47B6-B03C-D15E28214482}" presName="spaceBetweenRectangles" presStyleCnt="0"/>
      <dgm:spPr/>
    </dgm:pt>
    <dgm:pt modelId="{844A9333-62B0-42A0-9D25-EFB95CA29350}" type="pres">
      <dgm:prSet presAssocID="{FAE69182-1650-46EF-8A34-E76D42B4A31C}" presName="parentLin" presStyleCnt="0"/>
      <dgm:spPr/>
    </dgm:pt>
    <dgm:pt modelId="{33E6A981-AD51-40BB-B5FF-51B804947488}" type="pres">
      <dgm:prSet presAssocID="{FAE69182-1650-46EF-8A34-E76D42B4A31C}" presName="parentLeftMargin" presStyleLbl="node1" presStyleIdx="2" presStyleCnt="8"/>
      <dgm:spPr/>
    </dgm:pt>
    <dgm:pt modelId="{74984731-3D14-4C1D-85E2-0C20EF7C6EB8}" type="pres">
      <dgm:prSet presAssocID="{FAE69182-1650-46EF-8A34-E76D42B4A31C}" presName="parentText" presStyleLbl="node1" presStyleIdx="3" presStyleCnt="8">
        <dgm:presLayoutVars>
          <dgm:chMax val="0"/>
          <dgm:bulletEnabled val="1"/>
        </dgm:presLayoutVars>
      </dgm:prSet>
      <dgm:spPr/>
    </dgm:pt>
    <dgm:pt modelId="{94565132-9B3F-404B-B1DF-8A4E66F15B9A}" type="pres">
      <dgm:prSet presAssocID="{FAE69182-1650-46EF-8A34-E76D42B4A31C}" presName="negativeSpace" presStyleCnt="0"/>
      <dgm:spPr/>
    </dgm:pt>
    <dgm:pt modelId="{EA446023-C15B-4644-A057-177999AA311D}" type="pres">
      <dgm:prSet presAssocID="{FAE69182-1650-46EF-8A34-E76D42B4A31C}" presName="childText" presStyleLbl="conFgAcc1" presStyleIdx="3" presStyleCnt="8">
        <dgm:presLayoutVars>
          <dgm:bulletEnabled val="1"/>
        </dgm:presLayoutVars>
      </dgm:prSet>
      <dgm:spPr/>
    </dgm:pt>
    <dgm:pt modelId="{8F8F48EE-A904-4863-88EF-E9500195054D}" type="pres">
      <dgm:prSet presAssocID="{18FE6AC6-6DF1-400B-B491-285014645006}" presName="spaceBetweenRectangles" presStyleCnt="0"/>
      <dgm:spPr/>
    </dgm:pt>
    <dgm:pt modelId="{338635FC-ABE8-49DC-87D0-A5B62B9EBB1A}" type="pres">
      <dgm:prSet presAssocID="{8D954DA3-DD8F-457D-8F5A-7534A05C2081}" presName="parentLin" presStyleCnt="0"/>
      <dgm:spPr/>
    </dgm:pt>
    <dgm:pt modelId="{CDE63AA1-DC7C-4B1F-9A77-1100C33BD5C7}" type="pres">
      <dgm:prSet presAssocID="{8D954DA3-DD8F-457D-8F5A-7534A05C2081}" presName="parentLeftMargin" presStyleLbl="node1" presStyleIdx="3" presStyleCnt="8"/>
      <dgm:spPr/>
    </dgm:pt>
    <dgm:pt modelId="{4673D1DB-CAA5-4C83-82AB-9FACF3247322}" type="pres">
      <dgm:prSet presAssocID="{8D954DA3-DD8F-457D-8F5A-7534A05C2081}" presName="parentText" presStyleLbl="node1" presStyleIdx="4" presStyleCnt="8">
        <dgm:presLayoutVars>
          <dgm:chMax val="0"/>
          <dgm:bulletEnabled val="1"/>
        </dgm:presLayoutVars>
      </dgm:prSet>
      <dgm:spPr/>
    </dgm:pt>
    <dgm:pt modelId="{4D6177A7-EE17-4E09-8047-CA404D109E5C}" type="pres">
      <dgm:prSet presAssocID="{8D954DA3-DD8F-457D-8F5A-7534A05C2081}" presName="negativeSpace" presStyleCnt="0"/>
      <dgm:spPr/>
    </dgm:pt>
    <dgm:pt modelId="{3070911F-D119-4083-BB14-DFDB5469F60A}" type="pres">
      <dgm:prSet presAssocID="{8D954DA3-DD8F-457D-8F5A-7534A05C2081}" presName="childText" presStyleLbl="conFgAcc1" presStyleIdx="4" presStyleCnt="8">
        <dgm:presLayoutVars>
          <dgm:bulletEnabled val="1"/>
        </dgm:presLayoutVars>
      </dgm:prSet>
      <dgm:spPr/>
    </dgm:pt>
    <dgm:pt modelId="{BA549325-1B3C-45D9-8B80-5397A6971C67}" type="pres">
      <dgm:prSet presAssocID="{6A6F87C7-0196-43D0-B9C4-925C8B327E7B}" presName="spaceBetweenRectangles" presStyleCnt="0"/>
      <dgm:spPr/>
    </dgm:pt>
    <dgm:pt modelId="{373CCFFC-41D9-46BA-AAB2-C39952B8F216}" type="pres">
      <dgm:prSet presAssocID="{D4CCD03A-8919-4270-85DF-FD1C7E444739}" presName="parentLin" presStyleCnt="0"/>
      <dgm:spPr/>
    </dgm:pt>
    <dgm:pt modelId="{58CD32EB-D618-457F-8C6F-B86AEAC00347}" type="pres">
      <dgm:prSet presAssocID="{D4CCD03A-8919-4270-85DF-FD1C7E444739}" presName="parentLeftMargin" presStyleLbl="node1" presStyleIdx="4" presStyleCnt="8"/>
      <dgm:spPr/>
    </dgm:pt>
    <dgm:pt modelId="{991EE0E8-A0BD-4107-A670-C145FE214F2F}" type="pres">
      <dgm:prSet presAssocID="{D4CCD03A-8919-4270-85DF-FD1C7E444739}" presName="parentText" presStyleLbl="node1" presStyleIdx="5" presStyleCnt="8">
        <dgm:presLayoutVars>
          <dgm:chMax val="0"/>
          <dgm:bulletEnabled val="1"/>
        </dgm:presLayoutVars>
      </dgm:prSet>
      <dgm:spPr/>
    </dgm:pt>
    <dgm:pt modelId="{D55D911E-C0D7-4304-8F31-D48BDF1C546D}" type="pres">
      <dgm:prSet presAssocID="{D4CCD03A-8919-4270-85DF-FD1C7E444739}" presName="negativeSpace" presStyleCnt="0"/>
      <dgm:spPr/>
    </dgm:pt>
    <dgm:pt modelId="{49D89F38-7B30-4291-8D2D-E0411523A490}" type="pres">
      <dgm:prSet presAssocID="{D4CCD03A-8919-4270-85DF-FD1C7E444739}" presName="childText" presStyleLbl="conFgAcc1" presStyleIdx="5" presStyleCnt="8">
        <dgm:presLayoutVars>
          <dgm:bulletEnabled val="1"/>
        </dgm:presLayoutVars>
      </dgm:prSet>
      <dgm:spPr/>
    </dgm:pt>
    <dgm:pt modelId="{DAB92967-BFB1-4349-BCAF-F38F3CAF556A}" type="pres">
      <dgm:prSet presAssocID="{0D815FE4-E7F4-4169-975A-FDA552D2E5E1}" presName="spaceBetweenRectangles" presStyleCnt="0"/>
      <dgm:spPr/>
    </dgm:pt>
    <dgm:pt modelId="{71F7D1B4-EDC6-485D-9F04-C7C94C87D8D2}" type="pres">
      <dgm:prSet presAssocID="{AC041923-7ACB-4FEA-8AC1-E3F410284300}" presName="parentLin" presStyleCnt="0"/>
      <dgm:spPr/>
    </dgm:pt>
    <dgm:pt modelId="{76115A4B-FC7F-4718-91E8-F80679135B05}" type="pres">
      <dgm:prSet presAssocID="{AC041923-7ACB-4FEA-8AC1-E3F410284300}" presName="parentLeftMargin" presStyleLbl="node1" presStyleIdx="5" presStyleCnt="8"/>
      <dgm:spPr/>
    </dgm:pt>
    <dgm:pt modelId="{CBF07A31-E5CD-4866-8B3E-3AD16A85C407}" type="pres">
      <dgm:prSet presAssocID="{AC041923-7ACB-4FEA-8AC1-E3F410284300}" presName="parentText" presStyleLbl="node1" presStyleIdx="6" presStyleCnt="8">
        <dgm:presLayoutVars>
          <dgm:chMax val="0"/>
          <dgm:bulletEnabled val="1"/>
        </dgm:presLayoutVars>
      </dgm:prSet>
      <dgm:spPr/>
    </dgm:pt>
    <dgm:pt modelId="{46594910-FA50-4DA1-9654-4572979EB268}" type="pres">
      <dgm:prSet presAssocID="{AC041923-7ACB-4FEA-8AC1-E3F410284300}" presName="negativeSpace" presStyleCnt="0"/>
      <dgm:spPr/>
    </dgm:pt>
    <dgm:pt modelId="{9C98B963-55D4-47A1-BE46-4EC2D4BBB7F6}" type="pres">
      <dgm:prSet presAssocID="{AC041923-7ACB-4FEA-8AC1-E3F410284300}" presName="childText" presStyleLbl="conFgAcc1" presStyleIdx="6" presStyleCnt="8">
        <dgm:presLayoutVars>
          <dgm:bulletEnabled val="1"/>
        </dgm:presLayoutVars>
      </dgm:prSet>
      <dgm:spPr/>
    </dgm:pt>
    <dgm:pt modelId="{9A61FD5D-35F0-4070-8D2F-59B0621815B7}" type="pres">
      <dgm:prSet presAssocID="{1A57ADE9-2938-43D1-9A21-70F9F101F1F1}" presName="spaceBetweenRectangles" presStyleCnt="0"/>
      <dgm:spPr/>
    </dgm:pt>
    <dgm:pt modelId="{A3D5F522-60B1-400F-A855-0D43B43329DA}" type="pres">
      <dgm:prSet presAssocID="{0CCEC55F-E3B9-4D1A-9F20-738404DD78BF}" presName="parentLin" presStyleCnt="0"/>
      <dgm:spPr/>
    </dgm:pt>
    <dgm:pt modelId="{5ACF0FA0-0A1A-4B76-B437-20AC9D324B31}" type="pres">
      <dgm:prSet presAssocID="{0CCEC55F-E3B9-4D1A-9F20-738404DD78BF}" presName="parentLeftMargin" presStyleLbl="node1" presStyleIdx="6" presStyleCnt="8"/>
      <dgm:spPr/>
    </dgm:pt>
    <dgm:pt modelId="{53B0ED64-F8EF-4879-B507-A7A7965AFCCE}" type="pres">
      <dgm:prSet presAssocID="{0CCEC55F-E3B9-4D1A-9F20-738404DD78BF}" presName="parentText" presStyleLbl="node1" presStyleIdx="7" presStyleCnt="8">
        <dgm:presLayoutVars>
          <dgm:chMax val="0"/>
          <dgm:bulletEnabled val="1"/>
        </dgm:presLayoutVars>
      </dgm:prSet>
      <dgm:spPr/>
    </dgm:pt>
    <dgm:pt modelId="{0C954F4E-5461-4B67-B7EA-DC31F2C84889}" type="pres">
      <dgm:prSet presAssocID="{0CCEC55F-E3B9-4D1A-9F20-738404DD78BF}" presName="negativeSpace" presStyleCnt="0"/>
      <dgm:spPr/>
    </dgm:pt>
    <dgm:pt modelId="{7512887E-1AD6-456E-9F8A-2B99B54CE44E}" type="pres">
      <dgm:prSet presAssocID="{0CCEC55F-E3B9-4D1A-9F20-738404DD78BF}" presName="childText" presStyleLbl="conFgAcc1" presStyleIdx="7" presStyleCnt="8">
        <dgm:presLayoutVars>
          <dgm:bulletEnabled val="1"/>
        </dgm:presLayoutVars>
      </dgm:prSet>
      <dgm:spPr/>
    </dgm:pt>
  </dgm:ptLst>
  <dgm:cxnLst>
    <dgm:cxn modelId="{52A52701-EF0A-4A3C-A7EF-656315A0C3B1}" srcId="{C4E963E0-B4AC-4E0B-9B8E-E86D9C5E94C6}" destId="{8D954DA3-DD8F-457D-8F5A-7534A05C2081}" srcOrd="4" destOrd="0" parTransId="{3D098673-F001-40A0-A559-C9734A6BD293}" sibTransId="{6A6F87C7-0196-43D0-B9C4-925C8B327E7B}"/>
    <dgm:cxn modelId="{B7FABF26-2FA0-4FFA-9F2F-443BD865D8AF}" srcId="{C4E963E0-B4AC-4E0B-9B8E-E86D9C5E94C6}" destId="{65576FF9-B1DF-457D-8CD7-8BB8879645F5}" srcOrd="2" destOrd="0" parTransId="{B432F7D0-8591-4E56-A8A7-4C3B37D2D3FE}" sibTransId="{5FAE343F-0983-47B6-B03C-D15E28214482}"/>
    <dgm:cxn modelId="{20481938-09D1-4697-8903-113A6BD7FFA5}" type="presOf" srcId="{65576FF9-B1DF-457D-8CD7-8BB8879645F5}" destId="{CE9CD72F-4C53-4F29-B807-F4917654B5BF}" srcOrd="1" destOrd="0" presId="urn:microsoft.com/office/officeart/2005/8/layout/list1"/>
    <dgm:cxn modelId="{7DF1643F-0407-48AC-A5DC-B6D631A69593}" type="presOf" srcId="{65576FF9-B1DF-457D-8CD7-8BB8879645F5}" destId="{4D6BC84B-6A05-48B8-AD05-D07F2468A770}" srcOrd="0" destOrd="0" presId="urn:microsoft.com/office/officeart/2005/8/layout/list1"/>
    <dgm:cxn modelId="{9636D560-183D-472A-90A8-4B55A2895688}" srcId="{C4E963E0-B4AC-4E0B-9B8E-E86D9C5E94C6}" destId="{896589A2-C184-4533-9839-2A08E71BDB5B}" srcOrd="0" destOrd="0" parTransId="{BD478560-7212-4782-8258-0B70685BD1AA}" sibTransId="{FFB1D1CB-D4B4-4A8D-90FF-BB8ADA4ABB7E}"/>
    <dgm:cxn modelId="{DE8DCF43-7F0A-4D8C-AAEA-DBB4AD4343F8}" type="presOf" srcId="{D4CCD03A-8919-4270-85DF-FD1C7E444739}" destId="{991EE0E8-A0BD-4107-A670-C145FE214F2F}" srcOrd="1" destOrd="0" presId="urn:microsoft.com/office/officeart/2005/8/layout/list1"/>
    <dgm:cxn modelId="{D66BC344-C640-4E9A-A414-41DD4AF7E2DD}" type="presOf" srcId="{C4E963E0-B4AC-4E0B-9B8E-E86D9C5E94C6}" destId="{F2D4957F-E988-4106-A099-A7612154A75E}" srcOrd="0" destOrd="0" presId="urn:microsoft.com/office/officeart/2005/8/layout/list1"/>
    <dgm:cxn modelId="{D2DDE46A-D30B-4717-B759-4B2899219C27}" type="presOf" srcId="{AC041923-7ACB-4FEA-8AC1-E3F410284300}" destId="{CBF07A31-E5CD-4866-8B3E-3AD16A85C407}" srcOrd="1" destOrd="0" presId="urn:microsoft.com/office/officeart/2005/8/layout/list1"/>
    <dgm:cxn modelId="{A946EB4A-799E-4555-A2CA-6D9125575A02}" type="presOf" srcId="{8D954DA3-DD8F-457D-8F5A-7534A05C2081}" destId="{4673D1DB-CAA5-4C83-82AB-9FACF3247322}" srcOrd="1" destOrd="0" presId="urn:microsoft.com/office/officeart/2005/8/layout/list1"/>
    <dgm:cxn modelId="{BFC9C178-5ABE-4A44-B6C8-DC9E1F2A0EF8}" srcId="{C4E963E0-B4AC-4E0B-9B8E-E86D9C5E94C6}" destId="{D4CCD03A-8919-4270-85DF-FD1C7E444739}" srcOrd="5" destOrd="0" parTransId="{AA55D62F-5C4F-4D81-BA94-CEE7D5DD5B1E}" sibTransId="{0D815FE4-E7F4-4169-975A-FDA552D2E5E1}"/>
    <dgm:cxn modelId="{B41BF17D-A0F7-4408-9C47-6994E0905E6E}" type="presOf" srcId="{8D954DA3-DD8F-457D-8F5A-7534A05C2081}" destId="{CDE63AA1-DC7C-4B1F-9A77-1100C33BD5C7}" srcOrd="0" destOrd="0" presId="urn:microsoft.com/office/officeart/2005/8/layout/list1"/>
    <dgm:cxn modelId="{478EFC83-74B0-4B1F-A5AA-38994D04A397}" srcId="{C4E963E0-B4AC-4E0B-9B8E-E86D9C5E94C6}" destId="{0CCEC55F-E3B9-4D1A-9F20-738404DD78BF}" srcOrd="7" destOrd="0" parTransId="{314432BB-05D7-433E-B9E4-3BFCD3101432}" sibTransId="{EF0D2E43-A963-48CA-AA49-88F3F090490C}"/>
    <dgm:cxn modelId="{EB237B9B-01C4-489B-AFEE-E21460665ABE}" type="presOf" srcId="{0CCEC55F-E3B9-4D1A-9F20-738404DD78BF}" destId="{53B0ED64-F8EF-4879-B507-A7A7965AFCCE}" srcOrd="1" destOrd="0" presId="urn:microsoft.com/office/officeart/2005/8/layout/list1"/>
    <dgm:cxn modelId="{E01F3BA6-DF0A-4586-8967-65EA8E120005}" srcId="{C4E963E0-B4AC-4E0B-9B8E-E86D9C5E94C6}" destId="{AC041923-7ACB-4FEA-8AC1-E3F410284300}" srcOrd="6" destOrd="0" parTransId="{6BA00DE9-84B8-49E7-9191-8F4220785DE0}" sibTransId="{1A57ADE9-2938-43D1-9A21-70F9F101F1F1}"/>
    <dgm:cxn modelId="{5A4578AC-9E93-45B6-9A4B-AEB6FFF8BAB2}" type="presOf" srcId="{5D7327C5-84A5-4A0C-B157-EFB3A4D019D2}" destId="{65F14D5A-2E04-4899-B804-6B22CDDAD2D2}" srcOrd="0" destOrd="0" presId="urn:microsoft.com/office/officeart/2005/8/layout/list1"/>
    <dgm:cxn modelId="{9E2ACCB0-C8D4-4D97-91A4-C1D2C64909DC}" type="presOf" srcId="{5D7327C5-84A5-4A0C-B157-EFB3A4D019D2}" destId="{502F2922-5728-4A43-B3D5-0FAF28348216}" srcOrd="1" destOrd="0" presId="urn:microsoft.com/office/officeart/2005/8/layout/list1"/>
    <dgm:cxn modelId="{4613C1C0-6790-4DD9-B45B-C18CB2842563}" type="presOf" srcId="{D4CCD03A-8919-4270-85DF-FD1C7E444739}" destId="{58CD32EB-D618-457F-8C6F-B86AEAC00347}" srcOrd="0" destOrd="0" presId="urn:microsoft.com/office/officeart/2005/8/layout/list1"/>
    <dgm:cxn modelId="{17B26BC2-5C2F-408E-BAA0-94CABDFB255C}" srcId="{C4E963E0-B4AC-4E0B-9B8E-E86D9C5E94C6}" destId="{FAE69182-1650-46EF-8A34-E76D42B4A31C}" srcOrd="3" destOrd="0" parTransId="{CF6AE04F-2474-49EE-A692-131E120FB324}" sibTransId="{18FE6AC6-6DF1-400B-B491-285014645006}"/>
    <dgm:cxn modelId="{2CEE63CC-1349-4902-A70A-087409432B52}" type="presOf" srcId="{FAE69182-1650-46EF-8A34-E76D42B4A31C}" destId="{33E6A981-AD51-40BB-B5FF-51B804947488}" srcOrd="0" destOrd="0" presId="urn:microsoft.com/office/officeart/2005/8/layout/list1"/>
    <dgm:cxn modelId="{79F421D5-DA8E-4C2A-9159-43442703E10D}" type="presOf" srcId="{AC041923-7ACB-4FEA-8AC1-E3F410284300}" destId="{76115A4B-FC7F-4718-91E8-F80679135B05}" srcOrd="0" destOrd="0" presId="urn:microsoft.com/office/officeart/2005/8/layout/list1"/>
    <dgm:cxn modelId="{7136CBD5-BB80-4172-A209-B37D3C931429}" srcId="{C4E963E0-B4AC-4E0B-9B8E-E86D9C5E94C6}" destId="{5D7327C5-84A5-4A0C-B157-EFB3A4D019D2}" srcOrd="1" destOrd="0" parTransId="{828305B4-7CF5-437C-8ABA-1ADA4F3A9E6E}" sibTransId="{959544EE-FEE5-42F5-9BE4-226EB6FA99C5}"/>
    <dgm:cxn modelId="{7AD263E4-13B1-4710-88F1-53948EF0032F}" type="presOf" srcId="{0CCEC55F-E3B9-4D1A-9F20-738404DD78BF}" destId="{5ACF0FA0-0A1A-4B76-B437-20AC9D324B31}" srcOrd="0" destOrd="0" presId="urn:microsoft.com/office/officeart/2005/8/layout/list1"/>
    <dgm:cxn modelId="{563C5FE6-3EAC-4883-935C-1AAEBA8BF013}" type="presOf" srcId="{896589A2-C184-4533-9839-2A08E71BDB5B}" destId="{CBEB5A51-84B8-4410-83FD-AA0EC08C9555}" srcOrd="1" destOrd="0" presId="urn:microsoft.com/office/officeart/2005/8/layout/list1"/>
    <dgm:cxn modelId="{0B6217EA-7E9C-4D1C-94EC-95563CB7B362}" type="presOf" srcId="{896589A2-C184-4533-9839-2A08E71BDB5B}" destId="{06D971D9-D2DC-42AC-9A0A-35B946B64271}" srcOrd="0" destOrd="0" presId="urn:microsoft.com/office/officeart/2005/8/layout/list1"/>
    <dgm:cxn modelId="{58CC85F0-C0C8-4094-A8BC-2E72B8A3987A}" type="presOf" srcId="{FAE69182-1650-46EF-8A34-E76D42B4A31C}" destId="{74984731-3D14-4C1D-85E2-0C20EF7C6EB8}" srcOrd="1" destOrd="0" presId="urn:microsoft.com/office/officeart/2005/8/layout/list1"/>
    <dgm:cxn modelId="{520A2913-4A3A-4CAF-989A-8A11A6B71412}" type="presParOf" srcId="{F2D4957F-E988-4106-A099-A7612154A75E}" destId="{C37E77BC-7110-4F44-AD35-D2801C74162C}" srcOrd="0" destOrd="0" presId="urn:microsoft.com/office/officeart/2005/8/layout/list1"/>
    <dgm:cxn modelId="{D7F57CA4-9A83-4432-B672-94E409A9E702}" type="presParOf" srcId="{C37E77BC-7110-4F44-AD35-D2801C74162C}" destId="{06D971D9-D2DC-42AC-9A0A-35B946B64271}" srcOrd="0" destOrd="0" presId="urn:microsoft.com/office/officeart/2005/8/layout/list1"/>
    <dgm:cxn modelId="{E28453E3-8F9C-4166-867C-BF890F86757C}" type="presParOf" srcId="{C37E77BC-7110-4F44-AD35-D2801C74162C}" destId="{CBEB5A51-84B8-4410-83FD-AA0EC08C9555}" srcOrd="1" destOrd="0" presId="urn:microsoft.com/office/officeart/2005/8/layout/list1"/>
    <dgm:cxn modelId="{88D37028-E701-4D0E-9A9F-3DAE737276AA}" type="presParOf" srcId="{F2D4957F-E988-4106-A099-A7612154A75E}" destId="{8A7A5A7E-ECF9-4B9F-BDBB-6883C7AC9F3E}" srcOrd="1" destOrd="0" presId="urn:microsoft.com/office/officeart/2005/8/layout/list1"/>
    <dgm:cxn modelId="{CBABE0D1-78FF-428F-B239-AE6B4B03BEFE}" type="presParOf" srcId="{F2D4957F-E988-4106-A099-A7612154A75E}" destId="{B81ED010-4A84-4CA5-BCC9-E18B44DFDE03}" srcOrd="2" destOrd="0" presId="urn:microsoft.com/office/officeart/2005/8/layout/list1"/>
    <dgm:cxn modelId="{779734B2-C7A9-4B34-AAEF-227EF1BE8B73}" type="presParOf" srcId="{F2D4957F-E988-4106-A099-A7612154A75E}" destId="{870DE0DF-9F88-47B6-B711-FADE1D32208D}" srcOrd="3" destOrd="0" presId="urn:microsoft.com/office/officeart/2005/8/layout/list1"/>
    <dgm:cxn modelId="{13CECB70-3D30-4DF7-AE2C-5166AB66BDB5}" type="presParOf" srcId="{F2D4957F-E988-4106-A099-A7612154A75E}" destId="{4ACF3451-DBC9-46EC-9D53-09B5ADCAA567}" srcOrd="4" destOrd="0" presId="urn:microsoft.com/office/officeart/2005/8/layout/list1"/>
    <dgm:cxn modelId="{4BA7E950-70EF-433B-B3DE-F381AD1F5E57}" type="presParOf" srcId="{4ACF3451-DBC9-46EC-9D53-09B5ADCAA567}" destId="{65F14D5A-2E04-4899-B804-6B22CDDAD2D2}" srcOrd="0" destOrd="0" presId="urn:microsoft.com/office/officeart/2005/8/layout/list1"/>
    <dgm:cxn modelId="{6017DF3B-1433-40F7-80C9-06DB0F33D67E}" type="presParOf" srcId="{4ACF3451-DBC9-46EC-9D53-09B5ADCAA567}" destId="{502F2922-5728-4A43-B3D5-0FAF28348216}" srcOrd="1" destOrd="0" presId="urn:microsoft.com/office/officeart/2005/8/layout/list1"/>
    <dgm:cxn modelId="{5843FD5E-0F18-4463-8134-DB6B2ABF7552}" type="presParOf" srcId="{F2D4957F-E988-4106-A099-A7612154A75E}" destId="{71DE3D0E-97B5-4A9F-B773-F2F301062445}" srcOrd="5" destOrd="0" presId="urn:microsoft.com/office/officeart/2005/8/layout/list1"/>
    <dgm:cxn modelId="{8249AD56-F601-46C9-A8D8-B5FC53DE1FAB}" type="presParOf" srcId="{F2D4957F-E988-4106-A099-A7612154A75E}" destId="{996E2C4A-1F95-4295-AD85-20C2EF70CDA5}" srcOrd="6" destOrd="0" presId="urn:microsoft.com/office/officeart/2005/8/layout/list1"/>
    <dgm:cxn modelId="{D147749A-8549-4423-88C9-15C373A034C3}" type="presParOf" srcId="{F2D4957F-E988-4106-A099-A7612154A75E}" destId="{A755A4BF-7F3C-43B9-8F3E-80C9C6E2760C}" srcOrd="7" destOrd="0" presId="urn:microsoft.com/office/officeart/2005/8/layout/list1"/>
    <dgm:cxn modelId="{62983B74-A4E4-476E-995E-5D78A0610F4B}" type="presParOf" srcId="{F2D4957F-E988-4106-A099-A7612154A75E}" destId="{16FBF72C-2A1E-4107-A9F6-FF71C1B0EE6B}" srcOrd="8" destOrd="0" presId="urn:microsoft.com/office/officeart/2005/8/layout/list1"/>
    <dgm:cxn modelId="{12271558-5C2C-4FAE-ADEC-6024497851F6}" type="presParOf" srcId="{16FBF72C-2A1E-4107-A9F6-FF71C1B0EE6B}" destId="{4D6BC84B-6A05-48B8-AD05-D07F2468A770}" srcOrd="0" destOrd="0" presId="urn:microsoft.com/office/officeart/2005/8/layout/list1"/>
    <dgm:cxn modelId="{03B8D116-7ABF-4447-9BD2-8CB82119DF21}" type="presParOf" srcId="{16FBF72C-2A1E-4107-A9F6-FF71C1B0EE6B}" destId="{CE9CD72F-4C53-4F29-B807-F4917654B5BF}" srcOrd="1" destOrd="0" presId="urn:microsoft.com/office/officeart/2005/8/layout/list1"/>
    <dgm:cxn modelId="{C0EEBA64-3F4B-4312-9B32-6C71BB61868F}" type="presParOf" srcId="{F2D4957F-E988-4106-A099-A7612154A75E}" destId="{EF2CB801-1D1A-4CFF-AAAF-0EE87D297BE4}" srcOrd="9" destOrd="0" presId="urn:microsoft.com/office/officeart/2005/8/layout/list1"/>
    <dgm:cxn modelId="{36184EEA-EF4A-4C36-B668-74A15C80DEF6}" type="presParOf" srcId="{F2D4957F-E988-4106-A099-A7612154A75E}" destId="{C01E9C31-F049-48F8-9FC3-E5FC883944F5}" srcOrd="10" destOrd="0" presId="urn:microsoft.com/office/officeart/2005/8/layout/list1"/>
    <dgm:cxn modelId="{D31BC710-5729-429E-A8F5-9F862894C840}" type="presParOf" srcId="{F2D4957F-E988-4106-A099-A7612154A75E}" destId="{64E4B2BA-12A5-47EF-AA46-82ADF6AE33E7}" srcOrd="11" destOrd="0" presId="urn:microsoft.com/office/officeart/2005/8/layout/list1"/>
    <dgm:cxn modelId="{6D369B93-9534-4FBA-B11C-E0A1CD6FACDB}" type="presParOf" srcId="{F2D4957F-E988-4106-A099-A7612154A75E}" destId="{844A9333-62B0-42A0-9D25-EFB95CA29350}" srcOrd="12" destOrd="0" presId="urn:microsoft.com/office/officeart/2005/8/layout/list1"/>
    <dgm:cxn modelId="{AFFBE6FD-AC70-4539-B7BD-0C61AE531043}" type="presParOf" srcId="{844A9333-62B0-42A0-9D25-EFB95CA29350}" destId="{33E6A981-AD51-40BB-B5FF-51B804947488}" srcOrd="0" destOrd="0" presId="urn:microsoft.com/office/officeart/2005/8/layout/list1"/>
    <dgm:cxn modelId="{38188410-A08D-48AA-A7C0-D05A602CC3C1}" type="presParOf" srcId="{844A9333-62B0-42A0-9D25-EFB95CA29350}" destId="{74984731-3D14-4C1D-85E2-0C20EF7C6EB8}" srcOrd="1" destOrd="0" presId="urn:microsoft.com/office/officeart/2005/8/layout/list1"/>
    <dgm:cxn modelId="{CB1B1C25-F932-452C-A04A-0D085ED90698}" type="presParOf" srcId="{F2D4957F-E988-4106-A099-A7612154A75E}" destId="{94565132-9B3F-404B-B1DF-8A4E66F15B9A}" srcOrd="13" destOrd="0" presId="urn:microsoft.com/office/officeart/2005/8/layout/list1"/>
    <dgm:cxn modelId="{11700E2B-C537-403A-996F-39877CD23EF9}" type="presParOf" srcId="{F2D4957F-E988-4106-A099-A7612154A75E}" destId="{EA446023-C15B-4644-A057-177999AA311D}" srcOrd="14" destOrd="0" presId="urn:microsoft.com/office/officeart/2005/8/layout/list1"/>
    <dgm:cxn modelId="{8E5082CB-B08B-477D-BEEF-72AEF7F06A80}" type="presParOf" srcId="{F2D4957F-E988-4106-A099-A7612154A75E}" destId="{8F8F48EE-A904-4863-88EF-E9500195054D}" srcOrd="15" destOrd="0" presId="urn:microsoft.com/office/officeart/2005/8/layout/list1"/>
    <dgm:cxn modelId="{8A2D94A7-3880-49FB-89C1-3E106C584E06}" type="presParOf" srcId="{F2D4957F-E988-4106-A099-A7612154A75E}" destId="{338635FC-ABE8-49DC-87D0-A5B62B9EBB1A}" srcOrd="16" destOrd="0" presId="urn:microsoft.com/office/officeart/2005/8/layout/list1"/>
    <dgm:cxn modelId="{CFDB5256-45FE-4FE5-B395-917A9F7E0CDA}" type="presParOf" srcId="{338635FC-ABE8-49DC-87D0-A5B62B9EBB1A}" destId="{CDE63AA1-DC7C-4B1F-9A77-1100C33BD5C7}" srcOrd="0" destOrd="0" presId="urn:microsoft.com/office/officeart/2005/8/layout/list1"/>
    <dgm:cxn modelId="{EACD152D-CFD6-495A-A62B-F13932E64405}" type="presParOf" srcId="{338635FC-ABE8-49DC-87D0-A5B62B9EBB1A}" destId="{4673D1DB-CAA5-4C83-82AB-9FACF3247322}" srcOrd="1" destOrd="0" presId="urn:microsoft.com/office/officeart/2005/8/layout/list1"/>
    <dgm:cxn modelId="{3E55ECB8-89BB-46D6-910A-50D005E7FA57}" type="presParOf" srcId="{F2D4957F-E988-4106-A099-A7612154A75E}" destId="{4D6177A7-EE17-4E09-8047-CA404D109E5C}" srcOrd="17" destOrd="0" presId="urn:microsoft.com/office/officeart/2005/8/layout/list1"/>
    <dgm:cxn modelId="{7471AA8F-CA00-488A-921D-950081B5011C}" type="presParOf" srcId="{F2D4957F-E988-4106-A099-A7612154A75E}" destId="{3070911F-D119-4083-BB14-DFDB5469F60A}" srcOrd="18" destOrd="0" presId="urn:microsoft.com/office/officeart/2005/8/layout/list1"/>
    <dgm:cxn modelId="{DC91552F-27D4-49C5-8E61-863480EA7E7A}" type="presParOf" srcId="{F2D4957F-E988-4106-A099-A7612154A75E}" destId="{BA549325-1B3C-45D9-8B80-5397A6971C67}" srcOrd="19" destOrd="0" presId="urn:microsoft.com/office/officeart/2005/8/layout/list1"/>
    <dgm:cxn modelId="{A0758DC5-FCB5-49BD-8593-2528E81A8748}" type="presParOf" srcId="{F2D4957F-E988-4106-A099-A7612154A75E}" destId="{373CCFFC-41D9-46BA-AAB2-C39952B8F216}" srcOrd="20" destOrd="0" presId="urn:microsoft.com/office/officeart/2005/8/layout/list1"/>
    <dgm:cxn modelId="{C860F2C0-E02D-4321-B1E6-348AD2F0DB6D}" type="presParOf" srcId="{373CCFFC-41D9-46BA-AAB2-C39952B8F216}" destId="{58CD32EB-D618-457F-8C6F-B86AEAC00347}" srcOrd="0" destOrd="0" presId="urn:microsoft.com/office/officeart/2005/8/layout/list1"/>
    <dgm:cxn modelId="{FF93CF43-EE6B-454A-9F5B-591A6640DBA2}" type="presParOf" srcId="{373CCFFC-41D9-46BA-AAB2-C39952B8F216}" destId="{991EE0E8-A0BD-4107-A670-C145FE214F2F}" srcOrd="1" destOrd="0" presId="urn:microsoft.com/office/officeart/2005/8/layout/list1"/>
    <dgm:cxn modelId="{2DCF0776-025F-44D5-9992-E452C4AE5BC7}" type="presParOf" srcId="{F2D4957F-E988-4106-A099-A7612154A75E}" destId="{D55D911E-C0D7-4304-8F31-D48BDF1C546D}" srcOrd="21" destOrd="0" presId="urn:microsoft.com/office/officeart/2005/8/layout/list1"/>
    <dgm:cxn modelId="{8405C4E3-538F-4A31-B47B-4F8BC35B3C41}" type="presParOf" srcId="{F2D4957F-E988-4106-A099-A7612154A75E}" destId="{49D89F38-7B30-4291-8D2D-E0411523A490}" srcOrd="22" destOrd="0" presId="urn:microsoft.com/office/officeart/2005/8/layout/list1"/>
    <dgm:cxn modelId="{260A2899-2935-410E-BC18-2633DBD07470}" type="presParOf" srcId="{F2D4957F-E988-4106-A099-A7612154A75E}" destId="{DAB92967-BFB1-4349-BCAF-F38F3CAF556A}" srcOrd="23" destOrd="0" presId="urn:microsoft.com/office/officeart/2005/8/layout/list1"/>
    <dgm:cxn modelId="{6DDD81E5-5EF8-4BB9-A4F1-9BEBF1A8F52C}" type="presParOf" srcId="{F2D4957F-E988-4106-A099-A7612154A75E}" destId="{71F7D1B4-EDC6-485D-9F04-C7C94C87D8D2}" srcOrd="24" destOrd="0" presId="urn:microsoft.com/office/officeart/2005/8/layout/list1"/>
    <dgm:cxn modelId="{78DD74BA-44CE-435E-BB8D-9781AE8B7590}" type="presParOf" srcId="{71F7D1B4-EDC6-485D-9F04-C7C94C87D8D2}" destId="{76115A4B-FC7F-4718-91E8-F80679135B05}" srcOrd="0" destOrd="0" presId="urn:microsoft.com/office/officeart/2005/8/layout/list1"/>
    <dgm:cxn modelId="{7AA3E755-E1C9-488B-99D4-D16F63F24EE7}" type="presParOf" srcId="{71F7D1B4-EDC6-485D-9F04-C7C94C87D8D2}" destId="{CBF07A31-E5CD-4866-8B3E-3AD16A85C407}" srcOrd="1" destOrd="0" presId="urn:microsoft.com/office/officeart/2005/8/layout/list1"/>
    <dgm:cxn modelId="{7EA8E4C2-3EF7-4E50-9F7E-68FAFF9DB9B5}" type="presParOf" srcId="{F2D4957F-E988-4106-A099-A7612154A75E}" destId="{46594910-FA50-4DA1-9654-4572979EB268}" srcOrd="25" destOrd="0" presId="urn:microsoft.com/office/officeart/2005/8/layout/list1"/>
    <dgm:cxn modelId="{403107E6-C8F0-44A5-B01D-C798F8BB2945}" type="presParOf" srcId="{F2D4957F-E988-4106-A099-A7612154A75E}" destId="{9C98B963-55D4-47A1-BE46-4EC2D4BBB7F6}" srcOrd="26" destOrd="0" presId="urn:microsoft.com/office/officeart/2005/8/layout/list1"/>
    <dgm:cxn modelId="{174B1F62-E943-4783-82E5-46EA762B6A22}" type="presParOf" srcId="{F2D4957F-E988-4106-A099-A7612154A75E}" destId="{9A61FD5D-35F0-4070-8D2F-59B0621815B7}" srcOrd="27" destOrd="0" presId="urn:microsoft.com/office/officeart/2005/8/layout/list1"/>
    <dgm:cxn modelId="{D5740FCE-4D59-44CF-A982-1504E435A3CA}" type="presParOf" srcId="{F2D4957F-E988-4106-A099-A7612154A75E}" destId="{A3D5F522-60B1-400F-A855-0D43B43329DA}" srcOrd="28" destOrd="0" presId="urn:microsoft.com/office/officeart/2005/8/layout/list1"/>
    <dgm:cxn modelId="{DB22FD78-537D-4EC0-8C87-1D6864B449C2}" type="presParOf" srcId="{A3D5F522-60B1-400F-A855-0D43B43329DA}" destId="{5ACF0FA0-0A1A-4B76-B437-20AC9D324B31}" srcOrd="0" destOrd="0" presId="urn:microsoft.com/office/officeart/2005/8/layout/list1"/>
    <dgm:cxn modelId="{12F0C988-363F-4B2C-A779-C38A4D11E609}" type="presParOf" srcId="{A3D5F522-60B1-400F-A855-0D43B43329DA}" destId="{53B0ED64-F8EF-4879-B507-A7A7965AFCCE}" srcOrd="1" destOrd="0" presId="urn:microsoft.com/office/officeart/2005/8/layout/list1"/>
    <dgm:cxn modelId="{C65BFEC9-AF36-49DE-9957-F55087F9145E}" type="presParOf" srcId="{F2D4957F-E988-4106-A099-A7612154A75E}" destId="{0C954F4E-5461-4B67-B7EA-DC31F2C84889}" srcOrd="29" destOrd="0" presId="urn:microsoft.com/office/officeart/2005/8/layout/list1"/>
    <dgm:cxn modelId="{690D5C35-529D-4539-9B91-B5741BBDDC25}" type="presParOf" srcId="{F2D4957F-E988-4106-A099-A7612154A75E}" destId="{7512887E-1AD6-456E-9F8A-2B99B54CE44E}" srcOrd="3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1ED010-4A84-4CA5-BCC9-E18B44DFDE03}">
      <dsp:nvSpPr>
        <dsp:cNvPr id="0" name=""/>
        <dsp:cNvSpPr/>
      </dsp:nvSpPr>
      <dsp:spPr>
        <a:xfrm>
          <a:off x="0" y="307589"/>
          <a:ext cx="7315200" cy="3024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BEB5A51-84B8-4410-83FD-AA0EC08C9555}">
      <dsp:nvSpPr>
        <dsp:cNvPr id="0" name=""/>
        <dsp:cNvSpPr/>
      </dsp:nvSpPr>
      <dsp:spPr>
        <a:xfrm>
          <a:off x="365760" y="130469"/>
          <a:ext cx="5120640" cy="35424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3548" tIns="0" rIns="193548" bIns="0" numCol="1" spcCol="1270" anchor="ctr" anchorCtr="0">
          <a:noAutofit/>
        </a:bodyPr>
        <a:lstStyle/>
        <a:p>
          <a:pPr marL="0" lvl="0" indent="0" algn="l" defTabSz="533400">
            <a:lnSpc>
              <a:spcPct val="90000"/>
            </a:lnSpc>
            <a:spcBef>
              <a:spcPct val="0"/>
            </a:spcBef>
            <a:spcAft>
              <a:spcPct val="35000"/>
            </a:spcAft>
            <a:buNone/>
          </a:pPr>
          <a:r>
            <a:rPr lang="de-DE" sz="1200" kern="1200" dirty="0"/>
            <a:t>Gute, hohe Qualität   (48%)</a:t>
          </a:r>
        </a:p>
      </dsp:txBody>
      <dsp:txXfrm>
        <a:off x="383053" y="147762"/>
        <a:ext cx="5086054" cy="319654"/>
      </dsp:txXfrm>
    </dsp:sp>
    <dsp:sp modelId="{996E2C4A-1F95-4295-AD85-20C2EF70CDA5}">
      <dsp:nvSpPr>
        <dsp:cNvPr id="0" name=""/>
        <dsp:cNvSpPr/>
      </dsp:nvSpPr>
      <dsp:spPr>
        <a:xfrm>
          <a:off x="0" y="851909"/>
          <a:ext cx="7315200" cy="3024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02F2922-5728-4A43-B3D5-0FAF28348216}">
      <dsp:nvSpPr>
        <dsp:cNvPr id="0" name=""/>
        <dsp:cNvSpPr/>
      </dsp:nvSpPr>
      <dsp:spPr>
        <a:xfrm>
          <a:off x="365760" y="674789"/>
          <a:ext cx="5120640" cy="35424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3548" tIns="0" rIns="193548" bIns="0" numCol="1" spcCol="1270" anchor="ctr" anchorCtr="0">
          <a:noAutofit/>
        </a:bodyPr>
        <a:lstStyle/>
        <a:p>
          <a:pPr marL="0" lvl="0" indent="0" algn="l" defTabSz="533400">
            <a:lnSpc>
              <a:spcPct val="90000"/>
            </a:lnSpc>
            <a:spcBef>
              <a:spcPct val="0"/>
            </a:spcBef>
            <a:spcAft>
              <a:spcPct val="35000"/>
            </a:spcAft>
            <a:buNone/>
          </a:pPr>
          <a:r>
            <a:rPr lang="de-DE" sz="1200" kern="1200" dirty="0"/>
            <a:t>Schmeckt gut   (44%)</a:t>
          </a:r>
        </a:p>
      </dsp:txBody>
      <dsp:txXfrm>
        <a:off x="383053" y="692082"/>
        <a:ext cx="5086054" cy="319654"/>
      </dsp:txXfrm>
    </dsp:sp>
    <dsp:sp modelId="{C01E9C31-F049-48F8-9FC3-E5FC883944F5}">
      <dsp:nvSpPr>
        <dsp:cNvPr id="0" name=""/>
        <dsp:cNvSpPr/>
      </dsp:nvSpPr>
      <dsp:spPr>
        <a:xfrm>
          <a:off x="0" y="1396229"/>
          <a:ext cx="7315200" cy="3024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E9CD72F-4C53-4F29-B807-F4917654B5BF}">
      <dsp:nvSpPr>
        <dsp:cNvPr id="0" name=""/>
        <dsp:cNvSpPr/>
      </dsp:nvSpPr>
      <dsp:spPr>
        <a:xfrm>
          <a:off x="365760" y="1219109"/>
          <a:ext cx="5120640" cy="35424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3548" tIns="0" rIns="193548" bIns="0" numCol="1" spcCol="1270" anchor="ctr" anchorCtr="0">
          <a:noAutofit/>
        </a:bodyPr>
        <a:lstStyle/>
        <a:p>
          <a:pPr marL="0" lvl="0" indent="0" algn="l" defTabSz="533400">
            <a:lnSpc>
              <a:spcPct val="90000"/>
            </a:lnSpc>
            <a:spcBef>
              <a:spcPct val="0"/>
            </a:spcBef>
            <a:spcAft>
              <a:spcPct val="35000"/>
            </a:spcAft>
            <a:buNone/>
          </a:pPr>
          <a:r>
            <a:rPr lang="de-DE" sz="1200" kern="1200" dirty="0"/>
            <a:t>Klar, frisch, sauber   (34%)</a:t>
          </a:r>
        </a:p>
      </dsp:txBody>
      <dsp:txXfrm>
        <a:off x="383053" y="1236402"/>
        <a:ext cx="5086054" cy="319654"/>
      </dsp:txXfrm>
    </dsp:sp>
    <dsp:sp modelId="{EA446023-C15B-4644-A057-177999AA311D}">
      <dsp:nvSpPr>
        <dsp:cNvPr id="0" name=""/>
        <dsp:cNvSpPr/>
      </dsp:nvSpPr>
      <dsp:spPr>
        <a:xfrm>
          <a:off x="0" y="1940549"/>
          <a:ext cx="7315200" cy="3024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4984731-3D14-4C1D-85E2-0C20EF7C6EB8}">
      <dsp:nvSpPr>
        <dsp:cNvPr id="0" name=""/>
        <dsp:cNvSpPr/>
      </dsp:nvSpPr>
      <dsp:spPr>
        <a:xfrm>
          <a:off x="365760" y="1763429"/>
          <a:ext cx="5120640" cy="35424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3548" tIns="0" rIns="193548" bIns="0" numCol="1" spcCol="1270" anchor="ctr" anchorCtr="0">
          <a:noAutofit/>
        </a:bodyPr>
        <a:lstStyle/>
        <a:p>
          <a:pPr marL="0" lvl="0" indent="0" algn="l" defTabSz="533400">
            <a:lnSpc>
              <a:spcPct val="90000"/>
            </a:lnSpc>
            <a:spcBef>
              <a:spcPct val="0"/>
            </a:spcBef>
            <a:spcAft>
              <a:spcPct val="35000"/>
            </a:spcAft>
            <a:buNone/>
          </a:pPr>
          <a:r>
            <a:rPr lang="de-DE" sz="1200" kern="1200" dirty="0"/>
            <a:t>Lebensnotwendig, natürlich, kostbar   (13%)</a:t>
          </a:r>
          <a:endParaRPr lang="de-AT" sz="1200" kern="1200" dirty="0"/>
        </a:p>
      </dsp:txBody>
      <dsp:txXfrm>
        <a:off x="383053" y="1780722"/>
        <a:ext cx="5086054" cy="319654"/>
      </dsp:txXfrm>
    </dsp:sp>
    <dsp:sp modelId="{3070911F-D119-4083-BB14-DFDB5469F60A}">
      <dsp:nvSpPr>
        <dsp:cNvPr id="0" name=""/>
        <dsp:cNvSpPr/>
      </dsp:nvSpPr>
      <dsp:spPr>
        <a:xfrm>
          <a:off x="0" y="2484869"/>
          <a:ext cx="7315200" cy="3024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673D1DB-CAA5-4C83-82AB-9FACF3247322}">
      <dsp:nvSpPr>
        <dsp:cNvPr id="0" name=""/>
        <dsp:cNvSpPr/>
      </dsp:nvSpPr>
      <dsp:spPr>
        <a:xfrm>
          <a:off x="365760" y="2307749"/>
          <a:ext cx="5120640" cy="35424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3548" tIns="0" rIns="193548" bIns="0" numCol="1" spcCol="1270" anchor="ctr" anchorCtr="0">
          <a:noAutofit/>
        </a:bodyPr>
        <a:lstStyle/>
        <a:p>
          <a:pPr marL="0" lvl="0" indent="0" algn="l" defTabSz="533400">
            <a:lnSpc>
              <a:spcPct val="90000"/>
            </a:lnSpc>
            <a:spcBef>
              <a:spcPct val="0"/>
            </a:spcBef>
            <a:spcAft>
              <a:spcPct val="35000"/>
            </a:spcAft>
            <a:buNone/>
          </a:pPr>
          <a:r>
            <a:rPr lang="de-AT" sz="1200" b="0" kern="1200" dirty="0"/>
            <a:t>Viel/genug vorhanden, gute Versorgung  (9%)</a:t>
          </a:r>
        </a:p>
      </dsp:txBody>
      <dsp:txXfrm>
        <a:off x="383053" y="2325042"/>
        <a:ext cx="5086054" cy="319654"/>
      </dsp:txXfrm>
    </dsp:sp>
    <dsp:sp modelId="{49D89F38-7B30-4291-8D2D-E0411523A490}">
      <dsp:nvSpPr>
        <dsp:cNvPr id="0" name=""/>
        <dsp:cNvSpPr/>
      </dsp:nvSpPr>
      <dsp:spPr>
        <a:xfrm>
          <a:off x="0" y="3029189"/>
          <a:ext cx="7315200" cy="3024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91EE0E8-A0BD-4107-A670-C145FE214F2F}">
      <dsp:nvSpPr>
        <dsp:cNvPr id="0" name=""/>
        <dsp:cNvSpPr/>
      </dsp:nvSpPr>
      <dsp:spPr>
        <a:xfrm>
          <a:off x="365760" y="2852069"/>
          <a:ext cx="5120640" cy="35424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3548" tIns="0" rIns="193548" bIns="0" numCol="1" spcCol="1270" anchor="ctr" anchorCtr="0">
          <a:noAutofit/>
        </a:bodyPr>
        <a:lstStyle/>
        <a:p>
          <a:pPr marL="0" lvl="0" indent="0" algn="l" defTabSz="533400">
            <a:lnSpc>
              <a:spcPct val="90000"/>
            </a:lnSpc>
            <a:spcBef>
              <a:spcPct val="0"/>
            </a:spcBef>
            <a:spcAft>
              <a:spcPct val="35000"/>
            </a:spcAft>
            <a:buNone/>
          </a:pPr>
          <a:r>
            <a:rPr lang="de-DE" sz="1200" kern="1200" dirty="0"/>
            <a:t>Gesund  (8%)</a:t>
          </a:r>
        </a:p>
      </dsp:txBody>
      <dsp:txXfrm>
        <a:off x="383053" y="2869362"/>
        <a:ext cx="5086054" cy="319654"/>
      </dsp:txXfrm>
    </dsp:sp>
    <dsp:sp modelId="{9C98B963-55D4-47A1-BE46-4EC2D4BBB7F6}">
      <dsp:nvSpPr>
        <dsp:cNvPr id="0" name=""/>
        <dsp:cNvSpPr/>
      </dsp:nvSpPr>
      <dsp:spPr>
        <a:xfrm>
          <a:off x="0" y="3573509"/>
          <a:ext cx="7315200" cy="3024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BF07A31-E5CD-4866-8B3E-3AD16A85C407}">
      <dsp:nvSpPr>
        <dsp:cNvPr id="0" name=""/>
        <dsp:cNvSpPr/>
      </dsp:nvSpPr>
      <dsp:spPr>
        <a:xfrm>
          <a:off x="365760" y="3396389"/>
          <a:ext cx="5120640" cy="354240"/>
        </a:xfrm>
        <a:prstGeom prst="roundRect">
          <a:avLst/>
        </a:prstGeom>
        <a:solidFill>
          <a:srgbClr val="C89696"/>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3548" tIns="0" rIns="193548" bIns="0" numCol="1" spcCol="1270" anchor="ctr" anchorCtr="0">
          <a:noAutofit/>
        </a:bodyPr>
        <a:lstStyle/>
        <a:p>
          <a:pPr marL="0" lvl="0" indent="0" algn="l" defTabSz="533400">
            <a:lnSpc>
              <a:spcPct val="90000"/>
            </a:lnSpc>
            <a:spcBef>
              <a:spcPct val="0"/>
            </a:spcBef>
            <a:spcAft>
              <a:spcPct val="35000"/>
            </a:spcAft>
            <a:buNone/>
          </a:pPr>
          <a:r>
            <a:rPr lang="de-DE" sz="1200" kern="1200" dirty="0">
              <a:solidFill>
                <a:schemeClr val="tx1"/>
              </a:solidFill>
            </a:rPr>
            <a:t>Kalkhaltig, hart   (24%)</a:t>
          </a:r>
          <a:endParaRPr lang="de-AT" sz="1200" kern="1200" dirty="0">
            <a:solidFill>
              <a:schemeClr val="tx1"/>
            </a:solidFill>
          </a:endParaRPr>
        </a:p>
      </dsp:txBody>
      <dsp:txXfrm>
        <a:off x="383053" y="3413682"/>
        <a:ext cx="5086054" cy="319654"/>
      </dsp:txXfrm>
    </dsp:sp>
    <dsp:sp modelId="{7512887E-1AD6-456E-9F8A-2B99B54CE44E}">
      <dsp:nvSpPr>
        <dsp:cNvPr id="0" name=""/>
        <dsp:cNvSpPr/>
      </dsp:nvSpPr>
      <dsp:spPr>
        <a:xfrm>
          <a:off x="0" y="4117829"/>
          <a:ext cx="7315200" cy="3024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3B0ED64-F8EF-4879-B507-A7A7965AFCCE}">
      <dsp:nvSpPr>
        <dsp:cNvPr id="0" name=""/>
        <dsp:cNvSpPr/>
      </dsp:nvSpPr>
      <dsp:spPr>
        <a:xfrm>
          <a:off x="365760" y="3940709"/>
          <a:ext cx="5120640" cy="354240"/>
        </a:xfrm>
        <a:prstGeom prst="roundRect">
          <a:avLst/>
        </a:prstGeom>
        <a:solidFill>
          <a:srgbClr val="C89696"/>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3548" tIns="0" rIns="193548" bIns="0" numCol="1" spcCol="1270" anchor="ctr" anchorCtr="0">
          <a:noAutofit/>
        </a:bodyPr>
        <a:lstStyle/>
        <a:p>
          <a:pPr marL="0" lvl="0" indent="0" algn="l" defTabSz="533400">
            <a:lnSpc>
              <a:spcPct val="90000"/>
            </a:lnSpc>
            <a:spcBef>
              <a:spcPct val="0"/>
            </a:spcBef>
            <a:spcAft>
              <a:spcPct val="35000"/>
            </a:spcAft>
            <a:buNone/>
          </a:pPr>
          <a:r>
            <a:rPr lang="de-DE" sz="1200" kern="1200" dirty="0">
              <a:solidFill>
                <a:schemeClr val="tx1"/>
              </a:solidFill>
            </a:rPr>
            <a:t>Andere negative Nennungen  (2%)</a:t>
          </a:r>
          <a:endParaRPr lang="de-AT" sz="1200" kern="1200" dirty="0">
            <a:solidFill>
              <a:schemeClr val="tx1"/>
            </a:solidFill>
          </a:endParaRPr>
        </a:p>
      </dsp:txBody>
      <dsp:txXfrm>
        <a:off x="383053" y="3958002"/>
        <a:ext cx="5086054" cy="31965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0.31428</cdr:x>
      <cdr:y>0.38108</cdr:y>
    </cdr:from>
    <cdr:to>
      <cdr:x>0.72584</cdr:x>
      <cdr:y>0.45517</cdr:y>
    </cdr:to>
    <cdr:sp macro="" textlink="">
      <cdr:nvSpPr>
        <cdr:cNvPr id="2" name="Textfeld 11"/>
        <cdr:cNvSpPr txBox="1"/>
      </cdr:nvSpPr>
      <cdr:spPr>
        <a:xfrm xmlns:a="http://schemas.openxmlformats.org/drawingml/2006/main">
          <a:off x="1092135" y="1741408"/>
          <a:ext cx="1430200" cy="338554"/>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de-AT" sz="1600" dirty="0">
              <a:solidFill>
                <a:schemeClr val="tx1">
                  <a:lumMod val="65000"/>
                  <a:lumOff val="35000"/>
                </a:schemeClr>
              </a:solidFill>
            </a:rPr>
            <a:t>Mittelwert: 1,6</a:t>
          </a:r>
        </a:p>
      </cdr:txBody>
    </cdr:sp>
  </cdr:relSizeAnchor>
  <cdr:relSizeAnchor xmlns:cdr="http://schemas.openxmlformats.org/drawingml/2006/chartDrawing">
    <cdr:from>
      <cdr:x>0</cdr:x>
      <cdr:y>0.08304</cdr:y>
    </cdr:from>
    <cdr:to>
      <cdr:x>0.27225</cdr:x>
      <cdr:y>0.15952</cdr:y>
    </cdr:to>
    <cdr:sp macro="" textlink="">
      <cdr:nvSpPr>
        <cdr:cNvPr id="3" name="Textfeld 12"/>
        <cdr:cNvSpPr txBox="1"/>
      </cdr:nvSpPr>
      <cdr:spPr>
        <a:xfrm xmlns:a="http://schemas.openxmlformats.org/drawingml/2006/main">
          <a:off x="0" y="379480"/>
          <a:ext cx="946093" cy="349485"/>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de-AT" sz="1400" dirty="0">
              <a:solidFill>
                <a:schemeClr val="tx1">
                  <a:lumMod val="65000"/>
                  <a:lumOff val="35000"/>
                </a:schemeClr>
              </a:solidFill>
            </a:rPr>
            <a:t>In Prozent</a:t>
          </a:r>
        </a:p>
      </cdr:txBody>
    </cdr:sp>
  </cdr:relSizeAnchor>
</c:userShapes>
</file>

<file path=ppt/drawings/drawing10.xml><?xml version="1.0" encoding="utf-8"?>
<c:userShapes xmlns:c="http://schemas.openxmlformats.org/drawingml/2006/chart">
  <cdr:relSizeAnchor xmlns:cdr="http://schemas.openxmlformats.org/drawingml/2006/chartDrawing">
    <cdr:from>
      <cdr:x>0.86039</cdr:x>
      <cdr:y>0.0471</cdr:y>
    </cdr:from>
    <cdr:to>
      <cdr:x>0.98972</cdr:x>
      <cdr:y>0.1072</cdr:y>
    </cdr:to>
    <cdr:sp macro="" textlink="">
      <cdr:nvSpPr>
        <cdr:cNvPr id="2" name="Textfeld 12"/>
        <cdr:cNvSpPr txBox="1"/>
      </cdr:nvSpPr>
      <cdr:spPr>
        <a:xfrm xmlns:a="http://schemas.openxmlformats.org/drawingml/2006/main">
          <a:off x="6293947" y="203076"/>
          <a:ext cx="946075" cy="259110"/>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de-AT" sz="1400" dirty="0">
              <a:solidFill>
                <a:schemeClr val="tx1">
                  <a:lumMod val="65000"/>
                  <a:lumOff val="35000"/>
                </a:schemeClr>
              </a:solidFill>
            </a:rPr>
            <a:t>In Prozent</a:t>
          </a:r>
        </a:p>
      </cdr:txBody>
    </cdr:sp>
  </cdr:relSizeAnchor>
</c:userShapes>
</file>

<file path=ppt/drawings/drawing11.xml><?xml version="1.0" encoding="utf-8"?>
<c:userShapes xmlns:c="http://schemas.openxmlformats.org/drawingml/2006/chart">
  <cdr:relSizeAnchor xmlns:cdr="http://schemas.openxmlformats.org/drawingml/2006/chartDrawing">
    <cdr:from>
      <cdr:x>0.84061</cdr:x>
      <cdr:y>0.08201</cdr:y>
    </cdr:from>
    <cdr:to>
      <cdr:x>0.96994</cdr:x>
      <cdr:y>0.14211</cdr:y>
    </cdr:to>
    <cdr:sp macro="" textlink="">
      <cdr:nvSpPr>
        <cdr:cNvPr id="2" name="Textfeld 12"/>
        <cdr:cNvSpPr txBox="1"/>
      </cdr:nvSpPr>
      <cdr:spPr>
        <a:xfrm xmlns:a="http://schemas.openxmlformats.org/drawingml/2006/main">
          <a:off x="6149206" y="366712"/>
          <a:ext cx="946075" cy="268738"/>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de-AT" sz="1400" dirty="0">
              <a:solidFill>
                <a:schemeClr val="tx1">
                  <a:lumMod val="65000"/>
                  <a:lumOff val="35000"/>
                </a:schemeClr>
              </a:solidFill>
            </a:rPr>
            <a:t>In Prozent</a:t>
          </a:r>
        </a:p>
      </cdr:txBody>
    </cdr:sp>
  </cdr:relSizeAnchor>
</c:userShapes>
</file>

<file path=ppt/drawings/drawing12.xml><?xml version="1.0" encoding="utf-8"?>
<c:userShapes xmlns:c="http://schemas.openxmlformats.org/drawingml/2006/chart">
  <cdr:relSizeAnchor xmlns:cdr="http://schemas.openxmlformats.org/drawingml/2006/chartDrawing">
    <cdr:from>
      <cdr:x>0.04558</cdr:x>
      <cdr:y>0.03982</cdr:y>
    </cdr:from>
    <cdr:to>
      <cdr:x>0.19103</cdr:x>
      <cdr:y>0.1163</cdr:y>
    </cdr:to>
    <cdr:sp macro="" textlink="">
      <cdr:nvSpPr>
        <cdr:cNvPr id="2" name="Textfeld 12"/>
        <cdr:cNvSpPr txBox="1"/>
      </cdr:nvSpPr>
      <cdr:spPr>
        <a:xfrm xmlns:a="http://schemas.openxmlformats.org/drawingml/2006/main">
          <a:off x="332814" y="160232"/>
          <a:ext cx="1062137" cy="30778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de-AT" sz="1400" dirty="0">
              <a:solidFill>
                <a:schemeClr val="tx1">
                  <a:lumMod val="65000"/>
                  <a:lumOff val="35000"/>
                </a:schemeClr>
              </a:solidFill>
            </a:rPr>
            <a:t>In Prozent</a:t>
          </a:r>
        </a:p>
      </cdr:txBody>
    </cdr:sp>
  </cdr:relSizeAnchor>
</c:userShapes>
</file>

<file path=ppt/drawings/drawing13.xml><?xml version="1.0" encoding="utf-8"?>
<c:userShapes xmlns:c="http://schemas.openxmlformats.org/drawingml/2006/chart">
  <cdr:relSizeAnchor xmlns:cdr="http://schemas.openxmlformats.org/drawingml/2006/chartDrawing">
    <cdr:from>
      <cdr:x>0.69679</cdr:x>
      <cdr:y>0.05695</cdr:y>
    </cdr:from>
    <cdr:to>
      <cdr:x>0.96904</cdr:x>
      <cdr:y>0.13896</cdr:y>
    </cdr:to>
    <cdr:sp macro="" textlink="">
      <cdr:nvSpPr>
        <cdr:cNvPr id="2" name="Textfeld 12"/>
        <cdr:cNvSpPr txBox="1"/>
      </cdr:nvSpPr>
      <cdr:spPr>
        <a:xfrm xmlns:a="http://schemas.openxmlformats.org/drawingml/2006/main">
          <a:off x="2421387" y="229177"/>
          <a:ext cx="946075" cy="330042"/>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de-AT" sz="1400" dirty="0">
              <a:solidFill>
                <a:schemeClr val="tx1">
                  <a:lumMod val="65000"/>
                  <a:lumOff val="35000"/>
                </a:schemeClr>
              </a:solidFill>
            </a:rPr>
            <a:t>In Prozent</a:t>
          </a:r>
        </a:p>
      </cdr:txBody>
    </cdr:sp>
  </cdr:relSizeAnchor>
</c:userShapes>
</file>

<file path=ppt/drawings/drawing14.xml><?xml version="1.0" encoding="utf-8"?>
<c:userShapes xmlns:c="http://schemas.openxmlformats.org/drawingml/2006/chart">
  <cdr:relSizeAnchor xmlns:cdr="http://schemas.openxmlformats.org/drawingml/2006/chartDrawing">
    <cdr:from>
      <cdr:x>0.69997</cdr:x>
      <cdr:y>0.05407</cdr:y>
    </cdr:from>
    <cdr:to>
      <cdr:x>0.96662</cdr:x>
      <cdr:y>0.13055</cdr:y>
    </cdr:to>
    <cdr:sp macro="" textlink="">
      <cdr:nvSpPr>
        <cdr:cNvPr id="2" name="Textfeld 12"/>
        <cdr:cNvSpPr txBox="1"/>
      </cdr:nvSpPr>
      <cdr:spPr>
        <a:xfrm xmlns:a="http://schemas.openxmlformats.org/drawingml/2006/main">
          <a:off x="2546698" y="217610"/>
          <a:ext cx="970137" cy="307777"/>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de-AT" sz="1400" dirty="0">
              <a:solidFill>
                <a:schemeClr val="tx1">
                  <a:lumMod val="65000"/>
                  <a:lumOff val="35000"/>
                </a:schemeClr>
              </a:solidFill>
            </a:rPr>
            <a:t>In Prozent</a:t>
          </a:r>
        </a:p>
      </cdr:txBody>
    </cdr:sp>
  </cdr:relSizeAnchor>
</c:userShapes>
</file>

<file path=ppt/drawings/drawing15.xml><?xml version="1.0" encoding="utf-8"?>
<c:userShapes xmlns:c="http://schemas.openxmlformats.org/drawingml/2006/chart">
  <cdr:relSizeAnchor xmlns:cdr="http://schemas.openxmlformats.org/drawingml/2006/chartDrawing">
    <cdr:from>
      <cdr:x>0.87128</cdr:x>
      <cdr:y>0.04338</cdr:y>
    </cdr:from>
    <cdr:to>
      <cdr:x>0.99258</cdr:x>
      <cdr:y>0.11986</cdr:y>
    </cdr:to>
    <cdr:sp macro="" textlink="">
      <cdr:nvSpPr>
        <cdr:cNvPr id="2" name="Textfeld 12"/>
        <cdr:cNvSpPr txBox="1"/>
      </cdr:nvSpPr>
      <cdr:spPr>
        <a:xfrm xmlns:a="http://schemas.openxmlformats.org/drawingml/2006/main">
          <a:off x="6795878" y="174566"/>
          <a:ext cx="946121" cy="307779"/>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de-AT" sz="1400" dirty="0">
              <a:solidFill>
                <a:schemeClr val="tx1">
                  <a:lumMod val="65000"/>
                  <a:lumOff val="35000"/>
                </a:schemeClr>
              </a:solidFill>
            </a:rPr>
            <a:t>In Prozent</a:t>
          </a:r>
        </a:p>
      </cdr:txBody>
    </cdr:sp>
  </cdr:relSizeAnchor>
</c:userShapes>
</file>

<file path=ppt/drawings/drawing16.xml><?xml version="1.0" encoding="utf-8"?>
<c:userShapes xmlns:c="http://schemas.openxmlformats.org/drawingml/2006/chart">
  <cdr:relSizeAnchor xmlns:cdr="http://schemas.openxmlformats.org/drawingml/2006/chartDrawing">
    <cdr:from>
      <cdr:x>0.86039</cdr:x>
      <cdr:y>0.0471</cdr:y>
    </cdr:from>
    <cdr:to>
      <cdr:x>0.98972</cdr:x>
      <cdr:y>0.1072</cdr:y>
    </cdr:to>
    <cdr:sp macro="" textlink="">
      <cdr:nvSpPr>
        <cdr:cNvPr id="2" name="Textfeld 12"/>
        <cdr:cNvSpPr txBox="1"/>
      </cdr:nvSpPr>
      <cdr:spPr>
        <a:xfrm xmlns:a="http://schemas.openxmlformats.org/drawingml/2006/main">
          <a:off x="6293947" y="203076"/>
          <a:ext cx="946075" cy="259110"/>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de-AT" sz="1400" dirty="0">
              <a:solidFill>
                <a:schemeClr val="tx1">
                  <a:lumMod val="65000"/>
                  <a:lumOff val="35000"/>
                </a:schemeClr>
              </a:solidFill>
            </a:rPr>
            <a:t>In Prozent</a:t>
          </a:r>
        </a:p>
      </cdr:txBody>
    </cdr:sp>
  </cdr:relSizeAnchor>
</c:userShapes>
</file>

<file path=ppt/drawings/drawing17.xml><?xml version="1.0" encoding="utf-8"?>
<c:userShapes xmlns:c="http://schemas.openxmlformats.org/drawingml/2006/chart">
  <cdr:relSizeAnchor xmlns:cdr="http://schemas.openxmlformats.org/drawingml/2006/chartDrawing">
    <cdr:from>
      <cdr:x>0.86039</cdr:x>
      <cdr:y>0.0471</cdr:y>
    </cdr:from>
    <cdr:to>
      <cdr:x>0.98972</cdr:x>
      <cdr:y>0.1072</cdr:y>
    </cdr:to>
    <cdr:sp macro="" textlink="">
      <cdr:nvSpPr>
        <cdr:cNvPr id="2" name="Textfeld 12"/>
        <cdr:cNvSpPr txBox="1"/>
      </cdr:nvSpPr>
      <cdr:spPr>
        <a:xfrm xmlns:a="http://schemas.openxmlformats.org/drawingml/2006/main">
          <a:off x="6293947" y="203076"/>
          <a:ext cx="946075" cy="259110"/>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de-AT" sz="1400" dirty="0">
              <a:solidFill>
                <a:schemeClr val="tx1">
                  <a:lumMod val="65000"/>
                  <a:lumOff val="35000"/>
                </a:schemeClr>
              </a:solidFill>
            </a:rPr>
            <a:t>In Prozent</a:t>
          </a:r>
        </a:p>
      </cdr:txBody>
    </cdr:sp>
  </cdr:relSizeAnchor>
</c:userShapes>
</file>

<file path=ppt/drawings/drawing18.xml><?xml version="1.0" encoding="utf-8"?>
<c:userShapes xmlns:c="http://schemas.openxmlformats.org/drawingml/2006/chart">
  <cdr:relSizeAnchor xmlns:cdr="http://schemas.openxmlformats.org/drawingml/2006/chartDrawing">
    <cdr:from>
      <cdr:x>0.86039</cdr:x>
      <cdr:y>0.0471</cdr:y>
    </cdr:from>
    <cdr:to>
      <cdr:x>0.98972</cdr:x>
      <cdr:y>0.1072</cdr:y>
    </cdr:to>
    <cdr:sp macro="" textlink="">
      <cdr:nvSpPr>
        <cdr:cNvPr id="2" name="Textfeld 12"/>
        <cdr:cNvSpPr txBox="1"/>
      </cdr:nvSpPr>
      <cdr:spPr>
        <a:xfrm xmlns:a="http://schemas.openxmlformats.org/drawingml/2006/main">
          <a:off x="6293947" y="203076"/>
          <a:ext cx="946075" cy="259110"/>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de-AT" sz="1400" dirty="0">
              <a:solidFill>
                <a:schemeClr val="tx1">
                  <a:lumMod val="65000"/>
                  <a:lumOff val="35000"/>
                </a:schemeClr>
              </a:solidFill>
            </a:rPr>
            <a:t>In Prozent</a:t>
          </a:r>
        </a:p>
      </cdr:txBody>
    </cdr:sp>
  </cdr:relSizeAnchor>
</c:userShapes>
</file>

<file path=ppt/drawings/drawing2.xml><?xml version="1.0" encoding="utf-8"?>
<c:userShapes xmlns:c="http://schemas.openxmlformats.org/drawingml/2006/chart">
  <cdr:relSizeAnchor xmlns:cdr="http://schemas.openxmlformats.org/drawingml/2006/chartDrawing">
    <cdr:from>
      <cdr:x>0.87067</cdr:x>
      <cdr:y>0.24387</cdr:y>
    </cdr:from>
    <cdr:to>
      <cdr:x>1</cdr:x>
      <cdr:y>0.30755</cdr:y>
    </cdr:to>
    <cdr:sp macro="" textlink="">
      <cdr:nvSpPr>
        <cdr:cNvPr id="2" name="Textfeld 12"/>
        <cdr:cNvSpPr txBox="1"/>
      </cdr:nvSpPr>
      <cdr:spPr>
        <a:xfrm xmlns:a="http://schemas.openxmlformats.org/drawingml/2006/main">
          <a:off x="6369125" y="1263930"/>
          <a:ext cx="946075" cy="330042"/>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de-AT" sz="1400" dirty="0">
              <a:solidFill>
                <a:schemeClr val="tx1">
                  <a:lumMod val="65000"/>
                  <a:lumOff val="35000"/>
                </a:schemeClr>
              </a:solidFill>
            </a:rPr>
            <a:t>In Prozent</a:t>
          </a:r>
        </a:p>
      </cdr:txBody>
    </cdr:sp>
  </cdr:relSizeAnchor>
</c:userShapes>
</file>

<file path=ppt/drawings/drawing3.xml><?xml version="1.0" encoding="utf-8"?>
<c:userShapes xmlns:c="http://schemas.openxmlformats.org/drawingml/2006/chart">
  <cdr:relSizeAnchor xmlns:cdr="http://schemas.openxmlformats.org/drawingml/2006/chartDrawing">
    <cdr:from>
      <cdr:x>0.84765</cdr:x>
      <cdr:y>0.17563</cdr:y>
    </cdr:from>
    <cdr:to>
      <cdr:x>0.96836</cdr:x>
      <cdr:y>0.23172</cdr:y>
    </cdr:to>
    <cdr:sp macro="" textlink="">
      <cdr:nvSpPr>
        <cdr:cNvPr id="2" name="Textfeld 12"/>
        <cdr:cNvSpPr txBox="1"/>
      </cdr:nvSpPr>
      <cdr:spPr>
        <a:xfrm xmlns:a="http://schemas.openxmlformats.org/drawingml/2006/main">
          <a:off x="6643293" y="963855"/>
          <a:ext cx="946036" cy="307821"/>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de-AT" sz="1400" dirty="0">
              <a:solidFill>
                <a:schemeClr val="tx1">
                  <a:lumMod val="65000"/>
                  <a:lumOff val="35000"/>
                </a:schemeClr>
              </a:solidFill>
            </a:rPr>
            <a:t>In Prozent</a:t>
          </a:r>
        </a:p>
      </cdr:txBody>
    </cdr:sp>
  </cdr:relSizeAnchor>
  <cdr:relSizeAnchor xmlns:cdr="http://schemas.openxmlformats.org/drawingml/2006/chartDrawing">
    <cdr:from>
      <cdr:x>0</cdr:x>
      <cdr:y>0</cdr:y>
    </cdr:from>
    <cdr:to>
      <cdr:x>1</cdr:x>
      <cdr:y>0.1265</cdr:y>
    </cdr:to>
    <cdr:sp macro="" textlink="">
      <cdr:nvSpPr>
        <cdr:cNvPr id="3" name="Textfeld 2">
          <a:extLst xmlns:a="http://schemas.openxmlformats.org/drawingml/2006/main">
            <a:ext uri="{FF2B5EF4-FFF2-40B4-BE49-F238E27FC236}">
              <a16:creationId xmlns:a16="http://schemas.microsoft.com/office/drawing/2014/main" id="{CEE14025-CC38-45DD-8204-91D93DBA27AE}"/>
            </a:ext>
          </a:extLst>
        </cdr:cNvPr>
        <cdr:cNvSpPr txBox="1"/>
      </cdr:nvSpPr>
      <cdr:spPr>
        <a:xfrm xmlns:a="http://schemas.openxmlformats.org/drawingml/2006/main">
          <a:off x="0" y="0"/>
          <a:ext cx="7837267" cy="69421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rtl="0">
            <a:defRPr lang="de-DE" sz="1862" b="0" i="0" u="none" strike="noStrike" kern="1200" spc="0" baseline="0">
              <a:solidFill>
                <a:prstClr val="black">
                  <a:lumMod val="65000"/>
                  <a:lumOff val="35000"/>
                </a:prstClr>
              </a:solidFill>
              <a:latin typeface="+mn-lt"/>
              <a:ea typeface="+mn-ea"/>
              <a:cs typeface="+mn-cs"/>
            </a:defRPr>
          </a:pPr>
          <a:r>
            <a:rPr lang="de-AT" sz="1800" b="1" dirty="0"/>
            <a:t>Rund 4/5 der Befragten finden es (eher) notwendig, </a:t>
          </a:r>
        </a:p>
        <a:p xmlns:a="http://schemas.openxmlformats.org/drawingml/2006/main">
          <a:pPr algn="ctr" rtl="0">
            <a:defRPr lang="de-DE" sz="1862" b="0" i="0" u="none" strike="noStrike" kern="1200" spc="0" baseline="0">
              <a:solidFill>
                <a:prstClr val="black">
                  <a:lumMod val="65000"/>
                  <a:lumOff val="35000"/>
                </a:prstClr>
              </a:solidFill>
              <a:latin typeface="+mn-lt"/>
              <a:ea typeface="+mn-ea"/>
              <a:cs typeface="+mn-cs"/>
            </a:defRPr>
          </a:pPr>
          <a:r>
            <a:rPr lang="de-AT" sz="1800" b="1" dirty="0"/>
            <a:t>Wasser zu sparen.</a:t>
          </a:r>
        </a:p>
        <a:p xmlns:a="http://schemas.openxmlformats.org/drawingml/2006/main">
          <a:endParaRPr lang="de-AT" sz="1800" b="1" dirty="0">
            <a:solidFill>
              <a:schemeClr val="tx1">
                <a:lumMod val="65000"/>
                <a:lumOff val="35000"/>
              </a:schemeClr>
            </a:solidFill>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0.8413</cdr:x>
      <cdr:y>0.05695</cdr:y>
    </cdr:from>
    <cdr:to>
      <cdr:x>0.96904</cdr:x>
      <cdr:y>0.13343</cdr:y>
    </cdr:to>
    <cdr:sp macro="" textlink="">
      <cdr:nvSpPr>
        <cdr:cNvPr id="2" name="Textfeld 12"/>
        <cdr:cNvSpPr txBox="1"/>
      </cdr:nvSpPr>
      <cdr:spPr>
        <a:xfrm xmlns:a="http://schemas.openxmlformats.org/drawingml/2006/main">
          <a:off x="6231191" y="229185"/>
          <a:ext cx="946093" cy="307777"/>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de-AT" sz="1400" dirty="0">
              <a:solidFill>
                <a:schemeClr val="tx1">
                  <a:lumMod val="65000"/>
                  <a:lumOff val="35000"/>
                </a:schemeClr>
              </a:solidFill>
            </a:rPr>
            <a:t>In Prozent</a:t>
          </a:r>
        </a:p>
      </cdr:txBody>
    </cdr:sp>
  </cdr:relSizeAnchor>
</c:userShapes>
</file>

<file path=ppt/drawings/drawing5.xml><?xml version="1.0" encoding="utf-8"?>
<c:userShapes xmlns:c="http://schemas.openxmlformats.org/drawingml/2006/chart">
  <cdr:relSizeAnchor xmlns:cdr="http://schemas.openxmlformats.org/drawingml/2006/chartDrawing">
    <cdr:from>
      <cdr:x>0.86039</cdr:x>
      <cdr:y>0.15609</cdr:y>
    </cdr:from>
    <cdr:to>
      <cdr:x>0.98972</cdr:x>
      <cdr:y>0.21619</cdr:y>
    </cdr:to>
    <cdr:sp macro="" textlink="">
      <cdr:nvSpPr>
        <cdr:cNvPr id="2" name="Textfeld 9"/>
        <cdr:cNvSpPr txBox="1"/>
      </cdr:nvSpPr>
      <cdr:spPr>
        <a:xfrm xmlns:a="http://schemas.openxmlformats.org/drawingml/2006/main">
          <a:off x="6293947" y="836267"/>
          <a:ext cx="946075" cy="321993"/>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de-AT" sz="1400" dirty="0">
              <a:solidFill>
                <a:schemeClr val="tx1">
                  <a:lumMod val="65000"/>
                  <a:lumOff val="35000"/>
                </a:schemeClr>
              </a:solidFill>
            </a:rPr>
            <a:t>In Prozent</a:t>
          </a:r>
        </a:p>
      </cdr:txBody>
    </cdr:sp>
  </cdr:relSizeAnchor>
</c:userShapes>
</file>

<file path=ppt/drawings/drawing6.xml><?xml version="1.0" encoding="utf-8"?>
<c:userShapes xmlns:c="http://schemas.openxmlformats.org/drawingml/2006/chart">
  <cdr:relSizeAnchor xmlns:cdr="http://schemas.openxmlformats.org/drawingml/2006/chartDrawing">
    <cdr:from>
      <cdr:x>0.86248</cdr:x>
      <cdr:y>0.92352</cdr:y>
    </cdr:from>
    <cdr:to>
      <cdr:x>0.99022</cdr:x>
      <cdr:y>1</cdr:y>
    </cdr:to>
    <cdr:sp macro="" textlink="">
      <cdr:nvSpPr>
        <cdr:cNvPr id="2" name="Textfeld 12"/>
        <cdr:cNvSpPr txBox="1"/>
      </cdr:nvSpPr>
      <cdr:spPr>
        <a:xfrm xmlns:a="http://schemas.openxmlformats.org/drawingml/2006/main">
          <a:off x="6388027" y="3716534"/>
          <a:ext cx="946118" cy="307779"/>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de-AT" sz="1400" dirty="0">
              <a:solidFill>
                <a:schemeClr val="tx1">
                  <a:lumMod val="65000"/>
                  <a:lumOff val="35000"/>
                </a:schemeClr>
              </a:solidFill>
            </a:rPr>
            <a:t>In Prozent</a:t>
          </a:r>
        </a:p>
      </cdr:txBody>
    </cdr:sp>
  </cdr:relSizeAnchor>
</c:userShapes>
</file>

<file path=ppt/drawings/drawing7.xml><?xml version="1.0" encoding="utf-8"?>
<c:userShapes xmlns:c="http://schemas.openxmlformats.org/drawingml/2006/chart">
  <cdr:relSizeAnchor xmlns:cdr="http://schemas.openxmlformats.org/drawingml/2006/chartDrawing">
    <cdr:from>
      <cdr:x>0.69679</cdr:x>
      <cdr:y>0.05695</cdr:y>
    </cdr:from>
    <cdr:to>
      <cdr:x>0.96904</cdr:x>
      <cdr:y>0.13896</cdr:y>
    </cdr:to>
    <cdr:sp macro="" textlink="">
      <cdr:nvSpPr>
        <cdr:cNvPr id="2" name="Textfeld 12"/>
        <cdr:cNvSpPr txBox="1"/>
      </cdr:nvSpPr>
      <cdr:spPr>
        <a:xfrm xmlns:a="http://schemas.openxmlformats.org/drawingml/2006/main">
          <a:off x="2421387" y="229177"/>
          <a:ext cx="946075" cy="330042"/>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de-AT" sz="1400" dirty="0">
              <a:solidFill>
                <a:schemeClr val="tx1">
                  <a:lumMod val="65000"/>
                  <a:lumOff val="35000"/>
                </a:schemeClr>
              </a:solidFill>
            </a:rPr>
            <a:t>In Prozent</a:t>
          </a:r>
        </a:p>
      </cdr:txBody>
    </cdr:sp>
  </cdr:relSizeAnchor>
</c:userShapes>
</file>

<file path=ppt/drawings/drawing8.xml><?xml version="1.0" encoding="utf-8"?>
<c:userShapes xmlns:c="http://schemas.openxmlformats.org/drawingml/2006/chart">
  <cdr:relSizeAnchor xmlns:cdr="http://schemas.openxmlformats.org/drawingml/2006/chartDrawing">
    <cdr:from>
      <cdr:x>0.07087</cdr:x>
      <cdr:y>0.20685</cdr:y>
    </cdr:from>
    <cdr:to>
      <cdr:x>0.2002</cdr:x>
      <cdr:y>0.27508</cdr:y>
    </cdr:to>
    <cdr:sp macro="" textlink="">
      <cdr:nvSpPr>
        <cdr:cNvPr id="2" name="Textfeld 12"/>
        <cdr:cNvSpPr txBox="1"/>
      </cdr:nvSpPr>
      <cdr:spPr>
        <a:xfrm xmlns:a="http://schemas.openxmlformats.org/drawingml/2006/main">
          <a:off x="518461" y="1059320"/>
          <a:ext cx="946075" cy="349456"/>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de-AT" sz="1400" dirty="0">
              <a:solidFill>
                <a:schemeClr val="tx1">
                  <a:lumMod val="65000"/>
                  <a:lumOff val="35000"/>
                </a:schemeClr>
              </a:solidFill>
            </a:rPr>
            <a:t>In Prozent</a:t>
          </a:r>
        </a:p>
      </cdr:txBody>
    </cdr:sp>
  </cdr:relSizeAnchor>
</c:userShapes>
</file>

<file path=ppt/drawings/drawing9.xml><?xml version="1.0" encoding="utf-8"?>
<c:userShapes xmlns:c="http://schemas.openxmlformats.org/drawingml/2006/chart">
  <cdr:relSizeAnchor xmlns:cdr="http://schemas.openxmlformats.org/drawingml/2006/chartDrawing">
    <cdr:from>
      <cdr:x>0.13285</cdr:x>
      <cdr:y>0.04047</cdr:y>
    </cdr:from>
    <cdr:to>
      <cdr:x>0.4051</cdr:x>
      <cdr:y>0.1273</cdr:y>
    </cdr:to>
    <cdr:sp macro="" textlink="">
      <cdr:nvSpPr>
        <cdr:cNvPr id="2" name="Textfeld 12"/>
        <cdr:cNvSpPr txBox="1"/>
      </cdr:nvSpPr>
      <cdr:spPr>
        <a:xfrm xmlns:a="http://schemas.openxmlformats.org/drawingml/2006/main">
          <a:off x="461659" y="162884"/>
          <a:ext cx="946079" cy="349431"/>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de-AT" sz="1400" dirty="0">
              <a:solidFill>
                <a:schemeClr val="tx1">
                  <a:lumMod val="65000"/>
                  <a:lumOff val="35000"/>
                </a:schemeClr>
              </a:solidFill>
            </a:rPr>
            <a:t>In Prozent</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dirty="0"/>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A8DAF0-18BF-4703-982D-626AE5FCC5BD}" type="datetimeFigureOut">
              <a:rPr lang="de-AT" smtClean="0"/>
              <a:pPr/>
              <a:t>12.05.2022</a:t>
            </a:fld>
            <a:endParaRPr lang="de-AT" dirty="0"/>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dirty="0"/>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dirty="0"/>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B4A15C-FCE2-4468-9B98-11BAE7D1488D}" type="slidenum">
              <a:rPr lang="de-AT" smtClean="0"/>
              <a:pPr/>
              <a:t>‹Nr.›</a:t>
            </a:fld>
            <a:endParaRPr lang="de-AT" dirty="0"/>
          </a:p>
        </p:txBody>
      </p:sp>
    </p:spTree>
    <p:extLst>
      <p:ext uri="{BB962C8B-B14F-4D97-AF65-F5344CB8AC3E}">
        <p14:creationId xmlns:p14="http://schemas.microsoft.com/office/powerpoint/2010/main" val="4122588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8CB4A15C-FCE2-4468-9B98-11BAE7D1488D}" type="slidenum">
              <a:rPr lang="de-AT" smtClean="0"/>
              <a:pPr/>
              <a:t>3</a:t>
            </a:fld>
            <a:endParaRPr lang="de-AT" dirty="0"/>
          </a:p>
        </p:txBody>
      </p:sp>
    </p:spTree>
    <p:extLst>
      <p:ext uri="{BB962C8B-B14F-4D97-AF65-F5344CB8AC3E}">
        <p14:creationId xmlns:p14="http://schemas.microsoft.com/office/powerpoint/2010/main" val="4243217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8CB4A15C-FCE2-4468-9B98-11BAE7D1488D}" type="slidenum">
              <a:rPr lang="de-AT" smtClean="0"/>
              <a:pPr/>
              <a:t>6</a:t>
            </a:fld>
            <a:endParaRPr lang="de-AT" dirty="0"/>
          </a:p>
        </p:txBody>
      </p:sp>
    </p:spTree>
    <p:extLst>
      <p:ext uri="{BB962C8B-B14F-4D97-AF65-F5344CB8AC3E}">
        <p14:creationId xmlns:p14="http://schemas.microsoft.com/office/powerpoint/2010/main" val="556200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8CB4A15C-FCE2-4468-9B98-11BAE7D1488D}" type="slidenum">
              <a:rPr lang="de-AT" smtClean="0"/>
              <a:pPr/>
              <a:t>18</a:t>
            </a:fld>
            <a:endParaRPr lang="de-AT" dirty="0"/>
          </a:p>
        </p:txBody>
      </p:sp>
    </p:spTree>
    <p:extLst>
      <p:ext uri="{BB962C8B-B14F-4D97-AF65-F5344CB8AC3E}">
        <p14:creationId xmlns:p14="http://schemas.microsoft.com/office/powerpoint/2010/main" val="4154381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de-DE"/>
              <a:t>Titelmasterformat durch Klicken bearbeiten</a:t>
            </a:r>
            <a:endParaRPr lang="en-US" dirty="0"/>
          </a:p>
        </p:txBody>
      </p:sp>
      <p:sp>
        <p:nvSpPr>
          <p:cNvPr id="3" name="Subtitle 2"/>
          <p:cNvSpPr>
            <a:spLocks noGrp="1"/>
          </p:cNvSpPr>
          <p:nvPr>
            <p:ph type="subTitle" idx="1"/>
          </p:nvPr>
        </p:nvSpPr>
        <p:spPr>
          <a:xfrm>
            <a:off x="1100015" y="4670246"/>
            <a:ext cx="7315200" cy="914400"/>
          </a:xfrm>
          <a:prstGeom prst="rect">
            <a:avLst/>
          </a:prstGeo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Formatvorlage des Untertitelmasters durch Klicken bearbeiten</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‹Nr.›</a:t>
            </a:fld>
            <a:endParaRPr lang="en-US" dirty="0"/>
          </a:p>
        </p:txBody>
      </p:sp>
      <p:sp>
        <p:nvSpPr>
          <p:cNvPr id="10" name="Date Placeholder 3">
            <a:extLst>
              <a:ext uri="{FF2B5EF4-FFF2-40B4-BE49-F238E27FC236}">
                <a16:creationId xmlns:a16="http://schemas.microsoft.com/office/drawing/2014/main" id="{18CEC9CB-9B70-4EFD-972D-AFBAB82CF903}"/>
              </a:ext>
            </a:extLst>
          </p:cNvPr>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400" b="1">
                <a:solidFill>
                  <a:schemeClr val="tx1">
                    <a:lumMod val="50000"/>
                    <a:lumOff val="50000"/>
                  </a:schemeClr>
                </a:solidFill>
              </a:defRPr>
            </a:lvl1pPr>
          </a:lstStyle>
          <a:p>
            <a:r>
              <a:rPr lang="de-DE" dirty="0"/>
              <a:t>www.hoffmannforcher at</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3869268" y="864108"/>
            <a:ext cx="7315200" cy="5120640"/>
          </a:xfrm>
          <a:prstGeom prst="rect">
            <a:avLst/>
          </a:prstGeom>
        </p:spPr>
        <p:txBody>
          <a:bodyPr vert="eaVert" ancho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‹Nr.›</a:t>
            </a:fld>
            <a:endParaRPr lang="en-US" dirty="0"/>
          </a:p>
        </p:txBody>
      </p:sp>
      <p:sp>
        <p:nvSpPr>
          <p:cNvPr id="10" name="Date Placeholder 3">
            <a:extLst>
              <a:ext uri="{FF2B5EF4-FFF2-40B4-BE49-F238E27FC236}">
                <a16:creationId xmlns:a16="http://schemas.microsoft.com/office/drawing/2014/main" id="{8FA56099-DBBA-4CDB-B179-49FD88DCBA14}"/>
              </a:ext>
            </a:extLst>
          </p:cNvPr>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400" b="1">
                <a:solidFill>
                  <a:schemeClr val="tx1">
                    <a:lumMod val="50000"/>
                    <a:lumOff val="50000"/>
                  </a:schemeClr>
                </a:solidFill>
              </a:defRPr>
            </a:lvl1pPr>
          </a:lstStyle>
          <a:p>
            <a:r>
              <a:rPr lang="de-DE" dirty="0"/>
              <a:t>www.hoffmannforcher at</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3867912" y="868680"/>
            <a:ext cx="7315200" cy="5120640"/>
          </a:xfrm>
          <a:prstGeom prst="rect">
            <a:avLst/>
          </a:prstGeom>
        </p:spPr>
        <p:txBody>
          <a:bodyPr vert="eaVert" ancho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‹Nr.›</a:t>
            </a:fld>
            <a:endParaRPr lang="en-US" dirty="0"/>
          </a:p>
        </p:txBody>
      </p:sp>
      <p:sp>
        <p:nvSpPr>
          <p:cNvPr id="10" name="Date Placeholder 3">
            <a:extLst>
              <a:ext uri="{FF2B5EF4-FFF2-40B4-BE49-F238E27FC236}">
                <a16:creationId xmlns:a16="http://schemas.microsoft.com/office/drawing/2014/main" id="{1BBC31EC-0832-426A-8DC5-F10888A6A239}"/>
              </a:ext>
            </a:extLst>
          </p:cNvPr>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400" b="1">
                <a:solidFill>
                  <a:schemeClr val="tx1">
                    <a:lumMod val="50000"/>
                    <a:lumOff val="50000"/>
                  </a:schemeClr>
                </a:solidFill>
              </a:defRPr>
            </a:lvl1pPr>
          </a:lstStyle>
          <a:p>
            <a:r>
              <a:rPr lang="de-DE" dirty="0"/>
              <a:t>www.hoffmannforcher at</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a:xfrm>
            <a:off x="3869268" y="864108"/>
            <a:ext cx="7315200" cy="5120640"/>
          </a:xfrm>
          <a:prstGeom prst="rect">
            <a:avLst/>
          </a:prstGeo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‹Nr.›</a:t>
            </a:fld>
            <a:endParaRPr lang="en-US" dirty="0"/>
          </a:p>
        </p:txBody>
      </p:sp>
      <p:sp>
        <p:nvSpPr>
          <p:cNvPr id="8" name="Date Placeholder 3">
            <a:extLst>
              <a:ext uri="{FF2B5EF4-FFF2-40B4-BE49-F238E27FC236}">
                <a16:creationId xmlns:a16="http://schemas.microsoft.com/office/drawing/2014/main" id="{06A1E0E0-DC86-4777-A8D0-CE395FE65130}"/>
              </a:ext>
            </a:extLst>
          </p:cNvPr>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400" b="1">
                <a:solidFill>
                  <a:schemeClr val="tx1">
                    <a:lumMod val="50000"/>
                    <a:lumOff val="50000"/>
                  </a:schemeClr>
                </a:solidFill>
              </a:defRPr>
            </a:lvl1pPr>
          </a:lstStyle>
          <a:p>
            <a:r>
              <a:rPr lang="de-DE" dirty="0"/>
              <a:t>www.hoffmannforcher at</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de-DE"/>
              <a:t>Titelmasterformat durch Klicken bearbeiten</a:t>
            </a:r>
            <a:endParaRPr lang="en-US" dirty="0"/>
          </a:p>
        </p:txBody>
      </p:sp>
      <p:sp>
        <p:nvSpPr>
          <p:cNvPr id="3" name="Text Placeholder 2"/>
          <p:cNvSpPr>
            <a:spLocks noGrp="1"/>
          </p:cNvSpPr>
          <p:nvPr>
            <p:ph type="body" idx="1"/>
          </p:nvPr>
        </p:nvSpPr>
        <p:spPr>
          <a:xfrm>
            <a:off x="3886200" y="4672584"/>
            <a:ext cx="7315200" cy="914400"/>
          </a:xfrm>
          <a:prstGeom prst="rect">
            <a:avLst/>
          </a:prstGeo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Formatvorlagen des Textmasters bearbeiten</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‹Nr.›</a:t>
            </a:fld>
            <a:endParaRPr lang="en-US" dirty="0"/>
          </a:p>
        </p:txBody>
      </p:sp>
      <p:sp>
        <p:nvSpPr>
          <p:cNvPr id="8" name="Date Placeholder 3">
            <a:extLst>
              <a:ext uri="{FF2B5EF4-FFF2-40B4-BE49-F238E27FC236}">
                <a16:creationId xmlns:a16="http://schemas.microsoft.com/office/drawing/2014/main" id="{571F7D4B-90C3-40EF-AEF9-8F73FF613537}"/>
              </a:ext>
            </a:extLst>
          </p:cNvPr>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400" b="1">
                <a:solidFill>
                  <a:schemeClr val="tx1">
                    <a:lumMod val="50000"/>
                    <a:lumOff val="50000"/>
                  </a:schemeClr>
                </a:solidFill>
              </a:defRPr>
            </a:lvl1pPr>
          </a:lstStyle>
          <a:p>
            <a:r>
              <a:rPr lang="de-DE" dirty="0"/>
              <a:t>www.hoffmannforcher at</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3867912" y="868680"/>
            <a:ext cx="3474720" cy="5120640"/>
          </a:xfrm>
          <a:prstGeom prst="rect">
            <a:avLst/>
          </a:prstGeo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7818120" y="868680"/>
            <a:ext cx="3474720" cy="5120640"/>
          </a:xfrm>
          <a:prstGeom prst="rect">
            <a:avLst/>
          </a:prstGeo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‹Nr.›</a:t>
            </a:fld>
            <a:endParaRPr lang="en-US" dirty="0"/>
          </a:p>
        </p:txBody>
      </p:sp>
      <p:sp>
        <p:nvSpPr>
          <p:cNvPr id="12" name="Date Placeholder 3">
            <a:extLst>
              <a:ext uri="{FF2B5EF4-FFF2-40B4-BE49-F238E27FC236}">
                <a16:creationId xmlns:a16="http://schemas.microsoft.com/office/drawing/2014/main" id="{C01AE031-5E3C-4814-AD0F-1A6E9FC7B919}"/>
              </a:ext>
            </a:extLst>
          </p:cNvPr>
          <p:cNvSpPr>
            <a:spLocks noGrp="1"/>
          </p:cNvSpPr>
          <p:nvPr>
            <p:ph type="dt" sz="half" idx="13"/>
          </p:nvPr>
        </p:nvSpPr>
        <p:spPr>
          <a:xfrm>
            <a:off x="262465" y="6356350"/>
            <a:ext cx="2743200" cy="365125"/>
          </a:xfrm>
          <a:prstGeom prst="rect">
            <a:avLst/>
          </a:prstGeom>
        </p:spPr>
        <p:txBody>
          <a:bodyPr vert="horz" lIns="91440" tIns="45720" rIns="91440" bIns="45720" rtlCol="0" anchor="ctr"/>
          <a:lstStyle>
            <a:lvl1pPr algn="l">
              <a:defRPr sz="1400" b="1">
                <a:solidFill>
                  <a:schemeClr val="tx1">
                    <a:lumMod val="50000"/>
                    <a:lumOff val="50000"/>
                  </a:schemeClr>
                </a:solidFill>
              </a:defRPr>
            </a:lvl1pPr>
          </a:lstStyle>
          <a:p>
            <a:r>
              <a:rPr lang="de-DE" dirty="0"/>
              <a:t>www.hoffmannforcher at</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3867912" y="1023586"/>
            <a:ext cx="3474720" cy="807720"/>
          </a:xfrm>
          <a:prstGeom prst="rect">
            <a:avLst/>
          </a:prstGeo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3867912" y="1930936"/>
            <a:ext cx="3474720" cy="4023360"/>
          </a:xfrm>
          <a:prstGeom prst="rect">
            <a:avLst/>
          </a:prstGeo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7818463" y="1023586"/>
            <a:ext cx="3474720" cy="813171"/>
          </a:xfrm>
          <a:prstGeom prst="rect">
            <a:avLst/>
          </a:prstGeo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7818463" y="1930936"/>
            <a:ext cx="3474720" cy="4023360"/>
          </a:xfrm>
          <a:prstGeom prst="rect">
            <a:avLst/>
          </a:prstGeo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‹Nr.›</a:t>
            </a:fld>
            <a:endParaRPr lang="en-US" dirty="0"/>
          </a:p>
        </p:txBody>
      </p:sp>
      <p:sp>
        <p:nvSpPr>
          <p:cNvPr id="13" name="Date Placeholder 3">
            <a:extLst>
              <a:ext uri="{FF2B5EF4-FFF2-40B4-BE49-F238E27FC236}">
                <a16:creationId xmlns:a16="http://schemas.microsoft.com/office/drawing/2014/main" id="{98B36918-0A1A-44BF-9B51-F0A6D90BC5C5}"/>
              </a:ext>
            </a:extLst>
          </p:cNvPr>
          <p:cNvSpPr>
            <a:spLocks noGrp="1"/>
          </p:cNvSpPr>
          <p:nvPr>
            <p:ph type="dt" sz="half" idx="13"/>
          </p:nvPr>
        </p:nvSpPr>
        <p:spPr>
          <a:xfrm>
            <a:off x="262465" y="6356350"/>
            <a:ext cx="2743200" cy="365125"/>
          </a:xfrm>
          <a:prstGeom prst="rect">
            <a:avLst/>
          </a:prstGeom>
        </p:spPr>
        <p:txBody>
          <a:bodyPr vert="horz" lIns="91440" tIns="45720" rIns="91440" bIns="45720" rtlCol="0" anchor="ctr"/>
          <a:lstStyle>
            <a:lvl1pPr algn="l">
              <a:defRPr sz="1400" b="1">
                <a:solidFill>
                  <a:schemeClr val="tx1">
                    <a:lumMod val="50000"/>
                    <a:lumOff val="50000"/>
                  </a:schemeClr>
                </a:solidFill>
              </a:defRPr>
            </a:lvl1pPr>
          </a:lstStyle>
          <a:p>
            <a:r>
              <a:rPr lang="de-DE" dirty="0"/>
              <a:t>www.hoffmannforcher at</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de-DE"/>
              <a:t>Titelmasterformat durch Klicken bearbeiten</a:t>
            </a:r>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‹Nr.›</a:t>
            </a:fld>
            <a:endParaRPr lang="en-US" dirty="0"/>
          </a:p>
        </p:txBody>
      </p:sp>
      <p:sp>
        <p:nvSpPr>
          <p:cNvPr id="9" name="Date Placeholder 3">
            <a:extLst>
              <a:ext uri="{FF2B5EF4-FFF2-40B4-BE49-F238E27FC236}">
                <a16:creationId xmlns:a16="http://schemas.microsoft.com/office/drawing/2014/main" id="{73794296-6193-44AE-A73D-5D00CC83C27E}"/>
              </a:ext>
            </a:extLst>
          </p:cNvPr>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400" b="1">
                <a:solidFill>
                  <a:schemeClr val="tx1">
                    <a:lumMod val="50000"/>
                    <a:lumOff val="50000"/>
                  </a:schemeClr>
                </a:solidFill>
              </a:defRPr>
            </a:lvl1pPr>
          </a:lstStyle>
          <a:p>
            <a:r>
              <a:rPr lang="de-DE" dirty="0"/>
              <a:t>www.hoffmannforcher at</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‹Nr.›</a:t>
            </a:fld>
            <a:endParaRPr lang="en-US" dirty="0"/>
          </a:p>
        </p:txBody>
      </p:sp>
      <p:sp>
        <p:nvSpPr>
          <p:cNvPr id="8" name="Date Placeholder 3">
            <a:extLst>
              <a:ext uri="{FF2B5EF4-FFF2-40B4-BE49-F238E27FC236}">
                <a16:creationId xmlns:a16="http://schemas.microsoft.com/office/drawing/2014/main" id="{E0B31AB1-4ACA-4980-9833-FFD615B40E97}"/>
              </a:ext>
            </a:extLst>
          </p:cNvPr>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400" b="1">
                <a:solidFill>
                  <a:schemeClr val="tx1">
                    <a:lumMod val="50000"/>
                    <a:lumOff val="50000"/>
                  </a:schemeClr>
                </a:solidFill>
              </a:defRPr>
            </a:lvl1pPr>
          </a:lstStyle>
          <a:p>
            <a:r>
              <a:rPr lang="de-DE" dirty="0"/>
              <a:t>www.hoffmannforcher at</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de-DE"/>
              <a:t>Titelmasterformat durch Klicken bearbeiten</a:t>
            </a:r>
            <a:endParaRPr lang="en-US" dirty="0"/>
          </a:p>
        </p:txBody>
      </p:sp>
      <p:sp>
        <p:nvSpPr>
          <p:cNvPr id="3" name="Content Placeholder 2"/>
          <p:cNvSpPr>
            <a:spLocks noGrp="1"/>
          </p:cNvSpPr>
          <p:nvPr>
            <p:ph idx="1"/>
          </p:nvPr>
        </p:nvSpPr>
        <p:spPr>
          <a:xfrm>
            <a:off x="3867912" y="868680"/>
            <a:ext cx="7315200" cy="5120640"/>
          </a:xfrm>
          <a:prstGeom prst="rect">
            <a:avLst/>
          </a:prstGeo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256032" y="3494176"/>
            <a:ext cx="2834640" cy="2321990"/>
          </a:xfrm>
          <a:prstGeom prst="rect">
            <a:avLst/>
          </a:prstGeo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‹Nr.›</a:t>
            </a:fld>
            <a:endParaRPr lang="en-US" dirty="0"/>
          </a:p>
        </p:txBody>
      </p:sp>
      <p:sp>
        <p:nvSpPr>
          <p:cNvPr id="11" name="Date Placeholder 3">
            <a:extLst>
              <a:ext uri="{FF2B5EF4-FFF2-40B4-BE49-F238E27FC236}">
                <a16:creationId xmlns:a16="http://schemas.microsoft.com/office/drawing/2014/main" id="{15F2165A-7C7E-4F01-BA52-76605ABFFC5B}"/>
              </a:ext>
            </a:extLst>
          </p:cNvPr>
          <p:cNvSpPr>
            <a:spLocks noGrp="1"/>
          </p:cNvSpPr>
          <p:nvPr>
            <p:ph type="dt" sz="half" idx="13"/>
          </p:nvPr>
        </p:nvSpPr>
        <p:spPr>
          <a:xfrm>
            <a:off x="262465" y="6356350"/>
            <a:ext cx="2743200" cy="365125"/>
          </a:xfrm>
          <a:prstGeom prst="rect">
            <a:avLst/>
          </a:prstGeom>
        </p:spPr>
        <p:txBody>
          <a:bodyPr vert="horz" lIns="91440" tIns="45720" rIns="91440" bIns="45720" rtlCol="0" anchor="ctr"/>
          <a:lstStyle>
            <a:lvl1pPr algn="l">
              <a:defRPr sz="1400" b="1">
                <a:solidFill>
                  <a:schemeClr val="tx1">
                    <a:lumMod val="50000"/>
                    <a:lumOff val="50000"/>
                  </a:schemeClr>
                </a:solidFill>
              </a:defRPr>
            </a:lvl1pPr>
          </a:lstStyle>
          <a:p>
            <a:r>
              <a:rPr lang="de-DE" dirty="0"/>
              <a:t>www.hoffmannforcher at</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3570644" y="767419"/>
            <a:ext cx="8115230" cy="5330952"/>
          </a:xfrm>
          <a:prstGeom prst="rect">
            <a:avLst/>
          </a:prstGeo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dirty="0"/>
              <a:t>Bild durch Klicken auf Symbol hinzufügen</a:t>
            </a:r>
            <a:endParaRPr lang="en-US" dirty="0"/>
          </a:p>
        </p:txBody>
      </p:sp>
      <p:sp>
        <p:nvSpPr>
          <p:cNvPr id="4" name="Text Placeholder 3"/>
          <p:cNvSpPr>
            <a:spLocks noGrp="1"/>
          </p:cNvSpPr>
          <p:nvPr>
            <p:ph type="body" sz="half" idx="2"/>
          </p:nvPr>
        </p:nvSpPr>
        <p:spPr>
          <a:xfrm>
            <a:off x="256032" y="3493008"/>
            <a:ext cx="2834640" cy="2322576"/>
          </a:xfrm>
          <a:prstGeom prst="rect">
            <a:avLst/>
          </a:prstGeo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‹Nr.›</a:t>
            </a:fld>
            <a:endParaRPr lang="en-US" dirty="0"/>
          </a:p>
        </p:txBody>
      </p:sp>
      <p:sp>
        <p:nvSpPr>
          <p:cNvPr id="11" name="Date Placeholder 3">
            <a:extLst>
              <a:ext uri="{FF2B5EF4-FFF2-40B4-BE49-F238E27FC236}">
                <a16:creationId xmlns:a16="http://schemas.microsoft.com/office/drawing/2014/main" id="{33C1AA96-4D1C-4867-B4B7-94DA5CDDE9CB}"/>
              </a:ext>
            </a:extLst>
          </p:cNvPr>
          <p:cNvSpPr>
            <a:spLocks noGrp="1"/>
          </p:cNvSpPr>
          <p:nvPr>
            <p:ph type="dt" sz="half" idx="13"/>
          </p:nvPr>
        </p:nvSpPr>
        <p:spPr>
          <a:xfrm>
            <a:off x="262465" y="6356350"/>
            <a:ext cx="2743200" cy="365125"/>
          </a:xfrm>
          <a:prstGeom prst="rect">
            <a:avLst/>
          </a:prstGeom>
        </p:spPr>
        <p:txBody>
          <a:bodyPr vert="horz" lIns="91440" tIns="45720" rIns="91440" bIns="45720" rtlCol="0" anchor="ctr"/>
          <a:lstStyle>
            <a:lvl1pPr algn="l">
              <a:defRPr sz="1400" b="1">
                <a:solidFill>
                  <a:schemeClr val="tx1">
                    <a:lumMod val="50000"/>
                    <a:lumOff val="50000"/>
                  </a:schemeClr>
                </a:solidFill>
              </a:defRPr>
            </a:lvl1pPr>
          </a:lstStyle>
          <a:p>
            <a:r>
              <a:rPr lang="de-DE" dirty="0"/>
              <a:t>www.hoffmannforcher at</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‹Nr.›</a:t>
            </a:fld>
            <a:endParaRPr lang="en-US" dirty="0"/>
          </a:p>
        </p:txBody>
      </p:sp>
      <p:sp>
        <p:nvSpPr>
          <p:cNvPr id="10" name="Textfeld 9">
            <a:extLst>
              <a:ext uri="{FF2B5EF4-FFF2-40B4-BE49-F238E27FC236}">
                <a16:creationId xmlns:a16="http://schemas.microsoft.com/office/drawing/2014/main" id="{FC16E1FD-18C1-4D9A-B990-33835F0E1983}"/>
              </a:ext>
            </a:extLst>
          </p:cNvPr>
          <p:cNvSpPr txBox="1"/>
          <p:nvPr userDrawn="1"/>
        </p:nvSpPr>
        <p:spPr>
          <a:xfrm>
            <a:off x="252919" y="6352143"/>
            <a:ext cx="2075761" cy="307777"/>
          </a:xfrm>
          <a:prstGeom prst="rect">
            <a:avLst/>
          </a:prstGeom>
          <a:noFill/>
        </p:spPr>
        <p:txBody>
          <a:bodyPr wrap="none" rtlCol="0">
            <a:spAutoFit/>
          </a:bodyPr>
          <a:lstStyle/>
          <a:p>
            <a:r>
              <a:rPr lang="de-DE" sz="1400" dirty="0">
                <a:solidFill>
                  <a:schemeClr val="bg1">
                    <a:lumMod val="50000"/>
                  </a:schemeClr>
                </a:solidFill>
              </a:rPr>
              <a:t>www.hoffmannforcher.at</a:t>
            </a:r>
            <a:endParaRPr lang="de-AT" sz="1400" dirty="0">
              <a:solidFill>
                <a:schemeClr val="bg1">
                  <a:lumMod val="50000"/>
                </a:schemeClr>
              </a:solidFill>
            </a:endParaRPr>
          </a:p>
        </p:txBody>
      </p:sp>
      <p:pic>
        <p:nvPicPr>
          <p:cNvPr id="11" name="Grafik 10">
            <a:extLst>
              <a:ext uri="{FF2B5EF4-FFF2-40B4-BE49-F238E27FC236}">
                <a16:creationId xmlns:a16="http://schemas.microsoft.com/office/drawing/2014/main" id="{93F6672F-093D-4F39-86FC-6FD9A3242810}"/>
              </a:ext>
            </a:extLst>
          </p:cNvPr>
          <p:cNvPicPr>
            <a:picLocks noChangeAspect="1"/>
          </p:cNvPicPr>
          <p:nvPr userDrawn="1"/>
        </p:nvPicPr>
        <p:blipFill>
          <a:blip r:embed="rId13"/>
          <a:stretch>
            <a:fillRect/>
          </a:stretch>
        </p:blipFill>
        <p:spPr>
          <a:xfrm>
            <a:off x="11671746" y="147825"/>
            <a:ext cx="384048" cy="384048"/>
          </a:xfrm>
          <a:prstGeom prst="rect">
            <a:avLst/>
          </a:prstGeom>
        </p:spPr>
      </p:pic>
      <p:pic>
        <p:nvPicPr>
          <p:cNvPr id="4" name="Grafik 3">
            <a:extLst>
              <a:ext uri="{FF2B5EF4-FFF2-40B4-BE49-F238E27FC236}">
                <a16:creationId xmlns:a16="http://schemas.microsoft.com/office/drawing/2014/main" id="{EEBAE6B9-F8C5-4B02-8360-F7B0D5A89A87}"/>
              </a:ext>
            </a:extLst>
          </p:cNvPr>
          <p:cNvPicPr>
            <a:picLocks noChangeAspect="1"/>
          </p:cNvPicPr>
          <p:nvPr userDrawn="1"/>
        </p:nvPicPr>
        <p:blipFill>
          <a:blip r:embed="rId14"/>
          <a:stretch>
            <a:fillRect/>
          </a:stretch>
        </p:blipFill>
        <p:spPr>
          <a:xfrm>
            <a:off x="136206" y="147825"/>
            <a:ext cx="900000" cy="478378"/>
          </a:xfrm>
          <a:prstGeom prst="rect">
            <a:avLst/>
          </a:prstGeom>
        </p:spPr>
      </p:pic>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ftr="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chart" Target="../charts/chart17.xml"/></Relationships>
</file>

<file path=ppt/slides/_rels/slide19.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069848" y="1298448"/>
            <a:ext cx="7315200" cy="2130552"/>
          </a:xfrm>
        </p:spPr>
        <p:txBody>
          <a:bodyPr>
            <a:normAutofit/>
          </a:bodyPr>
          <a:lstStyle/>
          <a:p>
            <a:r>
              <a:rPr lang="de-AT" sz="4000" dirty="0"/>
              <a:t>Konsumentenbefragung Trinkwasser 2021</a:t>
            </a:r>
          </a:p>
        </p:txBody>
      </p:sp>
      <p:pic>
        <p:nvPicPr>
          <p:cNvPr id="8" name="Grafik 7">
            <a:extLst>
              <a:ext uri="{FF2B5EF4-FFF2-40B4-BE49-F238E27FC236}">
                <a16:creationId xmlns:a16="http://schemas.microsoft.com/office/drawing/2014/main" id="{BA621FFC-99D1-4173-99E7-A54CED48E38E}"/>
              </a:ext>
            </a:extLst>
          </p:cNvPr>
          <p:cNvPicPr>
            <a:picLocks noChangeAspect="1"/>
          </p:cNvPicPr>
          <p:nvPr/>
        </p:nvPicPr>
        <p:blipFill>
          <a:blip r:embed="rId2"/>
          <a:stretch>
            <a:fillRect/>
          </a:stretch>
        </p:blipFill>
        <p:spPr>
          <a:xfrm>
            <a:off x="9359566" y="997453"/>
            <a:ext cx="2539210" cy="576525"/>
          </a:xfrm>
          <a:prstGeom prst="rect">
            <a:avLst/>
          </a:prstGeom>
        </p:spPr>
      </p:pic>
      <p:pic>
        <p:nvPicPr>
          <p:cNvPr id="7" name="Grafik 6" descr="Ein Bild, das Text enthält.&#10;&#10;Automatisch generierte Beschreibung">
            <a:extLst>
              <a:ext uri="{FF2B5EF4-FFF2-40B4-BE49-F238E27FC236}">
                <a16:creationId xmlns:a16="http://schemas.microsoft.com/office/drawing/2014/main" id="{5D5D7DC2-3807-496C-80D4-865E84EBFF0E}"/>
              </a:ext>
            </a:extLst>
          </p:cNvPr>
          <p:cNvPicPr>
            <a:picLocks noChangeAspect="1"/>
          </p:cNvPicPr>
          <p:nvPr/>
        </p:nvPicPr>
        <p:blipFill>
          <a:blip r:embed="rId3"/>
          <a:stretch>
            <a:fillRect/>
          </a:stretch>
        </p:blipFill>
        <p:spPr>
          <a:xfrm>
            <a:off x="510970" y="4179632"/>
            <a:ext cx="2114550" cy="1123950"/>
          </a:xfrm>
          <a:prstGeom prst="rect">
            <a:avLst/>
          </a:prstGeom>
        </p:spPr>
      </p:pic>
    </p:spTree>
    <p:extLst>
      <p:ext uri="{BB962C8B-B14F-4D97-AF65-F5344CB8AC3E}">
        <p14:creationId xmlns:p14="http://schemas.microsoft.com/office/powerpoint/2010/main" val="3647610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nSpc>
                <a:spcPct val="100000"/>
              </a:lnSpc>
            </a:pPr>
            <a:r>
              <a:rPr lang="de-AT" sz="2800" dirty="0"/>
              <a:t>Preis-Akzeptanz</a:t>
            </a:r>
            <a:br>
              <a:rPr lang="de-AT" sz="2800" dirty="0"/>
            </a:br>
            <a:br>
              <a:rPr lang="de-AT" sz="2800" dirty="0"/>
            </a:br>
            <a:r>
              <a:rPr lang="de-AT" sz="1400" dirty="0"/>
              <a:t>In Österreich zahlt eine Person (bei einem Durchschnittsverbrauch von 130 l/Tag) im Durchschnitt ungefähr 25 Cent pro Tag, das macht ca. EUR 90,- pro Jahr. Finden Sie das:</a:t>
            </a:r>
            <a:br>
              <a:rPr lang="de-AT" sz="1100" u="sng" dirty="0"/>
            </a:br>
            <a:endParaRPr lang="de-AT" sz="2800" dirty="0"/>
          </a:p>
        </p:txBody>
      </p:sp>
      <p:graphicFrame>
        <p:nvGraphicFramePr>
          <p:cNvPr id="11" name="Inhaltsplatzhalter 10"/>
          <p:cNvGraphicFramePr>
            <a:graphicFrameLocks noGrp="1"/>
          </p:cNvGraphicFramePr>
          <p:nvPr>
            <p:ph sz="half" idx="2"/>
            <p:extLst>
              <p:ext uri="{D42A27DB-BD31-4B8C-83A1-F6EECF244321}">
                <p14:modId xmlns:p14="http://schemas.microsoft.com/office/powerpoint/2010/main" val="508481968"/>
              </p:ext>
            </p:extLst>
          </p:nvPr>
        </p:nvGraphicFramePr>
        <p:xfrm>
          <a:off x="3703899" y="1930400"/>
          <a:ext cx="7589284" cy="4024313"/>
        </p:xfrm>
        <a:graphic>
          <a:graphicData uri="http://schemas.openxmlformats.org/drawingml/2006/chart">
            <c:chart xmlns:c="http://schemas.openxmlformats.org/drawingml/2006/chart" xmlns:r="http://schemas.openxmlformats.org/officeDocument/2006/relationships" r:id="rId2"/>
          </a:graphicData>
        </a:graphic>
      </p:graphicFrame>
      <p:sp>
        <p:nvSpPr>
          <p:cNvPr id="8" name="Foliennummernplatzhalter 7"/>
          <p:cNvSpPr>
            <a:spLocks noGrp="1"/>
          </p:cNvSpPr>
          <p:nvPr>
            <p:ph type="sldNum" sz="quarter" idx="12"/>
          </p:nvPr>
        </p:nvSpPr>
        <p:spPr/>
        <p:txBody>
          <a:bodyPr/>
          <a:lstStyle/>
          <a:p>
            <a:fld id="{4FAB73BC-B049-4115-A692-8D63A059BFB8}" type="slidenum">
              <a:rPr lang="en-US" smtClean="0"/>
              <a:pPr/>
              <a:t>10</a:t>
            </a:fld>
            <a:endParaRPr lang="en-US" dirty="0"/>
          </a:p>
        </p:txBody>
      </p:sp>
      <p:sp>
        <p:nvSpPr>
          <p:cNvPr id="4" name="Textfeld 3">
            <a:extLst>
              <a:ext uri="{FF2B5EF4-FFF2-40B4-BE49-F238E27FC236}">
                <a16:creationId xmlns:a16="http://schemas.microsoft.com/office/drawing/2014/main" id="{AF49E24E-639E-414E-B450-D0F059D946AE}"/>
              </a:ext>
            </a:extLst>
          </p:cNvPr>
          <p:cNvSpPr txBox="1"/>
          <p:nvPr/>
        </p:nvSpPr>
        <p:spPr>
          <a:xfrm>
            <a:off x="3867912" y="806252"/>
            <a:ext cx="7425271" cy="861774"/>
          </a:xfrm>
          <a:prstGeom prst="rect">
            <a:avLst/>
          </a:prstGeom>
          <a:noFill/>
        </p:spPr>
        <p:txBody>
          <a:bodyPr wrap="square" rtlCol="0">
            <a:spAutoFit/>
          </a:bodyPr>
          <a:lstStyle/>
          <a:p>
            <a:pPr algn="ctr"/>
            <a:r>
              <a:rPr lang="de-AT" sz="1800" b="1" dirty="0">
                <a:solidFill>
                  <a:schemeClr val="tx1">
                    <a:lumMod val="65000"/>
                    <a:lumOff val="35000"/>
                  </a:schemeClr>
                </a:solidFill>
              </a:rPr>
              <a:t>Nur 5% sehen den Preis für Trinkwasser als sehr/eher hoch an.</a:t>
            </a:r>
          </a:p>
          <a:p>
            <a:pPr algn="ctr"/>
            <a:r>
              <a:rPr lang="de-AT" sz="1400" b="1" dirty="0">
                <a:solidFill>
                  <a:schemeClr val="tx1">
                    <a:lumMod val="65000"/>
                    <a:lumOff val="35000"/>
                  </a:schemeClr>
                </a:solidFill>
              </a:rPr>
              <a:t>Das ist deutlich weniger als der Österreichschnitt mit 17%.</a:t>
            </a:r>
          </a:p>
          <a:p>
            <a:pPr algn="ctr"/>
            <a:endParaRPr lang="de-AT" b="1" dirty="0"/>
          </a:p>
        </p:txBody>
      </p:sp>
    </p:spTree>
    <p:extLst>
      <p:ext uri="{BB962C8B-B14F-4D97-AF65-F5344CB8AC3E}">
        <p14:creationId xmlns:p14="http://schemas.microsoft.com/office/powerpoint/2010/main" val="26778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2800" dirty="0"/>
              <a:t>Preis-Akzeptanz</a:t>
            </a:r>
            <a:br>
              <a:rPr lang="de-AT" sz="2800" dirty="0"/>
            </a:br>
            <a:endParaRPr lang="de-AT" sz="2800" dirty="0"/>
          </a:p>
        </p:txBody>
      </p:sp>
      <p:graphicFrame>
        <p:nvGraphicFramePr>
          <p:cNvPr id="9" name="Inhaltsplatzhalter 8"/>
          <p:cNvGraphicFramePr>
            <a:graphicFrameLocks noGrp="1"/>
          </p:cNvGraphicFramePr>
          <p:nvPr>
            <p:ph idx="1"/>
            <p:extLst>
              <p:ext uri="{D42A27DB-BD31-4B8C-83A1-F6EECF244321}">
                <p14:modId xmlns:p14="http://schemas.microsoft.com/office/powerpoint/2010/main" val="3228987189"/>
              </p:ext>
            </p:extLst>
          </p:nvPr>
        </p:nvGraphicFramePr>
        <p:xfrm>
          <a:off x="3867150" y="868363"/>
          <a:ext cx="7315200" cy="5121275"/>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platzhalter 3"/>
          <p:cNvSpPr>
            <a:spLocks noGrp="1"/>
          </p:cNvSpPr>
          <p:nvPr>
            <p:ph type="body" sz="half" idx="2"/>
          </p:nvPr>
        </p:nvSpPr>
        <p:spPr/>
        <p:txBody>
          <a:bodyPr/>
          <a:lstStyle/>
          <a:p>
            <a:r>
              <a:rPr lang="de-AT" dirty="0"/>
              <a:t>Finden Sie das Preis-Leistungs-Verhältnis für Ihr Trinkwasser angemessen?</a:t>
            </a:r>
          </a:p>
          <a:p>
            <a:endParaRPr lang="de-AT" dirty="0"/>
          </a:p>
          <a:p>
            <a:endParaRPr lang="de-AT" dirty="0"/>
          </a:p>
          <a:p>
            <a:endParaRPr lang="de-AT" dirty="0"/>
          </a:p>
          <a:p>
            <a:r>
              <a:rPr lang="de-AT" dirty="0"/>
              <a:t>Schulnoten von 1 - 5</a:t>
            </a:r>
          </a:p>
          <a:p>
            <a:endParaRPr lang="de-AT" dirty="0"/>
          </a:p>
        </p:txBody>
      </p:sp>
      <p:sp>
        <p:nvSpPr>
          <p:cNvPr id="6" name="Foliennummernplatzhalter 5"/>
          <p:cNvSpPr>
            <a:spLocks noGrp="1"/>
          </p:cNvSpPr>
          <p:nvPr>
            <p:ph type="sldNum" sz="quarter" idx="12"/>
          </p:nvPr>
        </p:nvSpPr>
        <p:spPr/>
        <p:txBody>
          <a:bodyPr/>
          <a:lstStyle/>
          <a:p>
            <a:fld id="{4FAB73BC-B049-4115-A692-8D63A059BFB8}" type="slidenum">
              <a:rPr lang="en-US" smtClean="0"/>
              <a:pPr/>
              <a:t>11</a:t>
            </a:fld>
            <a:endParaRPr lang="en-US" dirty="0"/>
          </a:p>
        </p:txBody>
      </p:sp>
      <p:sp>
        <p:nvSpPr>
          <p:cNvPr id="3" name="Textfeld 2">
            <a:extLst>
              <a:ext uri="{FF2B5EF4-FFF2-40B4-BE49-F238E27FC236}">
                <a16:creationId xmlns:a16="http://schemas.microsoft.com/office/drawing/2014/main" id="{ECDE9A75-9071-44C5-ADE6-2FCB00FBE75D}"/>
              </a:ext>
            </a:extLst>
          </p:cNvPr>
          <p:cNvSpPr txBox="1"/>
          <p:nvPr/>
        </p:nvSpPr>
        <p:spPr>
          <a:xfrm>
            <a:off x="4182741" y="729206"/>
            <a:ext cx="6999609" cy="646331"/>
          </a:xfrm>
          <a:prstGeom prst="rect">
            <a:avLst/>
          </a:prstGeom>
          <a:noFill/>
        </p:spPr>
        <p:txBody>
          <a:bodyPr wrap="none" rtlCol="0">
            <a:spAutoFit/>
          </a:bodyPr>
          <a:lstStyle/>
          <a:p>
            <a:r>
              <a:rPr lang="de-AT" sz="1800" b="1" i="0" baseline="0" dirty="0">
                <a:solidFill>
                  <a:schemeClr val="tx1">
                    <a:lumMod val="65000"/>
                    <a:lumOff val="35000"/>
                  </a:schemeClr>
                </a:solidFill>
                <a:effectLst/>
              </a:rPr>
              <a:t>Im Grunde ist man mit dem Preis-Leistungsverhältnis einverstanden.</a:t>
            </a:r>
            <a:endParaRPr lang="de-AT" b="1" dirty="0">
              <a:solidFill>
                <a:schemeClr val="tx1">
                  <a:lumMod val="65000"/>
                  <a:lumOff val="35000"/>
                </a:schemeClr>
              </a:solidFill>
              <a:effectLst/>
            </a:endParaRPr>
          </a:p>
          <a:p>
            <a:endParaRPr lang="de-AT" dirty="0">
              <a:solidFill>
                <a:schemeClr val="tx1">
                  <a:lumMod val="65000"/>
                  <a:lumOff val="35000"/>
                </a:schemeClr>
              </a:solidFill>
            </a:endParaRPr>
          </a:p>
        </p:txBody>
      </p:sp>
    </p:spTree>
    <p:extLst>
      <p:ext uri="{BB962C8B-B14F-4D97-AF65-F5344CB8AC3E}">
        <p14:creationId xmlns:p14="http://schemas.microsoft.com/office/powerpoint/2010/main" val="3552579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de-AT" sz="2800" dirty="0"/>
            </a:br>
            <a:br>
              <a:rPr lang="de-AT" sz="2800" dirty="0"/>
            </a:br>
            <a:br>
              <a:rPr lang="de-AT" sz="2800" dirty="0"/>
            </a:br>
            <a:r>
              <a:rPr lang="de-AT" sz="2800" dirty="0"/>
              <a:t>Preis-Bewusstsein</a:t>
            </a:r>
            <a:br>
              <a:rPr lang="de-AT" dirty="0"/>
            </a:br>
            <a:br>
              <a:rPr lang="de-AT" sz="1400" dirty="0"/>
            </a:br>
            <a:r>
              <a:rPr lang="de-AT" sz="1400" dirty="0"/>
              <a:t>Wissen  Sie wie viel Ihr Trinkwasser kostet?</a:t>
            </a:r>
            <a:br>
              <a:rPr lang="de-AT" sz="1400" dirty="0"/>
            </a:br>
            <a:br>
              <a:rPr lang="de-AT" sz="1400" dirty="0"/>
            </a:br>
            <a:r>
              <a:rPr lang="de-AT" sz="1400" dirty="0"/>
              <a:t>Wenn Ja:  Wieviel kostet es?</a:t>
            </a:r>
            <a:br>
              <a:rPr lang="de-AT" dirty="0"/>
            </a:br>
            <a:endParaRPr lang="de-AT" dirty="0"/>
          </a:p>
        </p:txBody>
      </p:sp>
      <p:sp>
        <p:nvSpPr>
          <p:cNvPr id="3" name="Textplatzhalter 2"/>
          <p:cNvSpPr>
            <a:spLocks noGrp="1"/>
          </p:cNvSpPr>
          <p:nvPr>
            <p:ph type="body" idx="1"/>
          </p:nvPr>
        </p:nvSpPr>
        <p:spPr>
          <a:xfrm>
            <a:off x="3770275" y="741906"/>
            <a:ext cx="7629323" cy="763862"/>
          </a:xfrm>
        </p:spPr>
        <p:txBody>
          <a:bodyPr>
            <a:normAutofit/>
          </a:bodyPr>
          <a:lstStyle/>
          <a:p>
            <a:pPr algn="ctr"/>
            <a:r>
              <a:rPr lang="de-AT" sz="1800" dirty="0"/>
              <a:t>14% geben an den Wasserpreis zu kennen.</a:t>
            </a:r>
          </a:p>
          <a:p>
            <a:pPr algn="ctr"/>
            <a:endParaRPr lang="de-AT" sz="1400" dirty="0"/>
          </a:p>
        </p:txBody>
      </p:sp>
      <p:graphicFrame>
        <p:nvGraphicFramePr>
          <p:cNvPr id="11" name="Inhaltsplatzhalter 10"/>
          <p:cNvGraphicFramePr>
            <a:graphicFrameLocks noGrp="1"/>
          </p:cNvGraphicFramePr>
          <p:nvPr>
            <p:ph sz="half" idx="2"/>
            <p:extLst>
              <p:ext uri="{D42A27DB-BD31-4B8C-83A1-F6EECF244321}">
                <p14:modId xmlns:p14="http://schemas.microsoft.com/office/powerpoint/2010/main" val="710200787"/>
              </p:ext>
            </p:extLst>
          </p:nvPr>
        </p:nvGraphicFramePr>
        <p:xfrm>
          <a:off x="3867150" y="1930400"/>
          <a:ext cx="3475038" cy="4024313"/>
        </p:xfrm>
        <a:graphic>
          <a:graphicData uri="http://schemas.openxmlformats.org/drawingml/2006/chart">
            <c:chart xmlns:c="http://schemas.openxmlformats.org/drawingml/2006/chart" xmlns:r="http://schemas.openxmlformats.org/officeDocument/2006/relationships" r:id="rId2"/>
          </a:graphicData>
        </a:graphic>
      </p:graphicFrame>
      <p:sp>
        <p:nvSpPr>
          <p:cNvPr id="6" name="Inhaltsplatzhalter 5"/>
          <p:cNvSpPr>
            <a:spLocks noGrp="1"/>
          </p:cNvSpPr>
          <p:nvPr>
            <p:ph sz="quarter" idx="4"/>
          </p:nvPr>
        </p:nvSpPr>
        <p:spPr>
          <a:xfrm>
            <a:off x="8034718" y="3162966"/>
            <a:ext cx="2947482" cy="1362735"/>
          </a:xfrm>
        </p:spPr>
        <p:txBody>
          <a:bodyPr/>
          <a:lstStyle/>
          <a:p>
            <a:pPr marL="0" indent="0">
              <a:lnSpc>
                <a:spcPct val="100000"/>
              </a:lnSpc>
              <a:buNone/>
            </a:pPr>
            <a:r>
              <a:rPr lang="de-AT" dirty="0"/>
              <a:t>Der Preis pro m</a:t>
            </a:r>
            <a:r>
              <a:rPr lang="de-AT" baseline="30000" dirty="0"/>
              <a:t>3 </a:t>
            </a:r>
            <a:r>
              <a:rPr lang="de-AT" dirty="0"/>
              <a:t> bzw. 1000 Liter Trinkwasser wird im Durchschnitt mit EUR 1,50 angegeben.</a:t>
            </a:r>
          </a:p>
          <a:p>
            <a:pPr marL="0" indent="0">
              <a:lnSpc>
                <a:spcPct val="100000"/>
              </a:lnSpc>
              <a:buNone/>
            </a:pPr>
            <a:endParaRPr lang="de-AT" baseline="30000" dirty="0"/>
          </a:p>
        </p:txBody>
      </p:sp>
      <p:sp>
        <p:nvSpPr>
          <p:cNvPr id="8" name="Foliennummernplatzhalter 7"/>
          <p:cNvSpPr>
            <a:spLocks noGrp="1"/>
          </p:cNvSpPr>
          <p:nvPr>
            <p:ph type="sldNum" sz="quarter" idx="12"/>
          </p:nvPr>
        </p:nvSpPr>
        <p:spPr/>
        <p:txBody>
          <a:bodyPr/>
          <a:lstStyle/>
          <a:p>
            <a:fld id="{4FAB73BC-B049-4115-A692-8D63A059BFB8}" type="slidenum">
              <a:rPr lang="en-US" smtClean="0"/>
              <a:pPr/>
              <a:t>12</a:t>
            </a:fld>
            <a:endParaRPr lang="en-US" dirty="0"/>
          </a:p>
        </p:txBody>
      </p:sp>
      <p:sp>
        <p:nvSpPr>
          <p:cNvPr id="12" name="Geschweifte Klammer links 11"/>
          <p:cNvSpPr/>
          <p:nvPr/>
        </p:nvSpPr>
        <p:spPr>
          <a:xfrm>
            <a:off x="7659314" y="3102115"/>
            <a:ext cx="349623" cy="168088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AT" dirty="0"/>
          </a:p>
        </p:txBody>
      </p:sp>
      <p:cxnSp>
        <p:nvCxnSpPr>
          <p:cNvPr id="14" name="Gerade Verbindung mit Pfeil 13"/>
          <p:cNvCxnSpPr/>
          <p:nvPr/>
        </p:nvCxnSpPr>
        <p:spPr>
          <a:xfrm flipV="1">
            <a:off x="5604669" y="4047565"/>
            <a:ext cx="2028864" cy="10085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0128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2800" dirty="0"/>
              <a:t>Vertrauensfrage</a:t>
            </a:r>
            <a:br>
              <a:rPr lang="de-AT" sz="2800" dirty="0"/>
            </a:br>
            <a:endParaRPr lang="de-AT" sz="2800" dirty="0"/>
          </a:p>
        </p:txBody>
      </p:sp>
      <p:graphicFrame>
        <p:nvGraphicFramePr>
          <p:cNvPr id="9" name="Inhaltsplatzhalter 8"/>
          <p:cNvGraphicFramePr>
            <a:graphicFrameLocks noGrp="1"/>
          </p:cNvGraphicFramePr>
          <p:nvPr>
            <p:ph idx="1"/>
            <p:extLst>
              <p:ext uri="{D42A27DB-BD31-4B8C-83A1-F6EECF244321}">
                <p14:modId xmlns:p14="http://schemas.microsoft.com/office/powerpoint/2010/main" val="220293197"/>
              </p:ext>
            </p:extLst>
          </p:nvPr>
        </p:nvGraphicFramePr>
        <p:xfrm>
          <a:off x="3867150" y="1481559"/>
          <a:ext cx="7626858" cy="487479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platzhalter 3"/>
          <p:cNvSpPr>
            <a:spLocks noGrp="1"/>
          </p:cNvSpPr>
          <p:nvPr>
            <p:ph type="body" sz="half" idx="2"/>
          </p:nvPr>
        </p:nvSpPr>
        <p:spPr/>
        <p:txBody>
          <a:bodyPr>
            <a:normAutofit/>
          </a:bodyPr>
          <a:lstStyle/>
          <a:p>
            <a:pPr marL="38100" marR="38100">
              <a:lnSpc>
                <a:spcPts val="1600"/>
              </a:lnSpc>
              <a:spcAft>
                <a:spcPts val="800"/>
              </a:spcAft>
            </a:pPr>
            <a:r>
              <a:rPr lang="de-AT" dirty="0">
                <a:solidFill>
                  <a:schemeClr val="bg1"/>
                </a:solidFill>
                <a:effectLst/>
                <a:ea typeface="Calibri" panose="020F0502020204030204" pitchFamily="34" charset="0"/>
                <a:cs typeface="Times New Roman" panose="02020603050405020304" pitchFamily="18" charset="0"/>
              </a:rPr>
              <a:t>Unterschiedliche Instanzen, Behörden und Personengruppen setzen sich für die Wasserbelange ein.</a:t>
            </a:r>
          </a:p>
          <a:p>
            <a:pPr marL="38100" marR="38100">
              <a:lnSpc>
                <a:spcPts val="1600"/>
              </a:lnSpc>
              <a:spcAft>
                <a:spcPts val="800"/>
              </a:spcAft>
            </a:pPr>
            <a:r>
              <a:rPr lang="de-AT" dirty="0">
                <a:solidFill>
                  <a:schemeClr val="bg1"/>
                </a:solidFill>
                <a:effectLst/>
                <a:ea typeface="Calibri" panose="020F0502020204030204" pitchFamily="34" charset="0"/>
                <a:cs typeface="Times New Roman" panose="02020603050405020304" pitchFamily="18" charset="0"/>
              </a:rPr>
              <a:t>Wem würden Sie persönlich Vertrauen bezüglich Aussagen zur Wasserqualität schenken?</a:t>
            </a:r>
          </a:p>
        </p:txBody>
      </p:sp>
      <p:sp>
        <p:nvSpPr>
          <p:cNvPr id="6" name="Foliennummernplatzhalter 5"/>
          <p:cNvSpPr>
            <a:spLocks noGrp="1"/>
          </p:cNvSpPr>
          <p:nvPr>
            <p:ph type="sldNum" sz="quarter" idx="12"/>
          </p:nvPr>
        </p:nvSpPr>
        <p:spPr/>
        <p:txBody>
          <a:bodyPr/>
          <a:lstStyle/>
          <a:p>
            <a:fld id="{4FAB73BC-B049-4115-A692-8D63A059BFB8}" type="slidenum">
              <a:rPr lang="en-US" smtClean="0"/>
              <a:pPr/>
              <a:t>13</a:t>
            </a:fld>
            <a:endParaRPr lang="en-US" dirty="0"/>
          </a:p>
        </p:txBody>
      </p:sp>
      <p:sp>
        <p:nvSpPr>
          <p:cNvPr id="3" name="Textfeld 2">
            <a:extLst>
              <a:ext uri="{FF2B5EF4-FFF2-40B4-BE49-F238E27FC236}">
                <a16:creationId xmlns:a16="http://schemas.microsoft.com/office/drawing/2014/main" id="{B98894CE-9E2B-4B9C-95B3-2580A765CE2D}"/>
              </a:ext>
            </a:extLst>
          </p:cNvPr>
          <p:cNvSpPr txBox="1"/>
          <p:nvPr/>
        </p:nvSpPr>
        <p:spPr>
          <a:xfrm>
            <a:off x="3726500" y="512062"/>
            <a:ext cx="8033378" cy="646331"/>
          </a:xfrm>
          <a:prstGeom prst="rect">
            <a:avLst/>
          </a:prstGeom>
          <a:noFill/>
        </p:spPr>
        <p:txBody>
          <a:bodyPr wrap="square" rtlCol="0">
            <a:spAutoFit/>
          </a:bodyPr>
          <a:lstStyle/>
          <a:p>
            <a:pPr algn="ctr"/>
            <a:r>
              <a:rPr lang="de-AT" b="1" dirty="0">
                <a:solidFill>
                  <a:schemeClr val="tx1">
                    <a:lumMod val="65000"/>
                    <a:lumOff val="35000"/>
                  </a:schemeClr>
                </a:solidFill>
              </a:rPr>
              <a:t>WV-Unternehmen, Universitäten sowie Stadt/Gemeinde  </a:t>
            </a:r>
            <a:r>
              <a:rPr lang="de-AT" b="1" baseline="0" dirty="0">
                <a:solidFill>
                  <a:schemeClr val="tx1">
                    <a:lumMod val="65000"/>
                    <a:lumOff val="35000"/>
                  </a:schemeClr>
                </a:solidFill>
              </a:rPr>
              <a:t>genießen </a:t>
            </a:r>
          </a:p>
          <a:p>
            <a:pPr algn="ctr"/>
            <a:r>
              <a:rPr lang="de-AT" b="1" baseline="0" dirty="0">
                <a:solidFill>
                  <a:schemeClr val="tx1">
                    <a:lumMod val="65000"/>
                    <a:lumOff val="35000"/>
                  </a:schemeClr>
                </a:solidFill>
              </a:rPr>
              <a:t>das größte Vertrauen der Menschen.</a:t>
            </a:r>
            <a:endParaRPr lang="de-AT" b="1" dirty="0">
              <a:solidFill>
                <a:schemeClr val="tx1">
                  <a:lumMod val="65000"/>
                  <a:lumOff val="35000"/>
                </a:schemeClr>
              </a:solidFill>
            </a:endParaRPr>
          </a:p>
        </p:txBody>
      </p:sp>
    </p:spTree>
    <p:extLst>
      <p:ext uri="{BB962C8B-B14F-4D97-AF65-F5344CB8AC3E}">
        <p14:creationId xmlns:p14="http://schemas.microsoft.com/office/powerpoint/2010/main" val="5203386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2800" dirty="0"/>
              <a:t>Eigener</a:t>
            </a:r>
            <a:br>
              <a:rPr lang="de-AT" sz="2800" dirty="0"/>
            </a:br>
            <a:r>
              <a:rPr lang="de-AT" sz="2800" dirty="0"/>
              <a:t>Wasserversorger</a:t>
            </a:r>
            <a:br>
              <a:rPr lang="de-AT" sz="2800" dirty="0"/>
            </a:br>
            <a:br>
              <a:rPr lang="de-AT" sz="2800" dirty="0"/>
            </a:br>
            <a:r>
              <a:rPr lang="de-AT" sz="2800" dirty="0"/>
              <a:t>Bekanntheit</a:t>
            </a:r>
          </a:p>
        </p:txBody>
      </p:sp>
      <p:sp>
        <p:nvSpPr>
          <p:cNvPr id="4" name="Textplatzhalter 3"/>
          <p:cNvSpPr>
            <a:spLocks noGrp="1"/>
          </p:cNvSpPr>
          <p:nvPr>
            <p:ph type="body" sz="half" idx="2"/>
          </p:nvPr>
        </p:nvSpPr>
        <p:spPr/>
        <p:txBody>
          <a:bodyPr>
            <a:normAutofit/>
          </a:bodyPr>
          <a:lstStyle/>
          <a:p>
            <a:r>
              <a:rPr lang="de-AT" dirty="0"/>
              <a:t>Wissen Sie, wer Ihr Trinkwasserversorger ist?</a:t>
            </a:r>
          </a:p>
          <a:p>
            <a:endParaRPr lang="de-AT" dirty="0"/>
          </a:p>
          <a:p>
            <a:endParaRPr lang="de-AT" dirty="0"/>
          </a:p>
          <a:p>
            <a:endParaRPr lang="de-AT" dirty="0"/>
          </a:p>
        </p:txBody>
      </p:sp>
      <p:sp>
        <p:nvSpPr>
          <p:cNvPr id="6" name="Foliennummernplatzhalter 5"/>
          <p:cNvSpPr>
            <a:spLocks noGrp="1"/>
          </p:cNvSpPr>
          <p:nvPr>
            <p:ph type="sldNum" sz="quarter" idx="12"/>
          </p:nvPr>
        </p:nvSpPr>
        <p:spPr/>
        <p:txBody>
          <a:bodyPr/>
          <a:lstStyle/>
          <a:p>
            <a:fld id="{4FAB73BC-B049-4115-A692-8D63A059BFB8}" type="slidenum">
              <a:rPr lang="en-US" smtClean="0"/>
              <a:pPr/>
              <a:t>14</a:t>
            </a:fld>
            <a:endParaRPr lang="en-US" dirty="0"/>
          </a:p>
        </p:txBody>
      </p:sp>
      <p:graphicFrame>
        <p:nvGraphicFramePr>
          <p:cNvPr id="9" name="Inhaltsplatzhalter 9">
            <a:extLst>
              <a:ext uri="{FF2B5EF4-FFF2-40B4-BE49-F238E27FC236}">
                <a16:creationId xmlns:a16="http://schemas.microsoft.com/office/drawing/2014/main" id="{C29BE376-8929-43AE-A44A-E2BAF143F257}"/>
              </a:ext>
            </a:extLst>
          </p:cNvPr>
          <p:cNvGraphicFramePr>
            <a:graphicFrameLocks noGrp="1"/>
          </p:cNvGraphicFramePr>
          <p:nvPr>
            <p:ph idx="1"/>
            <p:extLst>
              <p:ext uri="{D42A27DB-BD31-4B8C-83A1-F6EECF244321}">
                <p14:modId xmlns:p14="http://schemas.microsoft.com/office/powerpoint/2010/main" val="1714361348"/>
              </p:ext>
            </p:extLst>
          </p:nvPr>
        </p:nvGraphicFramePr>
        <p:xfrm>
          <a:off x="3867150" y="1678329"/>
          <a:ext cx="7315200" cy="4311309"/>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feld 6">
            <a:extLst>
              <a:ext uri="{FF2B5EF4-FFF2-40B4-BE49-F238E27FC236}">
                <a16:creationId xmlns:a16="http://schemas.microsoft.com/office/drawing/2014/main" id="{FF71D53B-03C7-402C-B218-FC15CF8D164C}"/>
              </a:ext>
            </a:extLst>
          </p:cNvPr>
          <p:cNvSpPr txBox="1"/>
          <p:nvPr/>
        </p:nvSpPr>
        <p:spPr>
          <a:xfrm>
            <a:off x="3867150" y="868362"/>
            <a:ext cx="7315200" cy="646331"/>
          </a:xfrm>
          <a:prstGeom prst="rect">
            <a:avLst/>
          </a:prstGeom>
          <a:noFill/>
        </p:spPr>
        <p:txBody>
          <a:bodyPr wrap="square" rtlCol="0">
            <a:spAutoFit/>
          </a:bodyPr>
          <a:lstStyle/>
          <a:p>
            <a:pPr algn="ctr"/>
            <a:r>
              <a:rPr lang="de-AT" sz="1800" b="1" noProof="0" dirty="0">
                <a:solidFill>
                  <a:schemeClr val="tx1">
                    <a:lumMod val="65000"/>
                    <a:lumOff val="35000"/>
                  </a:schemeClr>
                </a:solidFill>
              </a:rPr>
              <a:t>Fast 9/10 kennen ihren</a:t>
            </a:r>
            <a:r>
              <a:rPr lang="de-AT" b="1" dirty="0">
                <a:solidFill>
                  <a:schemeClr val="tx1">
                    <a:lumMod val="65000"/>
                    <a:lumOff val="35000"/>
                  </a:schemeClr>
                </a:solidFill>
              </a:rPr>
              <a:t> </a:t>
            </a:r>
            <a:r>
              <a:rPr lang="de-AT" sz="1800" b="1" noProof="0" dirty="0">
                <a:solidFill>
                  <a:schemeClr val="tx1">
                    <a:lumMod val="65000"/>
                    <a:lumOff val="35000"/>
                  </a:schemeClr>
                </a:solidFill>
              </a:rPr>
              <a:t>Wasserversorger</a:t>
            </a:r>
          </a:p>
          <a:p>
            <a:pPr algn="ctr"/>
            <a:endParaRPr lang="de-AT" dirty="0">
              <a:solidFill>
                <a:schemeClr val="tx1">
                  <a:lumMod val="65000"/>
                  <a:lumOff val="35000"/>
                </a:schemeClr>
              </a:solidFill>
            </a:endParaRPr>
          </a:p>
        </p:txBody>
      </p:sp>
    </p:spTree>
    <p:extLst>
      <p:ext uri="{BB962C8B-B14F-4D97-AF65-F5344CB8AC3E}">
        <p14:creationId xmlns:p14="http://schemas.microsoft.com/office/powerpoint/2010/main" val="20049479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2800" dirty="0"/>
              <a:t>Eigener</a:t>
            </a:r>
            <a:br>
              <a:rPr lang="de-AT" sz="2800" dirty="0"/>
            </a:br>
            <a:r>
              <a:rPr lang="de-AT" sz="2800" dirty="0"/>
              <a:t>Wasserversorger</a:t>
            </a:r>
            <a:br>
              <a:rPr lang="de-AT" sz="2800" dirty="0"/>
            </a:br>
            <a:br>
              <a:rPr lang="de-AT" sz="2800" dirty="0"/>
            </a:br>
            <a:r>
              <a:rPr lang="de-AT" sz="2800" dirty="0"/>
              <a:t>Zufriedenheit</a:t>
            </a:r>
          </a:p>
        </p:txBody>
      </p:sp>
      <p:sp>
        <p:nvSpPr>
          <p:cNvPr id="4" name="Textplatzhalter 3"/>
          <p:cNvSpPr>
            <a:spLocks noGrp="1"/>
          </p:cNvSpPr>
          <p:nvPr>
            <p:ph type="body" sz="half" idx="2"/>
          </p:nvPr>
        </p:nvSpPr>
        <p:spPr/>
        <p:txBody>
          <a:bodyPr>
            <a:normAutofit/>
          </a:bodyPr>
          <a:lstStyle/>
          <a:p>
            <a:r>
              <a:rPr lang="de-AT" dirty="0"/>
              <a:t>Wie zufrieden sind Sie mit den Leistungen Ihres Wasserversorgers?</a:t>
            </a:r>
          </a:p>
          <a:p>
            <a:endParaRPr lang="de-AT" dirty="0"/>
          </a:p>
          <a:p>
            <a:endParaRPr lang="de-AT" dirty="0"/>
          </a:p>
          <a:p>
            <a:endParaRPr lang="de-AT" dirty="0"/>
          </a:p>
          <a:p>
            <a:pPr>
              <a:spcBef>
                <a:spcPts val="0"/>
              </a:spcBef>
            </a:pPr>
            <a:endParaRPr lang="de-AT" dirty="0"/>
          </a:p>
          <a:p>
            <a:pPr>
              <a:spcBef>
                <a:spcPts val="0"/>
              </a:spcBef>
            </a:pPr>
            <a:br>
              <a:rPr lang="de-AT" dirty="0"/>
            </a:br>
            <a:r>
              <a:rPr lang="de-AT" dirty="0"/>
              <a:t>Schulnoten von 1 - 5</a:t>
            </a:r>
          </a:p>
        </p:txBody>
      </p:sp>
      <p:sp>
        <p:nvSpPr>
          <p:cNvPr id="6" name="Foliennummernplatzhalter 5"/>
          <p:cNvSpPr>
            <a:spLocks noGrp="1"/>
          </p:cNvSpPr>
          <p:nvPr>
            <p:ph type="sldNum" sz="quarter" idx="12"/>
          </p:nvPr>
        </p:nvSpPr>
        <p:spPr/>
        <p:txBody>
          <a:bodyPr/>
          <a:lstStyle/>
          <a:p>
            <a:fld id="{4FAB73BC-B049-4115-A692-8D63A059BFB8}" type="slidenum">
              <a:rPr lang="en-US" smtClean="0"/>
              <a:pPr/>
              <a:t>15</a:t>
            </a:fld>
            <a:endParaRPr lang="en-US" dirty="0"/>
          </a:p>
        </p:txBody>
      </p:sp>
      <p:graphicFrame>
        <p:nvGraphicFramePr>
          <p:cNvPr id="8" name="Inhaltsplatzhalter 9">
            <a:extLst>
              <a:ext uri="{FF2B5EF4-FFF2-40B4-BE49-F238E27FC236}">
                <a16:creationId xmlns:a16="http://schemas.microsoft.com/office/drawing/2014/main" id="{7094E7BD-37A1-420C-884F-9D86A9571D65}"/>
              </a:ext>
            </a:extLst>
          </p:cNvPr>
          <p:cNvGraphicFramePr>
            <a:graphicFrameLocks noGrp="1"/>
          </p:cNvGraphicFramePr>
          <p:nvPr>
            <p:ph idx="1"/>
            <p:extLst>
              <p:ext uri="{D42A27DB-BD31-4B8C-83A1-F6EECF244321}">
                <p14:modId xmlns:p14="http://schemas.microsoft.com/office/powerpoint/2010/main" val="1889540859"/>
              </p:ext>
            </p:extLst>
          </p:nvPr>
        </p:nvGraphicFramePr>
        <p:xfrm>
          <a:off x="3867150" y="1518122"/>
          <a:ext cx="7315200" cy="4471516"/>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feld 2">
            <a:extLst>
              <a:ext uri="{FF2B5EF4-FFF2-40B4-BE49-F238E27FC236}">
                <a16:creationId xmlns:a16="http://schemas.microsoft.com/office/drawing/2014/main" id="{5FD478BE-01C1-4B06-AB7B-FB6CD3ED4B8F}"/>
              </a:ext>
            </a:extLst>
          </p:cNvPr>
          <p:cNvSpPr txBox="1"/>
          <p:nvPr/>
        </p:nvSpPr>
        <p:spPr>
          <a:xfrm>
            <a:off x="3647231" y="594792"/>
            <a:ext cx="7315200" cy="923330"/>
          </a:xfrm>
          <a:prstGeom prst="rect">
            <a:avLst/>
          </a:prstGeom>
          <a:noFill/>
        </p:spPr>
        <p:txBody>
          <a:bodyPr wrap="square" rtlCol="0">
            <a:spAutoFit/>
          </a:bodyPr>
          <a:lstStyle/>
          <a:p>
            <a:pPr algn="ctr"/>
            <a:r>
              <a:rPr lang="de-AT" b="1" noProof="0" dirty="0">
                <a:solidFill>
                  <a:schemeClr val="tx1">
                    <a:lumMod val="65000"/>
                    <a:lumOff val="35000"/>
                  </a:schemeClr>
                </a:solidFill>
              </a:rPr>
              <a:t>Mehr als 90%</a:t>
            </a:r>
            <a:r>
              <a:rPr lang="de-AT" b="1" baseline="0" noProof="0" dirty="0">
                <a:solidFill>
                  <a:schemeClr val="tx1">
                    <a:lumMod val="65000"/>
                    <a:lumOff val="35000"/>
                  </a:schemeClr>
                </a:solidFill>
              </a:rPr>
              <a:t> </a:t>
            </a:r>
            <a:r>
              <a:rPr lang="de-AT" b="1" noProof="0" dirty="0">
                <a:solidFill>
                  <a:schemeClr val="tx1">
                    <a:lumMod val="65000"/>
                    <a:lumOff val="35000"/>
                  </a:schemeClr>
                </a:solidFill>
              </a:rPr>
              <a:t>sind mit den Leistungen </a:t>
            </a:r>
          </a:p>
          <a:p>
            <a:pPr algn="ctr"/>
            <a:r>
              <a:rPr lang="de-AT" b="1" noProof="0" dirty="0">
                <a:solidFill>
                  <a:schemeClr val="tx1">
                    <a:lumMod val="65000"/>
                    <a:lumOff val="35000"/>
                  </a:schemeClr>
                </a:solidFill>
              </a:rPr>
              <a:t>ihres Wasserversorgers sehr</a:t>
            </a:r>
            <a:r>
              <a:rPr lang="de-AT" b="1" dirty="0">
                <a:solidFill>
                  <a:schemeClr val="tx1">
                    <a:lumMod val="65000"/>
                    <a:lumOff val="35000"/>
                  </a:schemeClr>
                </a:solidFill>
              </a:rPr>
              <a:t>/eher</a:t>
            </a:r>
            <a:r>
              <a:rPr lang="de-AT" b="1" noProof="0" dirty="0">
                <a:solidFill>
                  <a:schemeClr val="tx1">
                    <a:lumMod val="65000"/>
                    <a:lumOff val="35000"/>
                  </a:schemeClr>
                </a:solidFill>
              </a:rPr>
              <a:t> zufrieden.</a:t>
            </a:r>
          </a:p>
          <a:p>
            <a:pPr algn="ctr"/>
            <a:endParaRPr lang="de-AT" dirty="0"/>
          </a:p>
        </p:txBody>
      </p:sp>
    </p:spTree>
    <p:extLst>
      <p:ext uri="{BB962C8B-B14F-4D97-AF65-F5344CB8AC3E}">
        <p14:creationId xmlns:p14="http://schemas.microsoft.com/office/powerpoint/2010/main" val="37183504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3867150" y="730105"/>
            <a:ext cx="7425563" cy="666318"/>
          </a:xfrm>
        </p:spPr>
        <p:txBody>
          <a:bodyPr>
            <a:normAutofit/>
          </a:bodyPr>
          <a:lstStyle/>
          <a:p>
            <a:pPr algn="ctr"/>
            <a:r>
              <a:rPr lang="de-AT" sz="1860" dirty="0"/>
              <a:t>94 % der Befragten hatten in den letzten 5 Jahren </a:t>
            </a:r>
          </a:p>
          <a:p>
            <a:pPr algn="ctr"/>
            <a:r>
              <a:rPr lang="de-AT" sz="1860" dirty="0"/>
              <a:t>keinerlei Probleme mit der Wasserversorgung</a:t>
            </a:r>
            <a:endParaRPr lang="de-AT" sz="1860" b="0" dirty="0"/>
          </a:p>
        </p:txBody>
      </p:sp>
      <p:graphicFrame>
        <p:nvGraphicFramePr>
          <p:cNvPr id="11" name="Inhaltsplatzhalter 10"/>
          <p:cNvGraphicFramePr>
            <a:graphicFrameLocks noGrp="1"/>
          </p:cNvGraphicFramePr>
          <p:nvPr>
            <p:ph sz="half" idx="2"/>
            <p:extLst>
              <p:ext uri="{D42A27DB-BD31-4B8C-83A1-F6EECF244321}">
                <p14:modId xmlns:p14="http://schemas.microsoft.com/office/powerpoint/2010/main" val="3887351675"/>
              </p:ext>
            </p:extLst>
          </p:nvPr>
        </p:nvGraphicFramePr>
        <p:xfrm>
          <a:off x="3867150" y="1930400"/>
          <a:ext cx="7302420" cy="4024313"/>
        </p:xfrm>
        <a:graphic>
          <a:graphicData uri="http://schemas.openxmlformats.org/drawingml/2006/chart">
            <c:chart xmlns:c="http://schemas.openxmlformats.org/drawingml/2006/chart" xmlns:r="http://schemas.openxmlformats.org/officeDocument/2006/relationships" r:id="rId2"/>
          </a:graphicData>
        </a:graphic>
      </p:graphicFrame>
      <p:sp>
        <p:nvSpPr>
          <p:cNvPr id="8" name="Foliennummernplatzhalter 7"/>
          <p:cNvSpPr>
            <a:spLocks noGrp="1"/>
          </p:cNvSpPr>
          <p:nvPr>
            <p:ph type="sldNum" sz="quarter" idx="12"/>
          </p:nvPr>
        </p:nvSpPr>
        <p:spPr/>
        <p:txBody>
          <a:bodyPr/>
          <a:lstStyle/>
          <a:p>
            <a:fld id="{4FAB73BC-B049-4115-A692-8D63A059BFB8}" type="slidenum">
              <a:rPr lang="en-US" smtClean="0"/>
              <a:pPr/>
              <a:t>16</a:t>
            </a:fld>
            <a:endParaRPr lang="en-US" dirty="0"/>
          </a:p>
        </p:txBody>
      </p:sp>
      <p:sp>
        <p:nvSpPr>
          <p:cNvPr id="12" name="Titel 1">
            <a:extLst>
              <a:ext uri="{FF2B5EF4-FFF2-40B4-BE49-F238E27FC236}">
                <a16:creationId xmlns:a16="http://schemas.microsoft.com/office/drawing/2014/main" id="{A20EEE1D-A20D-43BB-9B86-22BFC1868F8B}"/>
              </a:ext>
            </a:extLst>
          </p:cNvPr>
          <p:cNvSpPr>
            <a:spLocks noGrp="1"/>
          </p:cNvSpPr>
          <p:nvPr>
            <p:ph type="title"/>
          </p:nvPr>
        </p:nvSpPr>
        <p:spPr>
          <a:xfrm>
            <a:off x="252919" y="1123837"/>
            <a:ext cx="2947482" cy="4601183"/>
          </a:xfrm>
        </p:spPr>
        <p:txBody>
          <a:bodyPr>
            <a:normAutofit/>
          </a:bodyPr>
          <a:lstStyle/>
          <a:p>
            <a:br>
              <a:rPr lang="de-AT" sz="2800" dirty="0"/>
            </a:br>
            <a:br>
              <a:rPr lang="de-AT" sz="2800" dirty="0"/>
            </a:br>
            <a:r>
              <a:rPr lang="de-AT" sz="2800" dirty="0"/>
              <a:t>Probleme mit der Wasserversorgung</a:t>
            </a:r>
            <a:br>
              <a:rPr lang="de-AT" sz="2800" dirty="0"/>
            </a:br>
            <a:br>
              <a:rPr lang="de-AT" sz="2800" dirty="0"/>
            </a:br>
            <a:r>
              <a:rPr lang="de-AT" sz="2800" dirty="0"/>
              <a:t>Gab es welche?</a:t>
            </a:r>
            <a:br>
              <a:rPr lang="de-AT" sz="2800" dirty="0"/>
            </a:br>
            <a:br>
              <a:rPr lang="de-AT" sz="1400" dirty="0"/>
            </a:br>
            <a:r>
              <a:rPr lang="de-AT" sz="1400" dirty="0"/>
              <a:t>Gab es in den letzten 5 Jahren einmal Probleme mit der Wasserversorgung?</a:t>
            </a:r>
            <a:br>
              <a:rPr lang="de-AT" sz="1400" dirty="0"/>
            </a:br>
            <a:br>
              <a:rPr lang="de-AT" sz="1400" dirty="0"/>
            </a:br>
            <a:br>
              <a:rPr lang="de-AT" sz="2800" dirty="0"/>
            </a:br>
            <a:endParaRPr lang="de-AT" sz="2800" dirty="0"/>
          </a:p>
        </p:txBody>
      </p:sp>
    </p:spTree>
    <p:extLst>
      <p:ext uri="{BB962C8B-B14F-4D97-AF65-F5344CB8AC3E}">
        <p14:creationId xmlns:p14="http://schemas.microsoft.com/office/powerpoint/2010/main" val="619325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marL="38100" marR="38100">
              <a:lnSpc>
                <a:spcPct val="100000"/>
              </a:lnSpc>
              <a:spcAft>
                <a:spcPts val="800"/>
              </a:spcAft>
            </a:pPr>
            <a:br>
              <a:rPr lang="de-AT" sz="2800" dirty="0"/>
            </a:br>
            <a:br>
              <a:rPr lang="de-AT" sz="2800" dirty="0"/>
            </a:br>
            <a:br>
              <a:rPr lang="de-AT" sz="2800" dirty="0"/>
            </a:br>
            <a:r>
              <a:rPr lang="de-AT" sz="3100" dirty="0"/>
              <a:t>Grundwasser -</a:t>
            </a:r>
            <a:br>
              <a:rPr lang="de-AT" sz="3100" dirty="0"/>
            </a:br>
            <a:r>
              <a:rPr lang="de-AT" sz="3100" dirty="0"/>
              <a:t>Schutz</a:t>
            </a:r>
            <a:br>
              <a:rPr lang="de-AT" sz="2800" dirty="0"/>
            </a:br>
            <a:br>
              <a:rPr lang="de-AT" sz="2800" dirty="0"/>
            </a:br>
            <a:r>
              <a:rPr lang="de-AT" sz="1400" dirty="0">
                <a:solidFill>
                  <a:schemeClr val="bg1"/>
                </a:solidFill>
                <a:effectLst/>
                <a:latin typeface="+mn-lt"/>
                <a:ea typeface="Calibri" panose="020F0502020204030204" pitchFamily="34" charset="0"/>
                <a:cs typeface="Times New Roman" panose="02020603050405020304" pitchFamily="18" charset="0"/>
              </a:rPr>
              <a:t>Österreichisches Trinkwasser ist eine natürliche Ressource, die zu 100% aus Quellwasser/Grundwasser besteht.</a:t>
            </a:r>
            <a:br>
              <a:rPr lang="de-AT" sz="1400" dirty="0">
                <a:solidFill>
                  <a:schemeClr val="bg1"/>
                </a:solidFill>
                <a:effectLst/>
                <a:latin typeface="+mn-lt"/>
                <a:ea typeface="Calibri" panose="020F0502020204030204" pitchFamily="34" charset="0"/>
                <a:cs typeface="Times New Roman" panose="02020603050405020304" pitchFamily="18" charset="0"/>
              </a:rPr>
            </a:br>
            <a:br>
              <a:rPr lang="de-AT" sz="1400" dirty="0">
                <a:solidFill>
                  <a:schemeClr val="bg1"/>
                </a:solidFill>
                <a:effectLst/>
                <a:latin typeface="+mn-lt"/>
                <a:ea typeface="Calibri" panose="020F0502020204030204" pitchFamily="34" charset="0"/>
                <a:cs typeface="Times New Roman" panose="02020603050405020304" pitchFamily="18" charset="0"/>
              </a:rPr>
            </a:br>
            <a:r>
              <a:rPr lang="de-AT" sz="1400" dirty="0">
                <a:solidFill>
                  <a:schemeClr val="bg1"/>
                </a:solidFill>
                <a:effectLst/>
                <a:latin typeface="+mn-lt"/>
                <a:ea typeface="Calibri" panose="020F0502020204030204" pitchFamily="34" charset="0"/>
                <a:cs typeface="Times New Roman" panose="02020603050405020304" pitchFamily="18" charset="0"/>
              </a:rPr>
              <a:t>Wie wichtig finden Sie es, dass unser Quellwasser/Grundwasser geschützt wird?</a:t>
            </a:r>
            <a:br>
              <a:rPr lang="de-AT" sz="1800" dirty="0">
                <a:effectLst/>
                <a:latin typeface="Calibri" panose="020F0502020204030204" pitchFamily="34" charset="0"/>
                <a:ea typeface="Calibri" panose="020F0502020204030204" pitchFamily="34" charset="0"/>
                <a:cs typeface="Times New Roman" panose="02020603050405020304" pitchFamily="18" charset="0"/>
              </a:rPr>
            </a:br>
            <a:br>
              <a:rPr lang="de-AT" sz="1800" dirty="0">
                <a:effectLst/>
                <a:latin typeface="Calibri" panose="020F0502020204030204" pitchFamily="34" charset="0"/>
                <a:ea typeface="Calibri" panose="020F0502020204030204" pitchFamily="34" charset="0"/>
                <a:cs typeface="Times New Roman" panose="02020603050405020304" pitchFamily="18" charset="0"/>
              </a:rPr>
            </a:br>
            <a:br>
              <a:rPr lang="de-AT" sz="1800" dirty="0">
                <a:effectLst/>
                <a:latin typeface="Calibri" panose="020F0502020204030204" pitchFamily="34" charset="0"/>
                <a:ea typeface="Calibri" panose="020F0502020204030204" pitchFamily="34" charset="0"/>
                <a:cs typeface="Times New Roman" panose="02020603050405020304" pitchFamily="18" charset="0"/>
              </a:rPr>
            </a:br>
            <a:br>
              <a:rPr lang="de-AT" sz="2800" dirty="0"/>
            </a:br>
            <a:r>
              <a:rPr lang="de-AT" sz="1400" dirty="0"/>
              <a:t>Schulnoten von 1 - 5</a:t>
            </a:r>
          </a:p>
        </p:txBody>
      </p:sp>
      <p:sp>
        <p:nvSpPr>
          <p:cNvPr id="3" name="Textplatzhalter 2"/>
          <p:cNvSpPr>
            <a:spLocks noGrp="1"/>
          </p:cNvSpPr>
          <p:nvPr>
            <p:ph type="body" idx="1"/>
          </p:nvPr>
        </p:nvSpPr>
        <p:spPr>
          <a:xfrm>
            <a:off x="3867912" y="903288"/>
            <a:ext cx="3474720" cy="531974"/>
          </a:xfrm>
        </p:spPr>
        <p:txBody>
          <a:bodyPr>
            <a:noAutofit/>
          </a:bodyPr>
          <a:lstStyle/>
          <a:p>
            <a:pPr>
              <a:lnSpc>
                <a:spcPct val="100000"/>
              </a:lnSpc>
            </a:pPr>
            <a:r>
              <a:rPr lang="de-AT" sz="1800" dirty="0"/>
              <a:t>Wie wichtig ist der Schutz des Grundwassers?</a:t>
            </a:r>
          </a:p>
        </p:txBody>
      </p:sp>
      <p:graphicFrame>
        <p:nvGraphicFramePr>
          <p:cNvPr id="11" name="Inhaltsplatzhalter 10"/>
          <p:cNvGraphicFramePr>
            <a:graphicFrameLocks noGrp="1"/>
          </p:cNvGraphicFramePr>
          <p:nvPr>
            <p:ph sz="half" idx="2"/>
            <p:extLst>
              <p:ext uri="{D42A27DB-BD31-4B8C-83A1-F6EECF244321}">
                <p14:modId xmlns:p14="http://schemas.microsoft.com/office/powerpoint/2010/main" val="1238949991"/>
              </p:ext>
            </p:extLst>
          </p:nvPr>
        </p:nvGraphicFramePr>
        <p:xfrm>
          <a:off x="3703899" y="1930400"/>
          <a:ext cx="3638289" cy="402431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platzhalter 4"/>
          <p:cNvSpPr>
            <a:spLocks noGrp="1"/>
          </p:cNvSpPr>
          <p:nvPr>
            <p:ph type="body" sz="quarter" idx="3"/>
          </p:nvPr>
        </p:nvSpPr>
        <p:spPr>
          <a:xfrm>
            <a:off x="7674016" y="439838"/>
            <a:ext cx="4051138" cy="995423"/>
          </a:xfrm>
        </p:spPr>
        <p:txBody>
          <a:bodyPr>
            <a:noAutofit/>
          </a:bodyPr>
          <a:lstStyle/>
          <a:p>
            <a:pPr>
              <a:lnSpc>
                <a:spcPct val="100000"/>
              </a:lnSpc>
            </a:pPr>
            <a:r>
              <a:rPr lang="de-AT" sz="1800" dirty="0"/>
              <a:t>Wird von den zuständigen öffentlichen Stellen genug dafür getan?</a:t>
            </a:r>
          </a:p>
        </p:txBody>
      </p:sp>
      <p:sp>
        <p:nvSpPr>
          <p:cNvPr id="8" name="Foliennummernplatzhalter 7"/>
          <p:cNvSpPr>
            <a:spLocks noGrp="1"/>
          </p:cNvSpPr>
          <p:nvPr>
            <p:ph type="sldNum" sz="quarter" idx="12"/>
          </p:nvPr>
        </p:nvSpPr>
        <p:spPr/>
        <p:txBody>
          <a:bodyPr/>
          <a:lstStyle/>
          <a:p>
            <a:fld id="{4FAB73BC-B049-4115-A692-8D63A059BFB8}" type="slidenum">
              <a:rPr lang="en-US" smtClean="0"/>
              <a:pPr/>
              <a:t>17</a:t>
            </a:fld>
            <a:endParaRPr lang="en-US" dirty="0"/>
          </a:p>
        </p:txBody>
      </p:sp>
      <p:graphicFrame>
        <p:nvGraphicFramePr>
          <p:cNvPr id="12" name="Inhaltsplatzhalter 10">
            <a:extLst>
              <a:ext uri="{FF2B5EF4-FFF2-40B4-BE49-F238E27FC236}">
                <a16:creationId xmlns:a16="http://schemas.microsoft.com/office/drawing/2014/main" id="{ABA757BA-1B0D-4E39-A408-246FEA87A5B9}"/>
              </a:ext>
            </a:extLst>
          </p:cNvPr>
          <p:cNvGraphicFramePr>
            <a:graphicFrameLocks/>
          </p:cNvGraphicFramePr>
          <p:nvPr>
            <p:extLst>
              <p:ext uri="{D42A27DB-BD31-4B8C-83A1-F6EECF244321}">
                <p14:modId xmlns:p14="http://schemas.microsoft.com/office/powerpoint/2010/main" val="1946627238"/>
              </p:ext>
            </p:extLst>
          </p:nvPr>
        </p:nvGraphicFramePr>
        <p:xfrm>
          <a:off x="7761309" y="1930400"/>
          <a:ext cx="3638289" cy="40243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077920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marL="38100" marR="38100">
              <a:lnSpc>
                <a:spcPct val="100000"/>
              </a:lnSpc>
              <a:spcAft>
                <a:spcPts val="800"/>
              </a:spcAft>
            </a:pPr>
            <a:br>
              <a:rPr lang="de-AT" sz="2800" dirty="0"/>
            </a:br>
            <a:br>
              <a:rPr lang="de-AT" sz="2800" dirty="0"/>
            </a:br>
            <a:r>
              <a:rPr lang="de-AT" sz="2200" dirty="0"/>
              <a:t>Klimaerwärmung Umweltverschmutzung</a:t>
            </a:r>
            <a:br>
              <a:rPr lang="de-AT" sz="2800" dirty="0"/>
            </a:br>
            <a:br>
              <a:rPr lang="de-AT" sz="2800" dirty="0"/>
            </a:br>
            <a:r>
              <a:rPr lang="de-AT" sz="1400" dirty="0">
                <a:solidFill>
                  <a:schemeClr val="bg1"/>
                </a:solidFill>
                <a:effectLst/>
                <a:latin typeface="+mn-lt"/>
                <a:ea typeface="Calibri" panose="020F0502020204030204" pitchFamily="34" charset="0"/>
                <a:cs typeface="Times New Roman" panose="02020603050405020304" pitchFamily="18" charset="0"/>
              </a:rPr>
              <a:t>Die Klimaerwärmung und die Umweltverschmutzung nehmen zurzeit stark zu.</a:t>
            </a:r>
            <a:br>
              <a:rPr lang="de-AT" sz="1400" dirty="0">
                <a:solidFill>
                  <a:schemeClr val="bg1"/>
                </a:solidFill>
                <a:effectLst/>
                <a:latin typeface="+mn-lt"/>
                <a:ea typeface="Calibri" panose="020F0502020204030204" pitchFamily="34" charset="0"/>
                <a:cs typeface="Times New Roman" panose="02020603050405020304" pitchFamily="18" charset="0"/>
              </a:rPr>
            </a:br>
            <a:br>
              <a:rPr lang="de-AT" sz="1400" dirty="0">
                <a:solidFill>
                  <a:schemeClr val="bg1"/>
                </a:solidFill>
                <a:effectLst/>
                <a:latin typeface="+mn-lt"/>
                <a:ea typeface="Calibri" panose="020F0502020204030204" pitchFamily="34" charset="0"/>
                <a:cs typeface="Times New Roman" panose="02020603050405020304" pitchFamily="18" charset="0"/>
              </a:rPr>
            </a:br>
            <a:r>
              <a:rPr lang="de-AT" sz="1400" dirty="0">
                <a:solidFill>
                  <a:schemeClr val="bg1"/>
                </a:solidFill>
                <a:effectLst/>
                <a:latin typeface="+mn-lt"/>
                <a:ea typeface="Calibri" panose="020F0502020204030204" pitchFamily="34" charset="0"/>
              </a:rPr>
              <a:t>Wird das in Zukunft die Qualität unseres Trinkwassers oder die Versorgung mit Trinkwasser verändern? </a:t>
            </a:r>
            <a:br>
              <a:rPr lang="de-AT" sz="1800" dirty="0">
                <a:effectLst/>
                <a:latin typeface="Calibri" panose="020F0502020204030204" pitchFamily="34" charset="0"/>
                <a:ea typeface="Calibri" panose="020F0502020204030204" pitchFamily="34" charset="0"/>
                <a:cs typeface="Times New Roman" panose="02020603050405020304" pitchFamily="18" charset="0"/>
              </a:rPr>
            </a:br>
            <a:br>
              <a:rPr lang="de-AT" sz="1800" dirty="0">
                <a:effectLst/>
                <a:latin typeface="Calibri" panose="020F0502020204030204" pitchFamily="34" charset="0"/>
                <a:ea typeface="Calibri" panose="020F0502020204030204" pitchFamily="34" charset="0"/>
                <a:cs typeface="Times New Roman" panose="02020603050405020304" pitchFamily="18" charset="0"/>
              </a:rPr>
            </a:br>
            <a:br>
              <a:rPr lang="de-AT" sz="1800" dirty="0">
                <a:effectLst/>
                <a:latin typeface="Calibri" panose="020F0502020204030204" pitchFamily="34" charset="0"/>
                <a:ea typeface="Calibri" panose="020F0502020204030204" pitchFamily="34" charset="0"/>
                <a:cs typeface="Times New Roman" panose="02020603050405020304" pitchFamily="18" charset="0"/>
              </a:rPr>
            </a:br>
            <a:br>
              <a:rPr lang="de-AT" sz="2800" dirty="0"/>
            </a:br>
            <a:endParaRPr lang="de-AT" sz="1400" dirty="0"/>
          </a:p>
        </p:txBody>
      </p:sp>
      <p:sp>
        <p:nvSpPr>
          <p:cNvPr id="3" name="Textplatzhalter 2"/>
          <p:cNvSpPr>
            <a:spLocks noGrp="1"/>
          </p:cNvSpPr>
          <p:nvPr>
            <p:ph type="body" idx="1"/>
          </p:nvPr>
        </p:nvSpPr>
        <p:spPr>
          <a:xfrm>
            <a:off x="3879443" y="1042184"/>
            <a:ext cx="3474720" cy="531974"/>
          </a:xfrm>
        </p:spPr>
        <p:txBody>
          <a:bodyPr>
            <a:noAutofit/>
          </a:bodyPr>
          <a:lstStyle/>
          <a:p>
            <a:pPr>
              <a:lnSpc>
                <a:spcPct val="100000"/>
              </a:lnSpc>
            </a:pPr>
            <a:r>
              <a:rPr lang="de-AT" sz="1600" dirty="0"/>
              <a:t>Qualität des Trinkwassers wird …</a:t>
            </a:r>
          </a:p>
        </p:txBody>
      </p:sp>
      <p:sp>
        <p:nvSpPr>
          <p:cNvPr id="5" name="Textplatzhalter 4"/>
          <p:cNvSpPr>
            <a:spLocks noGrp="1"/>
          </p:cNvSpPr>
          <p:nvPr>
            <p:ph type="body" sz="quarter" idx="3"/>
          </p:nvPr>
        </p:nvSpPr>
        <p:spPr>
          <a:xfrm>
            <a:off x="7685547" y="1042183"/>
            <a:ext cx="4051138" cy="531974"/>
          </a:xfrm>
        </p:spPr>
        <p:txBody>
          <a:bodyPr>
            <a:noAutofit/>
          </a:bodyPr>
          <a:lstStyle/>
          <a:p>
            <a:pPr>
              <a:lnSpc>
                <a:spcPct val="100000"/>
              </a:lnSpc>
            </a:pPr>
            <a:r>
              <a:rPr lang="de-AT" sz="1600" dirty="0"/>
              <a:t>Versorgung mit Trinkwasser wird …</a:t>
            </a:r>
          </a:p>
        </p:txBody>
      </p:sp>
      <p:sp>
        <p:nvSpPr>
          <p:cNvPr id="8" name="Foliennummernplatzhalter 7"/>
          <p:cNvSpPr>
            <a:spLocks noGrp="1"/>
          </p:cNvSpPr>
          <p:nvPr>
            <p:ph type="sldNum" sz="quarter" idx="12"/>
          </p:nvPr>
        </p:nvSpPr>
        <p:spPr/>
        <p:txBody>
          <a:bodyPr/>
          <a:lstStyle/>
          <a:p>
            <a:fld id="{4FAB73BC-B049-4115-A692-8D63A059BFB8}" type="slidenum">
              <a:rPr lang="en-US" smtClean="0"/>
              <a:pPr/>
              <a:t>18</a:t>
            </a:fld>
            <a:endParaRPr lang="en-US" dirty="0"/>
          </a:p>
        </p:txBody>
      </p:sp>
      <p:graphicFrame>
        <p:nvGraphicFramePr>
          <p:cNvPr id="12" name="Inhaltsplatzhalter 10">
            <a:extLst>
              <a:ext uri="{FF2B5EF4-FFF2-40B4-BE49-F238E27FC236}">
                <a16:creationId xmlns:a16="http://schemas.microsoft.com/office/drawing/2014/main" id="{ABA757BA-1B0D-4E39-A408-246FEA87A5B9}"/>
              </a:ext>
            </a:extLst>
          </p:cNvPr>
          <p:cNvGraphicFramePr>
            <a:graphicFrameLocks/>
          </p:cNvGraphicFramePr>
          <p:nvPr>
            <p:extLst>
              <p:ext uri="{D42A27DB-BD31-4B8C-83A1-F6EECF244321}">
                <p14:modId xmlns:p14="http://schemas.microsoft.com/office/powerpoint/2010/main" val="4288996977"/>
              </p:ext>
            </p:extLst>
          </p:nvPr>
        </p:nvGraphicFramePr>
        <p:xfrm>
          <a:off x="7674017" y="1574158"/>
          <a:ext cx="3725582" cy="4380556"/>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feld 3">
            <a:extLst>
              <a:ext uri="{FF2B5EF4-FFF2-40B4-BE49-F238E27FC236}">
                <a16:creationId xmlns:a16="http://schemas.microsoft.com/office/drawing/2014/main" id="{CECB2461-D71D-4661-B4F1-B1F24967980C}"/>
              </a:ext>
            </a:extLst>
          </p:cNvPr>
          <p:cNvSpPr txBox="1"/>
          <p:nvPr/>
        </p:nvSpPr>
        <p:spPr>
          <a:xfrm>
            <a:off x="3763871" y="403844"/>
            <a:ext cx="7511969" cy="646331"/>
          </a:xfrm>
          <a:prstGeom prst="rect">
            <a:avLst/>
          </a:prstGeom>
          <a:noFill/>
        </p:spPr>
        <p:txBody>
          <a:bodyPr wrap="square" rtlCol="0">
            <a:spAutoFit/>
          </a:bodyPr>
          <a:lstStyle/>
          <a:p>
            <a:pPr algn="ctr"/>
            <a:r>
              <a:rPr lang="de-DE" b="1" dirty="0">
                <a:solidFill>
                  <a:schemeClr val="tx1">
                    <a:lumMod val="65000"/>
                    <a:lumOff val="35000"/>
                  </a:schemeClr>
                </a:solidFill>
              </a:rPr>
              <a:t>Im Vergleich mit Österreich glauben weniger Menschen an eine Verschlechterung</a:t>
            </a:r>
          </a:p>
        </p:txBody>
      </p:sp>
      <p:graphicFrame>
        <p:nvGraphicFramePr>
          <p:cNvPr id="13" name="Inhaltsplatzhalter 10">
            <a:extLst>
              <a:ext uri="{FF2B5EF4-FFF2-40B4-BE49-F238E27FC236}">
                <a16:creationId xmlns:a16="http://schemas.microsoft.com/office/drawing/2014/main" id="{D50CD94C-654B-44BB-A1C9-519A3626BBA4}"/>
              </a:ext>
            </a:extLst>
          </p:cNvPr>
          <p:cNvGraphicFramePr>
            <a:graphicFrameLocks/>
          </p:cNvGraphicFramePr>
          <p:nvPr>
            <p:extLst>
              <p:ext uri="{D42A27DB-BD31-4B8C-83A1-F6EECF244321}">
                <p14:modId xmlns:p14="http://schemas.microsoft.com/office/powerpoint/2010/main" val="2257824984"/>
              </p:ext>
            </p:extLst>
          </p:nvPr>
        </p:nvGraphicFramePr>
        <p:xfrm>
          <a:off x="3879443" y="1610808"/>
          <a:ext cx="3725582" cy="438055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5849701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br>
              <a:rPr lang="de-AT" sz="2800" dirty="0"/>
            </a:br>
            <a:br>
              <a:rPr lang="de-AT" sz="2800" dirty="0"/>
            </a:br>
            <a:r>
              <a:rPr lang="de-AT" sz="2800" dirty="0"/>
              <a:t>Krise</a:t>
            </a:r>
            <a:br>
              <a:rPr lang="de-AT" sz="2800" dirty="0"/>
            </a:br>
            <a:r>
              <a:rPr lang="de-AT" sz="2800" dirty="0"/>
              <a:t>Pandemie</a:t>
            </a:r>
            <a:br>
              <a:rPr lang="de-AT" sz="2800" dirty="0"/>
            </a:br>
            <a:r>
              <a:rPr lang="de-AT" sz="2800" dirty="0"/>
              <a:t>Blackout</a:t>
            </a:r>
            <a:br>
              <a:rPr lang="de-AT" sz="2800" dirty="0"/>
            </a:br>
            <a:endParaRPr lang="de-AT" sz="2800" dirty="0"/>
          </a:p>
        </p:txBody>
      </p:sp>
      <p:sp>
        <p:nvSpPr>
          <p:cNvPr id="4" name="Textplatzhalter 3"/>
          <p:cNvSpPr>
            <a:spLocks noGrp="1"/>
          </p:cNvSpPr>
          <p:nvPr>
            <p:ph type="body" sz="half" idx="2"/>
          </p:nvPr>
        </p:nvSpPr>
        <p:spPr/>
        <p:txBody>
          <a:bodyPr>
            <a:normAutofit/>
          </a:bodyPr>
          <a:lstStyle/>
          <a:p>
            <a:pPr>
              <a:lnSpc>
                <a:spcPct val="110000"/>
              </a:lnSpc>
            </a:pPr>
            <a:r>
              <a:rPr lang="de-AT" dirty="0">
                <a:solidFill>
                  <a:schemeClr val="bg1"/>
                </a:solidFill>
                <a:effectLst/>
                <a:ea typeface="Calibri" panose="020F0502020204030204" pitchFamily="34" charset="0"/>
              </a:rPr>
              <a:t>Könnten Sie sich vorstellen, dass die Trinkwasserversorgung aus der Leitung in Österreich durch eine Krise/eine Pandemie/ein Black-Out gefährdet sein könnte? Dass Sie also – zumindest eine Zeitlang - nur mehr beschränkt Zugang zu Trinkwasser aus der Leitung haben?</a:t>
            </a:r>
            <a:endParaRPr lang="de-AT" dirty="0">
              <a:solidFill>
                <a:schemeClr val="bg1"/>
              </a:solidFill>
            </a:endParaRPr>
          </a:p>
          <a:p>
            <a:endParaRPr lang="de-AT" dirty="0"/>
          </a:p>
          <a:p>
            <a:pPr>
              <a:spcBef>
                <a:spcPts val="0"/>
              </a:spcBef>
            </a:pPr>
            <a:endParaRPr lang="de-AT" dirty="0"/>
          </a:p>
          <a:p>
            <a:pPr>
              <a:spcBef>
                <a:spcPts val="0"/>
              </a:spcBef>
            </a:pPr>
            <a:endParaRPr lang="de-AT" dirty="0"/>
          </a:p>
          <a:p>
            <a:endParaRPr lang="de-AT" dirty="0"/>
          </a:p>
        </p:txBody>
      </p:sp>
      <p:sp>
        <p:nvSpPr>
          <p:cNvPr id="6" name="Foliennummernplatzhalter 5"/>
          <p:cNvSpPr>
            <a:spLocks noGrp="1"/>
          </p:cNvSpPr>
          <p:nvPr>
            <p:ph type="sldNum" sz="quarter" idx="12"/>
          </p:nvPr>
        </p:nvSpPr>
        <p:spPr/>
        <p:txBody>
          <a:bodyPr/>
          <a:lstStyle/>
          <a:p>
            <a:fld id="{4FAB73BC-B049-4115-A692-8D63A059BFB8}" type="slidenum">
              <a:rPr lang="en-US" smtClean="0"/>
              <a:pPr/>
              <a:t>19</a:t>
            </a:fld>
            <a:endParaRPr lang="en-US" dirty="0"/>
          </a:p>
        </p:txBody>
      </p:sp>
      <p:graphicFrame>
        <p:nvGraphicFramePr>
          <p:cNvPr id="10" name="Inhaltsplatzhalter 10">
            <a:extLst>
              <a:ext uri="{FF2B5EF4-FFF2-40B4-BE49-F238E27FC236}">
                <a16:creationId xmlns:a16="http://schemas.microsoft.com/office/drawing/2014/main" id="{4A363824-7ED6-4A1F-A081-C0623465B626}"/>
              </a:ext>
            </a:extLst>
          </p:cNvPr>
          <p:cNvGraphicFramePr>
            <a:graphicFrameLocks/>
          </p:cNvGraphicFramePr>
          <p:nvPr>
            <p:extLst>
              <p:ext uri="{D42A27DB-BD31-4B8C-83A1-F6EECF244321}">
                <p14:modId xmlns:p14="http://schemas.microsoft.com/office/powerpoint/2010/main" val="2540773349"/>
              </p:ext>
            </p:extLst>
          </p:nvPr>
        </p:nvGraphicFramePr>
        <p:xfrm>
          <a:off x="3703899" y="1930400"/>
          <a:ext cx="7799843" cy="402431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feld 6">
            <a:extLst>
              <a:ext uri="{FF2B5EF4-FFF2-40B4-BE49-F238E27FC236}">
                <a16:creationId xmlns:a16="http://schemas.microsoft.com/office/drawing/2014/main" id="{41FA248E-2481-4A0A-8779-89C7D5265A30}"/>
              </a:ext>
            </a:extLst>
          </p:cNvPr>
          <p:cNvSpPr txBox="1"/>
          <p:nvPr/>
        </p:nvSpPr>
        <p:spPr>
          <a:xfrm>
            <a:off x="3938299" y="903287"/>
            <a:ext cx="7331042" cy="646331"/>
          </a:xfrm>
          <a:prstGeom prst="rect">
            <a:avLst/>
          </a:prstGeom>
          <a:noFill/>
        </p:spPr>
        <p:txBody>
          <a:bodyPr wrap="square" rtlCol="0">
            <a:spAutoFit/>
          </a:bodyPr>
          <a:lstStyle/>
          <a:p>
            <a:pPr algn="ctr"/>
            <a:r>
              <a:rPr lang="de-DE" b="1" dirty="0">
                <a:solidFill>
                  <a:schemeClr val="tx1">
                    <a:lumMod val="65000"/>
                    <a:lumOff val="35000"/>
                  </a:schemeClr>
                </a:solidFill>
              </a:rPr>
              <a:t>Rund die Hälfte kann sich vorstellen, </a:t>
            </a:r>
          </a:p>
          <a:p>
            <a:pPr algn="ctr"/>
            <a:r>
              <a:rPr lang="de-DE" b="1" dirty="0">
                <a:solidFill>
                  <a:schemeClr val="tx1">
                    <a:lumMod val="65000"/>
                    <a:lumOff val="35000"/>
                  </a:schemeClr>
                </a:solidFill>
              </a:rPr>
              <a:t>eine Zeitlang nur mehr beschränkt Zugang zu Trinkwasser zu haben</a:t>
            </a:r>
            <a:endParaRPr lang="de-AT" b="1" dirty="0">
              <a:solidFill>
                <a:schemeClr val="tx1">
                  <a:lumMod val="65000"/>
                  <a:lumOff val="35000"/>
                </a:schemeClr>
              </a:solidFill>
            </a:endParaRPr>
          </a:p>
        </p:txBody>
      </p:sp>
    </p:spTree>
    <p:extLst>
      <p:ext uri="{BB962C8B-B14F-4D97-AF65-F5344CB8AC3E}">
        <p14:creationId xmlns:p14="http://schemas.microsoft.com/office/powerpoint/2010/main" val="2408849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2800" dirty="0"/>
              <a:t>Untersuchungs-design</a:t>
            </a:r>
          </a:p>
        </p:txBody>
      </p:sp>
      <p:sp>
        <p:nvSpPr>
          <p:cNvPr id="3" name="Inhaltsplatzhalter 2"/>
          <p:cNvSpPr>
            <a:spLocks noGrp="1"/>
          </p:cNvSpPr>
          <p:nvPr>
            <p:ph idx="1"/>
          </p:nvPr>
        </p:nvSpPr>
        <p:spPr>
          <a:xfrm>
            <a:off x="3814404" y="1123836"/>
            <a:ext cx="7315200" cy="4601183"/>
          </a:xfrm>
        </p:spPr>
        <p:txBody>
          <a:bodyPr>
            <a:normAutofit/>
          </a:bodyPr>
          <a:lstStyle/>
          <a:p>
            <a:pPr>
              <a:lnSpc>
                <a:spcPts val="2200"/>
              </a:lnSpc>
              <a:spcBef>
                <a:spcPts val="0"/>
              </a:spcBef>
              <a:buFont typeface="Wingdings" panose="05000000000000000000" pitchFamily="2" charset="2"/>
              <a:buChar char="§"/>
            </a:pPr>
            <a:r>
              <a:rPr lang="de-AT" sz="1800" b="1" dirty="0"/>
              <a:t>Studie: </a:t>
            </a:r>
            <a:r>
              <a:rPr lang="de-AT" sz="1800" dirty="0"/>
              <a:t>Konsumentenbefragung Trinkwasser 2021</a:t>
            </a:r>
          </a:p>
          <a:p>
            <a:pPr marL="0" indent="0">
              <a:lnSpc>
                <a:spcPts val="2200"/>
              </a:lnSpc>
              <a:spcBef>
                <a:spcPts val="0"/>
              </a:spcBef>
              <a:buNone/>
            </a:pPr>
            <a:endParaRPr lang="de-AT" sz="1800" dirty="0"/>
          </a:p>
          <a:p>
            <a:pPr>
              <a:lnSpc>
                <a:spcPts val="2200"/>
              </a:lnSpc>
              <a:spcBef>
                <a:spcPts val="0"/>
              </a:spcBef>
              <a:buFont typeface="Wingdings" panose="05000000000000000000" pitchFamily="2" charset="2"/>
              <a:buChar char="§"/>
            </a:pPr>
            <a:r>
              <a:rPr lang="de-AT" sz="1800" b="1" dirty="0"/>
              <a:t>Methode: </a:t>
            </a:r>
            <a:r>
              <a:rPr lang="de-AT" sz="1800" dirty="0"/>
              <a:t>CATI  </a:t>
            </a:r>
            <a:r>
              <a:rPr lang="de-AT" sz="1600" dirty="0"/>
              <a:t>(Computerunterstützte Telefoninterviews)</a:t>
            </a:r>
          </a:p>
          <a:p>
            <a:pPr>
              <a:lnSpc>
                <a:spcPts val="2200"/>
              </a:lnSpc>
              <a:spcBef>
                <a:spcPts val="0"/>
              </a:spcBef>
              <a:buFont typeface="Wingdings" panose="05000000000000000000" pitchFamily="2" charset="2"/>
              <a:buChar char="§"/>
            </a:pPr>
            <a:endParaRPr lang="de-AT" sz="1800" dirty="0"/>
          </a:p>
          <a:p>
            <a:pPr>
              <a:lnSpc>
                <a:spcPts val="2200"/>
              </a:lnSpc>
              <a:spcBef>
                <a:spcPts val="0"/>
              </a:spcBef>
              <a:buFont typeface="Wingdings" panose="05000000000000000000" pitchFamily="2" charset="2"/>
              <a:buChar char="§"/>
            </a:pPr>
            <a:r>
              <a:rPr lang="de-AT" sz="1800" b="1" dirty="0"/>
              <a:t>Stichprobe: </a:t>
            </a:r>
            <a:br>
              <a:rPr lang="de-AT" sz="1800" b="1" dirty="0"/>
            </a:br>
            <a:r>
              <a:rPr lang="de-AT" sz="1800" dirty="0"/>
              <a:t>200 Interviews im Versorgungsgebiet</a:t>
            </a:r>
            <a:br>
              <a:rPr lang="de-AT" sz="1800" dirty="0"/>
            </a:br>
            <a:r>
              <a:rPr lang="de-AT" sz="1800" dirty="0"/>
              <a:t>Personen mit öffentlicher  Wasserversorgung</a:t>
            </a:r>
          </a:p>
          <a:p>
            <a:pPr>
              <a:lnSpc>
                <a:spcPts val="2200"/>
              </a:lnSpc>
              <a:spcBef>
                <a:spcPts val="0"/>
              </a:spcBef>
              <a:buFont typeface="Wingdings" panose="05000000000000000000" pitchFamily="2" charset="2"/>
              <a:buChar char="§"/>
            </a:pPr>
            <a:endParaRPr lang="de-AT" sz="1800" dirty="0"/>
          </a:p>
          <a:p>
            <a:pPr>
              <a:lnSpc>
                <a:spcPts val="2200"/>
              </a:lnSpc>
              <a:spcBef>
                <a:spcPts val="0"/>
              </a:spcBef>
              <a:buFont typeface="Wingdings" panose="05000000000000000000" pitchFamily="2" charset="2"/>
              <a:buChar char="§"/>
            </a:pPr>
            <a:r>
              <a:rPr lang="de-AT" sz="1800" b="1" dirty="0"/>
              <a:t>Maximale Schwankungsbreite bei 200 Befragten:  </a:t>
            </a:r>
            <a:br>
              <a:rPr lang="de-AT" sz="1800" b="1" dirty="0"/>
            </a:br>
            <a:r>
              <a:rPr lang="de-AT" sz="1800" u="sng" dirty="0"/>
              <a:t>+</a:t>
            </a:r>
            <a:r>
              <a:rPr lang="de-AT" sz="1800" dirty="0"/>
              <a:t> 6,93% bei einer Sicherheitswahrscheinlichkeit von 95%.</a:t>
            </a:r>
            <a:br>
              <a:rPr lang="de-AT" sz="1800" dirty="0"/>
            </a:br>
            <a:endParaRPr lang="de-AT" sz="1800" dirty="0"/>
          </a:p>
          <a:p>
            <a:pPr>
              <a:lnSpc>
                <a:spcPts val="2200"/>
              </a:lnSpc>
              <a:spcBef>
                <a:spcPts val="0"/>
              </a:spcBef>
              <a:buFont typeface="Wingdings" panose="05000000000000000000" pitchFamily="2" charset="2"/>
              <a:buChar char="§"/>
            </a:pPr>
            <a:r>
              <a:rPr lang="de-AT" sz="1800" b="1" dirty="0"/>
              <a:t>Rundungsdifferenzen:  </a:t>
            </a:r>
            <a:br>
              <a:rPr lang="de-AT" sz="1800" b="1" dirty="0"/>
            </a:br>
            <a:r>
              <a:rPr lang="de-AT" sz="1800" dirty="0"/>
              <a:t>Abweichungen von 100% aufgrund von Rundungsdifferenzen möglich</a:t>
            </a:r>
          </a:p>
          <a:p>
            <a:pPr>
              <a:lnSpc>
                <a:spcPts val="2200"/>
              </a:lnSpc>
              <a:spcBef>
                <a:spcPts val="0"/>
              </a:spcBef>
              <a:buFont typeface="Wingdings" panose="05000000000000000000" pitchFamily="2" charset="2"/>
              <a:buChar char="§"/>
            </a:pPr>
            <a:endParaRPr lang="de-AT" sz="1800" dirty="0"/>
          </a:p>
          <a:p>
            <a:pPr>
              <a:lnSpc>
                <a:spcPts val="2200"/>
              </a:lnSpc>
              <a:spcBef>
                <a:spcPts val="0"/>
              </a:spcBef>
              <a:buFont typeface="Wingdings" panose="05000000000000000000" pitchFamily="2" charset="2"/>
              <a:buChar char="§"/>
            </a:pPr>
            <a:r>
              <a:rPr lang="de-AT" sz="1800" b="1" dirty="0"/>
              <a:t>Durchführungszeitraum:  </a:t>
            </a:r>
            <a:r>
              <a:rPr lang="de-AT" sz="1800" dirty="0"/>
              <a:t>April/Mai 2021</a:t>
            </a:r>
          </a:p>
        </p:txBody>
      </p:sp>
      <p:sp>
        <p:nvSpPr>
          <p:cNvPr id="6" name="Foliennummernplatzhalter 5"/>
          <p:cNvSpPr>
            <a:spLocks noGrp="1"/>
          </p:cNvSpPr>
          <p:nvPr>
            <p:ph type="sldNum" sz="quarter" idx="12"/>
          </p:nvPr>
        </p:nvSpPr>
        <p:spPr/>
        <p:txBody>
          <a:bodyPr/>
          <a:lstStyle/>
          <a:p>
            <a:fld id="{4FAB73BC-B049-4115-A692-8D63A059BFB8}" type="slidenum">
              <a:rPr lang="en-US" smtClean="0"/>
              <a:pPr/>
              <a:t>2</a:t>
            </a:fld>
            <a:endParaRPr lang="en-US" dirty="0"/>
          </a:p>
        </p:txBody>
      </p:sp>
    </p:spTree>
    <p:extLst>
      <p:ext uri="{BB962C8B-B14F-4D97-AF65-F5344CB8AC3E}">
        <p14:creationId xmlns:p14="http://schemas.microsoft.com/office/powerpoint/2010/main" val="11272077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2800" dirty="0"/>
              <a:t>Privatisierung</a:t>
            </a:r>
            <a:br>
              <a:rPr lang="de-AT" sz="2800" dirty="0"/>
            </a:br>
            <a:r>
              <a:rPr lang="de-AT" sz="2800" dirty="0"/>
              <a:t>Liberalisierung</a:t>
            </a:r>
            <a:br>
              <a:rPr lang="de-AT" sz="2800" dirty="0"/>
            </a:br>
            <a:endParaRPr lang="de-AT" sz="2800" dirty="0"/>
          </a:p>
        </p:txBody>
      </p:sp>
      <p:sp>
        <p:nvSpPr>
          <p:cNvPr id="4" name="Textplatzhalter 3"/>
          <p:cNvSpPr>
            <a:spLocks noGrp="1"/>
          </p:cNvSpPr>
          <p:nvPr>
            <p:ph type="body" sz="half" idx="2"/>
          </p:nvPr>
        </p:nvSpPr>
        <p:spPr/>
        <p:txBody>
          <a:bodyPr>
            <a:normAutofit/>
          </a:bodyPr>
          <a:lstStyle/>
          <a:p>
            <a:r>
              <a:rPr lang="de-AT" dirty="0"/>
              <a:t>Hin und wieder gibt es Diskussionen über eine mögliche Privatisierung  bzw. Liberalisierung der Wasserversorgung. </a:t>
            </a:r>
          </a:p>
          <a:p>
            <a:r>
              <a:rPr lang="de-AT" dirty="0"/>
              <a:t>Sind Sie persönlich …</a:t>
            </a:r>
          </a:p>
          <a:p>
            <a:endParaRPr lang="de-AT" dirty="0"/>
          </a:p>
          <a:p>
            <a:endParaRPr lang="de-AT" dirty="0"/>
          </a:p>
          <a:p>
            <a:pPr>
              <a:spcBef>
                <a:spcPts val="0"/>
              </a:spcBef>
            </a:pPr>
            <a:endParaRPr lang="de-AT" dirty="0"/>
          </a:p>
          <a:p>
            <a:pPr>
              <a:spcBef>
                <a:spcPts val="0"/>
              </a:spcBef>
            </a:pPr>
            <a:endParaRPr lang="de-AT" dirty="0"/>
          </a:p>
          <a:p>
            <a:endParaRPr lang="de-AT" dirty="0"/>
          </a:p>
        </p:txBody>
      </p:sp>
      <p:sp>
        <p:nvSpPr>
          <p:cNvPr id="6" name="Foliennummernplatzhalter 5"/>
          <p:cNvSpPr>
            <a:spLocks noGrp="1"/>
          </p:cNvSpPr>
          <p:nvPr>
            <p:ph type="sldNum" sz="quarter" idx="12"/>
          </p:nvPr>
        </p:nvSpPr>
        <p:spPr/>
        <p:txBody>
          <a:bodyPr/>
          <a:lstStyle/>
          <a:p>
            <a:fld id="{4FAB73BC-B049-4115-A692-8D63A059BFB8}" type="slidenum">
              <a:rPr lang="en-US" smtClean="0"/>
              <a:pPr/>
              <a:t>20</a:t>
            </a:fld>
            <a:endParaRPr lang="en-US" dirty="0"/>
          </a:p>
        </p:txBody>
      </p:sp>
      <p:graphicFrame>
        <p:nvGraphicFramePr>
          <p:cNvPr id="11" name="Inhaltsplatzhalter 10"/>
          <p:cNvGraphicFramePr>
            <a:graphicFrameLocks noGrp="1"/>
          </p:cNvGraphicFramePr>
          <p:nvPr>
            <p:ph idx="1"/>
            <p:extLst>
              <p:ext uri="{D42A27DB-BD31-4B8C-83A1-F6EECF244321}">
                <p14:modId xmlns:p14="http://schemas.microsoft.com/office/powerpoint/2010/main" val="469825369"/>
              </p:ext>
            </p:extLst>
          </p:nvPr>
        </p:nvGraphicFramePr>
        <p:xfrm>
          <a:off x="3867150" y="1788543"/>
          <a:ext cx="7315200" cy="4201095"/>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feld 12"/>
          <p:cNvSpPr txBox="1"/>
          <p:nvPr/>
        </p:nvSpPr>
        <p:spPr>
          <a:xfrm>
            <a:off x="10161097" y="1982264"/>
            <a:ext cx="946075" cy="349456"/>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AT" sz="1400" dirty="0">
                <a:solidFill>
                  <a:schemeClr val="tx1">
                    <a:lumMod val="65000"/>
                    <a:lumOff val="35000"/>
                  </a:schemeClr>
                </a:solidFill>
              </a:rPr>
              <a:t>In Prozent</a:t>
            </a:r>
          </a:p>
        </p:txBody>
      </p:sp>
      <p:sp>
        <p:nvSpPr>
          <p:cNvPr id="3" name="Textfeld 2">
            <a:extLst>
              <a:ext uri="{FF2B5EF4-FFF2-40B4-BE49-F238E27FC236}">
                <a16:creationId xmlns:a16="http://schemas.microsoft.com/office/drawing/2014/main" id="{4A9DD912-4B14-4830-A77B-27F0B9308D91}"/>
              </a:ext>
            </a:extLst>
          </p:cNvPr>
          <p:cNvSpPr txBox="1"/>
          <p:nvPr/>
        </p:nvSpPr>
        <p:spPr>
          <a:xfrm>
            <a:off x="4021666" y="775500"/>
            <a:ext cx="7006167" cy="646331"/>
          </a:xfrm>
          <a:prstGeom prst="rect">
            <a:avLst/>
          </a:prstGeom>
          <a:noFill/>
        </p:spPr>
        <p:txBody>
          <a:bodyPr wrap="square" rtlCol="0">
            <a:spAutoFit/>
          </a:bodyPr>
          <a:lstStyle/>
          <a:p>
            <a:pPr algn="ctr"/>
            <a:r>
              <a:rPr lang="de-AT" b="1" dirty="0">
                <a:solidFill>
                  <a:schemeClr val="tx1">
                    <a:lumMod val="65000"/>
                    <a:lumOff val="35000"/>
                  </a:schemeClr>
                </a:solidFill>
              </a:rPr>
              <a:t>Eine Privatisierung/Liberalisierung der Wasserversorgung</a:t>
            </a:r>
          </a:p>
          <a:p>
            <a:pPr algn="ctr"/>
            <a:r>
              <a:rPr lang="de-AT" b="1" dirty="0">
                <a:solidFill>
                  <a:schemeClr val="tx1">
                    <a:lumMod val="65000"/>
                    <a:lumOff val="35000"/>
                  </a:schemeClr>
                </a:solidFill>
              </a:rPr>
              <a:t>wird deutlich abgelehnt.</a:t>
            </a:r>
          </a:p>
        </p:txBody>
      </p:sp>
    </p:spTree>
    <p:extLst>
      <p:ext uri="{BB962C8B-B14F-4D97-AF65-F5344CB8AC3E}">
        <p14:creationId xmlns:p14="http://schemas.microsoft.com/office/powerpoint/2010/main" val="2007919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4FAB73BC-B049-4115-A692-8D63A059BFB8}" type="slidenum">
              <a:rPr lang="en-US" smtClean="0"/>
              <a:pPr/>
              <a:t>21</a:t>
            </a:fld>
            <a:endParaRPr lang="en-US" dirty="0"/>
          </a:p>
        </p:txBody>
      </p:sp>
      <p:sp>
        <p:nvSpPr>
          <p:cNvPr id="15" name="Textplatzhalter 2">
            <a:extLst>
              <a:ext uri="{FF2B5EF4-FFF2-40B4-BE49-F238E27FC236}">
                <a16:creationId xmlns:a16="http://schemas.microsoft.com/office/drawing/2014/main" id="{8E339D93-8363-4F03-8B50-2D15411585EF}"/>
              </a:ext>
            </a:extLst>
          </p:cNvPr>
          <p:cNvSpPr txBox="1">
            <a:spLocks/>
          </p:cNvSpPr>
          <p:nvPr/>
        </p:nvSpPr>
        <p:spPr>
          <a:xfrm>
            <a:off x="3429896" y="718907"/>
            <a:ext cx="8762104" cy="959422"/>
          </a:xfrm>
          <a:prstGeom prst="rect">
            <a:avLst/>
          </a:prstGeom>
        </p:spPr>
        <p:txBody>
          <a:bodyP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lgn="ctr">
              <a:lnSpc>
                <a:spcPct val="100000"/>
              </a:lnSpc>
              <a:spcBef>
                <a:spcPts val="0"/>
              </a:spcBef>
              <a:buNone/>
            </a:pPr>
            <a:r>
              <a:rPr lang="de-AT" sz="1800" b="1" dirty="0">
                <a:effectLst/>
                <a:ea typeface="Calibri" panose="020F0502020204030204" pitchFamily="34" charset="0"/>
              </a:rPr>
              <a:t>Welche Bedeutung hat es für Sie, dass Sie durch Ihren regionalen, öffentlichen</a:t>
            </a:r>
            <a:br>
              <a:rPr lang="de-AT" sz="1800" b="1" dirty="0">
                <a:effectLst/>
                <a:ea typeface="Calibri" panose="020F0502020204030204" pitchFamily="34" charset="0"/>
              </a:rPr>
            </a:br>
            <a:r>
              <a:rPr lang="de-AT" sz="1800" b="1" dirty="0">
                <a:effectLst/>
                <a:ea typeface="Calibri" panose="020F0502020204030204" pitchFamily="34" charset="0"/>
              </a:rPr>
              <a:t>und gemeinnützigen Wasserversorger versorgt werden?</a:t>
            </a:r>
            <a:endParaRPr lang="de-AT" sz="1800" dirty="0"/>
          </a:p>
        </p:txBody>
      </p:sp>
      <p:sp>
        <p:nvSpPr>
          <p:cNvPr id="16" name="Foliennummernplatzhalter 7">
            <a:extLst>
              <a:ext uri="{FF2B5EF4-FFF2-40B4-BE49-F238E27FC236}">
                <a16:creationId xmlns:a16="http://schemas.microsoft.com/office/drawing/2014/main" id="{68DB1E81-8AAD-4ED9-B0E6-42E6CC89476F}"/>
              </a:ext>
            </a:extLst>
          </p:cNvPr>
          <p:cNvSpPr txBox="1">
            <a:spLocks/>
          </p:cNvSpPr>
          <p:nvPr/>
        </p:nvSpPr>
        <p:spPr>
          <a:xfrm>
            <a:off x="10634135" y="6356350"/>
            <a:ext cx="1530927" cy="365125"/>
          </a:xfrm>
          <a:prstGeom prst="rect">
            <a:avLst/>
          </a:prstGeom>
        </p:spPr>
        <p:txBody>
          <a:bodyPr vert="horz" lIns="91440" tIns="45720" rIns="91440" bIns="45720" rtlCol="0" anchor="ctr"/>
          <a:lstStyle>
            <a:defPPr>
              <a:defRPr lang="en-US"/>
            </a:defPPr>
            <a:lvl1pPr marL="0" algn="r" defTabSz="457200" rtl="0" eaLnBrk="1" latinLnBrk="0" hangingPunct="1">
              <a:defRPr sz="1200" b="1"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FAB73BC-B049-4115-A692-8D63A059BFB8}" type="slidenum">
              <a:rPr lang="en-US" smtClean="0"/>
              <a:pPr/>
              <a:t>21</a:t>
            </a:fld>
            <a:endParaRPr lang="en-US" dirty="0"/>
          </a:p>
        </p:txBody>
      </p:sp>
      <p:graphicFrame>
        <p:nvGraphicFramePr>
          <p:cNvPr id="17" name="Inhaltsplatzhalter 9">
            <a:extLst>
              <a:ext uri="{FF2B5EF4-FFF2-40B4-BE49-F238E27FC236}">
                <a16:creationId xmlns:a16="http://schemas.microsoft.com/office/drawing/2014/main" id="{8D3594E4-9783-415E-B481-5BF3C8EB02E9}"/>
              </a:ext>
            </a:extLst>
          </p:cNvPr>
          <p:cNvGraphicFramePr>
            <a:graphicFrameLocks/>
          </p:cNvGraphicFramePr>
          <p:nvPr>
            <p:extLst>
              <p:ext uri="{D42A27DB-BD31-4B8C-83A1-F6EECF244321}">
                <p14:modId xmlns:p14="http://schemas.microsoft.com/office/powerpoint/2010/main" val="3418862991"/>
              </p:ext>
            </p:extLst>
          </p:nvPr>
        </p:nvGraphicFramePr>
        <p:xfrm>
          <a:off x="3867150" y="1678329"/>
          <a:ext cx="7315200" cy="4311309"/>
        </p:xfrm>
        <a:graphic>
          <a:graphicData uri="http://schemas.openxmlformats.org/drawingml/2006/chart">
            <c:chart xmlns:c="http://schemas.openxmlformats.org/drawingml/2006/chart" xmlns:r="http://schemas.openxmlformats.org/officeDocument/2006/relationships" r:id="rId2"/>
          </a:graphicData>
        </a:graphic>
      </p:graphicFrame>
      <p:sp>
        <p:nvSpPr>
          <p:cNvPr id="18" name="Titel 1">
            <a:extLst>
              <a:ext uri="{FF2B5EF4-FFF2-40B4-BE49-F238E27FC236}">
                <a16:creationId xmlns:a16="http://schemas.microsoft.com/office/drawing/2014/main" id="{77A0E7AB-5C50-4C4C-9F59-860E892F6768}"/>
              </a:ext>
            </a:extLst>
          </p:cNvPr>
          <p:cNvSpPr txBox="1">
            <a:spLocks/>
          </p:cNvSpPr>
          <p:nvPr/>
        </p:nvSpPr>
        <p:spPr>
          <a:xfrm>
            <a:off x="252919" y="2673753"/>
            <a:ext cx="2947482" cy="3085490"/>
          </a:xfrm>
          <a:prstGeom prst="rect">
            <a:avLst/>
          </a:prstGeom>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3200" b="0" kern="1200" spc="-60" baseline="0">
                <a:solidFill>
                  <a:srgbClr val="FFFFFF"/>
                </a:solidFill>
                <a:latin typeface="+mj-lt"/>
                <a:ea typeface="+mj-ea"/>
                <a:cs typeface="+mj-cs"/>
              </a:defRPr>
            </a:lvl1pPr>
          </a:lstStyle>
          <a:p>
            <a:pPr>
              <a:lnSpc>
                <a:spcPct val="100000"/>
              </a:lnSpc>
            </a:pPr>
            <a:r>
              <a:rPr lang="de-AT" sz="2800" dirty="0"/>
              <a:t>Öffentlicher Wasserversorger  I</a:t>
            </a:r>
          </a:p>
          <a:p>
            <a:pPr>
              <a:lnSpc>
                <a:spcPct val="100000"/>
              </a:lnSpc>
            </a:pPr>
            <a:endParaRPr lang="de-AT" sz="1400" dirty="0"/>
          </a:p>
          <a:p>
            <a:pPr>
              <a:lnSpc>
                <a:spcPct val="100000"/>
              </a:lnSpc>
            </a:pPr>
            <a:endParaRPr lang="de-AT" sz="1400" dirty="0"/>
          </a:p>
          <a:p>
            <a:pPr>
              <a:lnSpc>
                <a:spcPct val="100000"/>
              </a:lnSpc>
            </a:pPr>
            <a:endParaRPr lang="de-AT" sz="1400" dirty="0"/>
          </a:p>
          <a:p>
            <a:pPr>
              <a:lnSpc>
                <a:spcPct val="100000"/>
              </a:lnSpc>
            </a:pPr>
            <a:endParaRPr lang="de-AT" sz="1400" dirty="0"/>
          </a:p>
          <a:p>
            <a:pPr>
              <a:lnSpc>
                <a:spcPct val="100000"/>
              </a:lnSpc>
            </a:pPr>
            <a:br>
              <a:rPr lang="de-AT" sz="1400" dirty="0"/>
            </a:br>
            <a:endParaRPr lang="de-AT" sz="1400" dirty="0">
              <a:solidFill>
                <a:schemeClr val="bg1"/>
              </a:solidFill>
              <a:latin typeface="+mn-lt"/>
            </a:endParaRPr>
          </a:p>
          <a:p>
            <a:pPr>
              <a:lnSpc>
                <a:spcPct val="100000"/>
              </a:lnSpc>
            </a:pPr>
            <a:endParaRPr lang="de-AT" sz="1400" dirty="0">
              <a:solidFill>
                <a:schemeClr val="bg1"/>
              </a:solidFill>
              <a:latin typeface="+mn-lt"/>
            </a:endParaRPr>
          </a:p>
          <a:p>
            <a:pPr>
              <a:lnSpc>
                <a:spcPct val="100000"/>
              </a:lnSpc>
            </a:pPr>
            <a:endParaRPr lang="de-AT" sz="1400" dirty="0">
              <a:solidFill>
                <a:schemeClr val="bg1"/>
              </a:solidFill>
              <a:latin typeface="+mn-lt"/>
            </a:endParaRPr>
          </a:p>
          <a:p>
            <a:pPr>
              <a:lnSpc>
                <a:spcPct val="100000"/>
              </a:lnSpc>
            </a:pPr>
            <a:endParaRPr lang="de-AT" sz="1400" dirty="0">
              <a:solidFill>
                <a:schemeClr val="bg1"/>
              </a:solidFill>
              <a:latin typeface="+mn-lt"/>
            </a:endParaRPr>
          </a:p>
          <a:p>
            <a:pPr>
              <a:lnSpc>
                <a:spcPct val="100000"/>
              </a:lnSpc>
            </a:pPr>
            <a:r>
              <a:rPr lang="de-AT" sz="1400" dirty="0">
                <a:solidFill>
                  <a:schemeClr val="bg1"/>
                </a:solidFill>
                <a:latin typeface="+mn-lt"/>
              </a:rPr>
              <a:t>Schulnoten von 1 - 5</a:t>
            </a:r>
          </a:p>
        </p:txBody>
      </p:sp>
      <p:sp>
        <p:nvSpPr>
          <p:cNvPr id="19" name="Textfeld 18">
            <a:extLst>
              <a:ext uri="{FF2B5EF4-FFF2-40B4-BE49-F238E27FC236}">
                <a16:creationId xmlns:a16="http://schemas.microsoft.com/office/drawing/2014/main" id="{9B5ABA13-874E-4F45-8FED-FF25392C6A52}"/>
              </a:ext>
            </a:extLst>
          </p:cNvPr>
          <p:cNvSpPr txBox="1"/>
          <p:nvPr/>
        </p:nvSpPr>
        <p:spPr>
          <a:xfrm>
            <a:off x="9514390" y="2939970"/>
            <a:ext cx="1539204" cy="338554"/>
          </a:xfrm>
          <a:prstGeom prst="rect">
            <a:avLst/>
          </a:prstGeom>
          <a:noFill/>
        </p:spPr>
        <p:txBody>
          <a:bodyPr wrap="none" rtlCol="0">
            <a:spAutoFit/>
          </a:bodyPr>
          <a:lstStyle/>
          <a:p>
            <a:r>
              <a:rPr lang="de-DE" sz="1600" b="1" dirty="0"/>
              <a:t>Mittelwert:  1,3</a:t>
            </a:r>
            <a:endParaRPr lang="de-AT" sz="1600" b="1" dirty="0"/>
          </a:p>
        </p:txBody>
      </p:sp>
    </p:spTree>
    <p:extLst>
      <p:ext uri="{BB962C8B-B14F-4D97-AF65-F5344CB8AC3E}">
        <p14:creationId xmlns:p14="http://schemas.microsoft.com/office/powerpoint/2010/main" val="28863248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4FAB73BC-B049-4115-A692-8D63A059BFB8}" type="slidenum">
              <a:rPr lang="en-US" smtClean="0"/>
              <a:pPr/>
              <a:t>22</a:t>
            </a:fld>
            <a:endParaRPr lang="en-US" dirty="0"/>
          </a:p>
        </p:txBody>
      </p:sp>
      <p:sp>
        <p:nvSpPr>
          <p:cNvPr id="15" name="Textplatzhalter 2">
            <a:extLst>
              <a:ext uri="{FF2B5EF4-FFF2-40B4-BE49-F238E27FC236}">
                <a16:creationId xmlns:a16="http://schemas.microsoft.com/office/drawing/2014/main" id="{8E339D93-8363-4F03-8B50-2D15411585EF}"/>
              </a:ext>
            </a:extLst>
          </p:cNvPr>
          <p:cNvSpPr txBox="1">
            <a:spLocks/>
          </p:cNvSpPr>
          <p:nvPr/>
        </p:nvSpPr>
        <p:spPr>
          <a:xfrm>
            <a:off x="3680748" y="499535"/>
            <a:ext cx="8258333" cy="1097771"/>
          </a:xfrm>
          <a:prstGeom prst="rect">
            <a:avLst/>
          </a:prstGeom>
        </p:spPr>
        <p:txBody>
          <a:bodyP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marR="38100" indent="0" algn="ctr">
              <a:lnSpc>
                <a:spcPct val="100000"/>
              </a:lnSpc>
              <a:spcAft>
                <a:spcPts val="800"/>
              </a:spcAft>
              <a:buNone/>
            </a:pPr>
            <a:r>
              <a:rPr lang="de-AT" sz="1600" b="1" dirty="0">
                <a:effectLst/>
                <a:ea typeface="Calibri" panose="020F0502020204030204" pitchFamily="34" charset="0"/>
                <a:cs typeface="Times New Roman" panose="02020603050405020304" pitchFamily="18" charset="0"/>
              </a:rPr>
              <a:t>Bei Ihren gemeinnützigen öffentlichen Wasserversorgern werden alle Einnahmen durch Wassergebühren nach Abdeckung der Betriebskosten wieder in die Aufrechterhaltung sowie Verbesserung der Wasserversorgungsanlagen investiert und keine Gewinne abgeschöpft. </a:t>
            </a:r>
            <a:br>
              <a:rPr lang="de-AT" sz="1600" b="1" dirty="0">
                <a:effectLst/>
                <a:ea typeface="Calibri" panose="020F0502020204030204" pitchFamily="34" charset="0"/>
                <a:cs typeface="Times New Roman" panose="02020603050405020304" pitchFamily="18" charset="0"/>
              </a:rPr>
            </a:br>
            <a:r>
              <a:rPr lang="de-AT" sz="1600" b="1" dirty="0">
                <a:effectLst/>
                <a:ea typeface="Calibri" panose="020F0502020204030204" pitchFamily="34" charset="0"/>
                <a:cs typeface="Times New Roman" panose="02020603050405020304" pitchFamily="18" charset="0"/>
              </a:rPr>
              <a:t>Ist diese Eigenheit Ihrer gemeinnützigen öffentlichen Wasserversorger für Sie wichtig?</a:t>
            </a:r>
            <a:endParaRPr lang="de-AT" sz="1600" dirty="0">
              <a:effectLst/>
              <a:ea typeface="Calibri" panose="020F0502020204030204" pitchFamily="34" charset="0"/>
              <a:cs typeface="Times New Roman" panose="02020603050405020304" pitchFamily="18" charset="0"/>
            </a:endParaRPr>
          </a:p>
        </p:txBody>
      </p:sp>
      <p:sp>
        <p:nvSpPr>
          <p:cNvPr id="16" name="Foliennummernplatzhalter 7">
            <a:extLst>
              <a:ext uri="{FF2B5EF4-FFF2-40B4-BE49-F238E27FC236}">
                <a16:creationId xmlns:a16="http://schemas.microsoft.com/office/drawing/2014/main" id="{68DB1E81-8AAD-4ED9-B0E6-42E6CC89476F}"/>
              </a:ext>
            </a:extLst>
          </p:cNvPr>
          <p:cNvSpPr txBox="1">
            <a:spLocks/>
          </p:cNvSpPr>
          <p:nvPr/>
        </p:nvSpPr>
        <p:spPr>
          <a:xfrm>
            <a:off x="10634135" y="6356350"/>
            <a:ext cx="1530927" cy="365125"/>
          </a:xfrm>
          <a:prstGeom prst="rect">
            <a:avLst/>
          </a:prstGeom>
        </p:spPr>
        <p:txBody>
          <a:bodyPr vert="horz" lIns="91440" tIns="45720" rIns="91440" bIns="45720" rtlCol="0" anchor="ctr"/>
          <a:lstStyle>
            <a:defPPr>
              <a:defRPr lang="en-US"/>
            </a:defPPr>
            <a:lvl1pPr marL="0" algn="r" defTabSz="457200" rtl="0" eaLnBrk="1" latinLnBrk="0" hangingPunct="1">
              <a:defRPr sz="1200" b="1"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FAB73BC-B049-4115-A692-8D63A059BFB8}" type="slidenum">
              <a:rPr lang="en-US" smtClean="0"/>
              <a:pPr/>
              <a:t>22</a:t>
            </a:fld>
            <a:endParaRPr lang="en-US" dirty="0"/>
          </a:p>
        </p:txBody>
      </p:sp>
      <p:graphicFrame>
        <p:nvGraphicFramePr>
          <p:cNvPr id="17" name="Inhaltsplatzhalter 9">
            <a:extLst>
              <a:ext uri="{FF2B5EF4-FFF2-40B4-BE49-F238E27FC236}">
                <a16:creationId xmlns:a16="http://schemas.microsoft.com/office/drawing/2014/main" id="{8D3594E4-9783-415E-B481-5BF3C8EB02E9}"/>
              </a:ext>
            </a:extLst>
          </p:cNvPr>
          <p:cNvGraphicFramePr>
            <a:graphicFrameLocks/>
          </p:cNvGraphicFramePr>
          <p:nvPr>
            <p:extLst>
              <p:ext uri="{D42A27DB-BD31-4B8C-83A1-F6EECF244321}">
                <p14:modId xmlns:p14="http://schemas.microsoft.com/office/powerpoint/2010/main" val="1969969463"/>
              </p:ext>
            </p:extLst>
          </p:nvPr>
        </p:nvGraphicFramePr>
        <p:xfrm>
          <a:off x="3867150" y="1678329"/>
          <a:ext cx="7315200" cy="4311309"/>
        </p:xfrm>
        <a:graphic>
          <a:graphicData uri="http://schemas.openxmlformats.org/drawingml/2006/chart">
            <c:chart xmlns:c="http://schemas.openxmlformats.org/drawingml/2006/chart" xmlns:r="http://schemas.openxmlformats.org/officeDocument/2006/relationships" r:id="rId2"/>
          </a:graphicData>
        </a:graphic>
      </p:graphicFrame>
      <p:sp>
        <p:nvSpPr>
          <p:cNvPr id="19" name="Textfeld 18">
            <a:extLst>
              <a:ext uri="{FF2B5EF4-FFF2-40B4-BE49-F238E27FC236}">
                <a16:creationId xmlns:a16="http://schemas.microsoft.com/office/drawing/2014/main" id="{9B5ABA13-874E-4F45-8FED-FF25392C6A52}"/>
              </a:ext>
            </a:extLst>
          </p:cNvPr>
          <p:cNvSpPr txBox="1"/>
          <p:nvPr/>
        </p:nvSpPr>
        <p:spPr>
          <a:xfrm>
            <a:off x="9514390" y="2939970"/>
            <a:ext cx="1548822" cy="338554"/>
          </a:xfrm>
          <a:prstGeom prst="rect">
            <a:avLst/>
          </a:prstGeom>
          <a:noFill/>
        </p:spPr>
        <p:txBody>
          <a:bodyPr wrap="none" rtlCol="0">
            <a:spAutoFit/>
          </a:bodyPr>
          <a:lstStyle/>
          <a:p>
            <a:r>
              <a:rPr lang="de-DE" sz="1600" b="1" dirty="0"/>
              <a:t>Mittelwert:  1,4</a:t>
            </a:r>
            <a:endParaRPr lang="de-AT" sz="1600" b="1" dirty="0"/>
          </a:p>
        </p:txBody>
      </p:sp>
      <p:sp>
        <p:nvSpPr>
          <p:cNvPr id="11" name="Titel 1">
            <a:extLst>
              <a:ext uri="{FF2B5EF4-FFF2-40B4-BE49-F238E27FC236}">
                <a16:creationId xmlns:a16="http://schemas.microsoft.com/office/drawing/2014/main" id="{010FBD4B-B58A-1FC3-E326-2DED70400602}"/>
              </a:ext>
            </a:extLst>
          </p:cNvPr>
          <p:cNvSpPr txBox="1">
            <a:spLocks/>
          </p:cNvSpPr>
          <p:nvPr/>
        </p:nvSpPr>
        <p:spPr>
          <a:xfrm>
            <a:off x="252919" y="2673753"/>
            <a:ext cx="2947482" cy="3085490"/>
          </a:xfrm>
          <a:prstGeom prst="rect">
            <a:avLst/>
          </a:prstGeom>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3200" b="0" kern="1200" spc="-60" baseline="0">
                <a:solidFill>
                  <a:srgbClr val="FFFFFF"/>
                </a:solidFill>
                <a:latin typeface="+mj-lt"/>
                <a:ea typeface="+mj-ea"/>
                <a:cs typeface="+mj-cs"/>
              </a:defRPr>
            </a:lvl1pPr>
          </a:lstStyle>
          <a:p>
            <a:pPr>
              <a:lnSpc>
                <a:spcPct val="100000"/>
              </a:lnSpc>
            </a:pPr>
            <a:r>
              <a:rPr lang="de-AT" sz="2800" dirty="0"/>
              <a:t>Öffentlicher Wasserversorger  II</a:t>
            </a:r>
          </a:p>
          <a:p>
            <a:pPr>
              <a:lnSpc>
                <a:spcPct val="100000"/>
              </a:lnSpc>
            </a:pPr>
            <a:endParaRPr lang="de-AT" sz="1400" dirty="0"/>
          </a:p>
          <a:p>
            <a:pPr>
              <a:lnSpc>
                <a:spcPct val="100000"/>
              </a:lnSpc>
            </a:pPr>
            <a:endParaRPr lang="de-AT" sz="1400" dirty="0"/>
          </a:p>
          <a:p>
            <a:pPr>
              <a:lnSpc>
                <a:spcPct val="100000"/>
              </a:lnSpc>
            </a:pPr>
            <a:endParaRPr lang="de-AT" sz="1400" dirty="0"/>
          </a:p>
          <a:p>
            <a:pPr>
              <a:lnSpc>
                <a:spcPct val="100000"/>
              </a:lnSpc>
            </a:pPr>
            <a:endParaRPr lang="de-AT" sz="1400" dirty="0"/>
          </a:p>
          <a:p>
            <a:pPr>
              <a:lnSpc>
                <a:spcPct val="100000"/>
              </a:lnSpc>
            </a:pPr>
            <a:br>
              <a:rPr lang="de-AT" sz="1400" dirty="0"/>
            </a:br>
            <a:endParaRPr lang="de-AT" sz="1400" dirty="0">
              <a:solidFill>
                <a:schemeClr val="bg1"/>
              </a:solidFill>
              <a:latin typeface="+mn-lt"/>
            </a:endParaRPr>
          </a:p>
          <a:p>
            <a:pPr>
              <a:lnSpc>
                <a:spcPct val="100000"/>
              </a:lnSpc>
            </a:pPr>
            <a:endParaRPr lang="de-AT" sz="1400" dirty="0">
              <a:solidFill>
                <a:schemeClr val="bg1"/>
              </a:solidFill>
              <a:latin typeface="+mn-lt"/>
            </a:endParaRPr>
          </a:p>
          <a:p>
            <a:pPr>
              <a:lnSpc>
                <a:spcPct val="100000"/>
              </a:lnSpc>
            </a:pPr>
            <a:endParaRPr lang="de-AT" sz="1400" dirty="0">
              <a:solidFill>
                <a:schemeClr val="bg1"/>
              </a:solidFill>
              <a:latin typeface="+mn-lt"/>
            </a:endParaRPr>
          </a:p>
          <a:p>
            <a:pPr>
              <a:lnSpc>
                <a:spcPct val="100000"/>
              </a:lnSpc>
            </a:pPr>
            <a:endParaRPr lang="de-AT" sz="1400" dirty="0">
              <a:solidFill>
                <a:schemeClr val="bg1"/>
              </a:solidFill>
              <a:latin typeface="+mn-lt"/>
            </a:endParaRPr>
          </a:p>
          <a:p>
            <a:pPr>
              <a:lnSpc>
                <a:spcPct val="100000"/>
              </a:lnSpc>
            </a:pPr>
            <a:r>
              <a:rPr lang="de-AT" sz="1400" dirty="0">
                <a:solidFill>
                  <a:schemeClr val="bg1"/>
                </a:solidFill>
                <a:latin typeface="+mn-lt"/>
              </a:rPr>
              <a:t>Schulnoten von 1 - 5</a:t>
            </a:r>
          </a:p>
        </p:txBody>
      </p:sp>
    </p:spTree>
    <p:extLst>
      <p:ext uri="{BB962C8B-B14F-4D97-AF65-F5344CB8AC3E}">
        <p14:creationId xmlns:p14="http://schemas.microsoft.com/office/powerpoint/2010/main" val="13665653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4FAB73BC-B049-4115-A692-8D63A059BFB8}" type="slidenum">
              <a:rPr lang="en-US" smtClean="0"/>
              <a:pPr/>
              <a:t>23</a:t>
            </a:fld>
            <a:endParaRPr lang="en-US" dirty="0"/>
          </a:p>
        </p:txBody>
      </p:sp>
      <p:sp>
        <p:nvSpPr>
          <p:cNvPr id="15" name="Textplatzhalter 2">
            <a:extLst>
              <a:ext uri="{FF2B5EF4-FFF2-40B4-BE49-F238E27FC236}">
                <a16:creationId xmlns:a16="http://schemas.microsoft.com/office/drawing/2014/main" id="{8E339D93-8363-4F03-8B50-2D15411585EF}"/>
              </a:ext>
            </a:extLst>
          </p:cNvPr>
          <p:cNvSpPr txBox="1">
            <a:spLocks/>
          </p:cNvSpPr>
          <p:nvPr/>
        </p:nvSpPr>
        <p:spPr>
          <a:xfrm>
            <a:off x="3680748" y="717797"/>
            <a:ext cx="8258333" cy="812082"/>
          </a:xfrm>
          <a:prstGeom prst="rect">
            <a:avLst/>
          </a:prstGeom>
        </p:spPr>
        <p:txBody>
          <a:bodyP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marR="38100" indent="0" algn="ctr">
              <a:lnSpc>
                <a:spcPct val="100000"/>
              </a:lnSpc>
              <a:spcAft>
                <a:spcPts val="800"/>
              </a:spcAft>
              <a:buNone/>
            </a:pPr>
            <a:r>
              <a:rPr lang="de-AT" sz="1800" b="1" dirty="0">
                <a:effectLst/>
                <a:ea typeface="Calibri" panose="020F0502020204030204" pitchFamily="34" charset="0"/>
                <a:cs typeface="Times New Roman" panose="02020603050405020304" pitchFamily="18" charset="0"/>
              </a:rPr>
              <a:t>Soll die derzeit bestehende regionale, öffentliche und gemeinnützige Wasserversorgungsstruktur im Burgenland beibehalten werden?</a:t>
            </a:r>
            <a:endParaRPr lang="de-AT" sz="1800" dirty="0">
              <a:effectLst/>
              <a:ea typeface="Calibri" panose="020F0502020204030204" pitchFamily="34" charset="0"/>
              <a:cs typeface="Times New Roman" panose="02020603050405020304" pitchFamily="18" charset="0"/>
            </a:endParaRPr>
          </a:p>
        </p:txBody>
      </p:sp>
      <p:sp>
        <p:nvSpPr>
          <p:cNvPr id="16" name="Foliennummernplatzhalter 7">
            <a:extLst>
              <a:ext uri="{FF2B5EF4-FFF2-40B4-BE49-F238E27FC236}">
                <a16:creationId xmlns:a16="http://schemas.microsoft.com/office/drawing/2014/main" id="{68DB1E81-8AAD-4ED9-B0E6-42E6CC89476F}"/>
              </a:ext>
            </a:extLst>
          </p:cNvPr>
          <p:cNvSpPr txBox="1">
            <a:spLocks/>
          </p:cNvSpPr>
          <p:nvPr/>
        </p:nvSpPr>
        <p:spPr>
          <a:xfrm>
            <a:off x="10634135" y="6356350"/>
            <a:ext cx="1530927" cy="365125"/>
          </a:xfrm>
          <a:prstGeom prst="rect">
            <a:avLst/>
          </a:prstGeom>
        </p:spPr>
        <p:txBody>
          <a:bodyPr vert="horz" lIns="91440" tIns="45720" rIns="91440" bIns="45720" rtlCol="0" anchor="ctr"/>
          <a:lstStyle>
            <a:defPPr>
              <a:defRPr lang="en-US"/>
            </a:defPPr>
            <a:lvl1pPr marL="0" algn="r" defTabSz="457200" rtl="0" eaLnBrk="1" latinLnBrk="0" hangingPunct="1">
              <a:defRPr sz="1200" b="1"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FAB73BC-B049-4115-A692-8D63A059BFB8}" type="slidenum">
              <a:rPr lang="en-US" smtClean="0"/>
              <a:pPr/>
              <a:t>23</a:t>
            </a:fld>
            <a:endParaRPr lang="en-US" dirty="0"/>
          </a:p>
        </p:txBody>
      </p:sp>
      <p:graphicFrame>
        <p:nvGraphicFramePr>
          <p:cNvPr id="17" name="Inhaltsplatzhalter 9">
            <a:extLst>
              <a:ext uri="{FF2B5EF4-FFF2-40B4-BE49-F238E27FC236}">
                <a16:creationId xmlns:a16="http://schemas.microsoft.com/office/drawing/2014/main" id="{8D3594E4-9783-415E-B481-5BF3C8EB02E9}"/>
              </a:ext>
            </a:extLst>
          </p:cNvPr>
          <p:cNvGraphicFramePr>
            <a:graphicFrameLocks/>
          </p:cNvGraphicFramePr>
          <p:nvPr>
            <p:extLst>
              <p:ext uri="{D42A27DB-BD31-4B8C-83A1-F6EECF244321}">
                <p14:modId xmlns:p14="http://schemas.microsoft.com/office/powerpoint/2010/main" val="2311227096"/>
              </p:ext>
            </p:extLst>
          </p:nvPr>
        </p:nvGraphicFramePr>
        <p:xfrm>
          <a:off x="3867150" y="1678329"/>
          <a:ext cx="7315200" cy="4311309"/>
        </p:xfrm>
        <a:graphic>
          <a:graphicData uri="http://schemas.openxmlformats.org/drawingml/2006/chart">
            <c:chart xmlns:c="http://schemas.openxmlformats.org/drawingml/2006/chart" xmlns:r="http://schemas.openxmlformats.org/officeDocument/2006/relationships" r:id="rId2"/>
          </a:graphicData>
        </a:graphic>
      </p:graphicFrame>
      <p:sp>
        <p:nvSpPr>
          <p:cNvPr id="11" name="Titel 1">
            <a:extLst>
              <a:ext uri="{FF2B5EF4-FFF2-40B4-BE49-F238E27FC236}">
                <a16:creationId xmlns:a16="http://schemas.microsoft.com/office/drawing/2014/main" id="{EEDFA8A0-1829-7551-2924-ED4C5DA9CC41}"/>
              </a:ext>
            </a:extLst>
          </p:cNvPr>
          <p:cNvSpPr txBox="1">
            <a:spLocks/>
          </p:cNvSpPr>
          <p:nvPr/>
        </p:nvSpPr>
        <p:spPr>
          <a:xfrm>
            <a:off x="252919" y="2673753"/>
            <a:ext cx="2947482" cy="3085490"/>
          </a:xfrm>
          <a:prstGeom prst="rect">
            <a:avLst/>
          </a:prstGeom>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3200" b="0" kern="1200" spc="-60" baseline="0">
                <a:solidFill>
                  <a:srgbClr val="FFFFFF"/>
                </a:solidFill>
                <a:latin typeface="+mj-lt"/>
                <a:ea typeface="+mj-ea"/>
                <a:cs typeface="+mj-cs"/>
              </a:defRPr>
            </a:lvl1pPr>
          </a:lstStyle>
          <a:p>
            <a:pPr>
              <a:lnSpc>
                <a:spcPct val="100000"/>
              </a:lnSpc>
            </a:pPr>
            <a:r>
              <a:rPr lang="de-AT" sz="2800" dirty="0"/>
              <a:t>Öffentlicher Wasserversorger  III</a:t>
            </a:r>
          </a:p>
          <a:p>
            <a:pPr>
              <a:lnSpc>
                <a:spcPct val="100000"/>
              </a:lnSpc>
            </a:pPr>
            <a:endParaRPr lang="de-AT" sz="1400" dirty="0"/>
          </a:p>
          <a:p>
            <a:pPr>
              <a:lnSpc>
                <a:spcPct val="100000"/>
              </a:lnSpc>
            </a:pPr>
            <a:endParaRPr lang="de-AT" sz="1400" dirty="0"/>
          </a:p>
          <a:p>
            <a:pPr>
              <a:lnSpc>
                <a:spcPct val="100000"/>
              </a:lnSpc>
            </a:pPr>
            <a:endParaRPr lang="de-AT" sz="1400" dirty="0"/>
          </a:p>
          <a:p>
            <a:pPr>
              <a:lnSpc>
                <a:spcPct val="100000"/>
              </a:lnSpc>
            </a:pPr>
            <a:endParaRPr lang="de-AT" sz="1400" dirty="0"/>
          </a:p>
          <a:p>
            <a:pPr>
              <a:lnSpc>
                <a:spcPct val="100000"/>
              </a:lnSpc>
            </a:pPr>
            <a:br>
              <a:rPr lang="de-AT" sz="1400" dirty="0"/>
            </a:br>
            <a:endParaRPr lang="de-AT" sz="1400" dirty="0">
              <a:solidFill>
                <a:schemeClr val="bg1"/>
              </a:solidFill>
              <a:latin typeface="+mn-lt"/>
            </a:endParaRPr>
          </a:p>
          <a:p>
            <a:pPr>
              <a:lnSpc>
                <a:spcPct val="100000"/>
              </a:lnSpc>
            </a:pPr>
            <a:endParaRPr lang="de-AT" sz="1400" dirty="0">
              <a:solidFill>
                <a:schemeClr val="bg1"/>
              </a:solidFill>
              <a:latin typeface="+mn-lt"/>
            </a:endParaRPr>
          </a:p>
          <a:p>
            <a:pPr>
              <a:lnSpc>
                <a:spcPct val="100000"/>
              </a:lnSpc>
            </a:pPr>
            <a:endParaRPr lang="de-AT" sz="1400" dirty="0">
              <a:solidFill>
                <a:schemeClr val="bg1"/>
              </a:solidFill>
              <a:latin typeface="+mn-lt"/>
            </a:endParaRPr>
          </a:p>
          <a:p>
            <a:pPr>
              <a:lnSpc>
                <a:spcPct val="100000"/>
              </a:lnSpc>
            </a:pPr>
            <a:endParaRPr lang="de-AT" sz="1400" dirty="0">
              <a:solidFill>
                <a:schemeClr val="bg1"/>
              </a:solidFill>
              <a:latin typeface="+mn-lt"/>
            </a:endParaRPr>
          </a:p>
          <a:p>
            <a:pPr>
              <a:lnSpc>
                <a:spcPct val="100000"/>
              </a:lnSpc>
            </a:pPr>
            <a:endParaRPr lang="de-AT" sz="1400" dirty="0">
              <a:solidFill>
                <a:schemeClr val="bg1"/>
              </a:solidFill>
              <a:latin typeface="+mn-lt"/>
            </a:endParaRPr>
          </a:p>
        </p:txBody>
      </p:sp>
    </p:spTree>
    <p:extLst>
      <p:ext uri="{BB962C8B-B14F-4D97-AF65-F5344CB8AC3E}">
        <p14:creationId xmlns:p14="http://schemas.microsoft.com/office/powerpoint/2010/main" val="26361936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069848" y="2286000"/>
            <a:ext cx="7315200" cy="1389888"/>
          </a:xfrm>
        </p:spPr>
        <p:txBody>
          <a:bodyPr>
            <a:normAutofit fontScale="90000"/>
          </a:bodyPr>
          <a:lstStyle/>
          <a:p>
            <a:r>
              <a:rPr lang="de-AT" sz="4000" dirty="0"/>
              <a:t>Vielen Dank</a:t>
            </a:r>
            <a:br>
              <a:rPr lang="de-AT" sz="4000" dirty="0"/>
            </a:br>
            <a:r>
              <a:rPr lang="de-AT" sz="4000" dirty="0"/>
              <a:t>für Ihre Aufmerksamkeit!</a:t>
            </a:r>
            <a:br>
              <a:rPr lang="de-AT" sz="4000" dirty="0"/>
            </a:br>
            <a:endParaRPr lang="de-AT" sz="4000" dirty="0"/>
          </a:p>
        </p:txBody>
      </p:sp>
      <p:pic>
        <p:nvPicPr>
          <p:cNvPr id="8" name="Grafik 7">
            <a:extLst>
              <a:ext uri="{FF2B5EF4-FFF2-40B4-BE49-F238E27FC236}">
                <a16:creationId xmlns:a16="http://schemas.microsoft.com/office/drawing/2014/main" id="{BA621FFC-99D1-4173-99E7-A54CED48E38E}"/>
              </a:ext>
            </a:extLst>
          </p:cNvPr>
          <p:cNvPicPr>
            <a:picLocks noChangeAspect="1"/>
          </p:cNvPicPr>
          <p:nvPr/>
        </p:nvPicPr>
        <p:blipFill>
          <a:blip r:embed="rId2"/>
          <a:stretch>
            <a:fillRect/>
          </a:stretch>
        </p:blipFill>
        <p:spPr>
          <a:xfrm>
            <a:off x="9359566" y="997453"/>
            <a:ext cx="2539210" cy="576525"/>
          </a:xfrm>
          <a:prstGeom prst="rect">
            <a:avLst/>
          </a:prstGeom>
        </p:spPr>
      </p:pic>
      <p:pic>
        <p:nvPicPr>
          <p:cNvPr id="7" name="Grafik 6" descr="Ein Bild, das Text enthält.&#10;&#10;Automatisch generierte Beschreibung">
            <a:extLst>
              <a:ext uri="{FF2B5EF4-FFF2-40B4-BE49-F238E27FC236}">
                <a16:creationId xmlns:a16="http://schemas.microsoft.com/office/drawing/2014/main" id="{5D5D7DC2-3807-496C-80D4-865E84EBFF0E}"/>
              </a:ext>
            </a:extLst>
          </p:cNvPr>
          <p:cNvPicPr>
            <a:picLocks noChangeAspect="1"/>
          </p:cNvPicPr>
          <p:nvPr/>
        </p:nvPicPr>
        <p:blipFill>
          <a:blip r:embed="rId3"/>
          <a:stretch>
            <a:fillRect/>
          </a:stretch>
        </p:blipFill>
        <p:spPr>
          <a:xfrm>
            <a:off x="510970" y="4179632"/>
            <a:ext cx="2114550" cy="1123950"/>
          </a:xfrm>
          <a:prstGeom prst="rect">
            <a:avLst/>
          </a:prstGeom>
        </p:spPr>
      </p:pic>
    </p:spTree>
    <p:extLst>
      <p:ext uri="{BB962C8B-B14F-4D97-AF65-F5344CB8AC3E}">
        <p14:creationId xmlns:p14="http://schemas.microsoft.com/office/powerpoint/2010/main" val="2277338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2800" dirty="0"/>
              <a:t>Assoziationen</a:t>
            </a:r>
            <a:br>
              <a:rPr lang="de-AT" sz="2800" dirty="0"/>
            </a:br>
            <a:r>
              <a:rPr lang="de-AT" sz="2800" dirty="0"/>
              <a:t>zum Wasser</a:t>
            </a:r>
          </a:p>
        </p:txBody>
      </p:sp>
      <p:sp>
        <p:nvSpPr>
          <p:cNvPr id="4" name="Textplatzhalter 3"/>
          <p:cNvSpPr>
            <a:spLocks noGrp="1"/>
          </p:cNvSpPr>
          <p:nvPr>
            <p:ph type="body" sz="half" idx="2"/>
          </p:nvPr>
        </p:nvSpPr>
        <p:spPr/>
        <p:txBody>
          <a:bodyPr>
            <a:normAutofit/>
          </a:bodyPr>
          <a:lstStyle/>
          <a:p>
            <a:r>
              <a:rPr lang="de-AT" sz="1500" dirty="0">
                <a:effectLst/>
                <a:ea typeface="Times New Roman" panose="02020603050405020304" pitchFamily="18" charset="0"/>
              </a:rPr>
              <a:t>Welche Eigenschaften fallen Ihnen zum österreichischen Trinkwasser (Wasser aus der Leitung) ein?</a:t>
            </a:r>
            <a:endParaRPr lang="de-AT" sz="1500" dirty="0"/>
          </a:p>
          <a:p>
            <a:endParaRPr lang="de-AT" dirty="0"/>
          </a:p>
          <a:p>
            <a:endParaRPr lang="de-AT" dirty="0"/>
          </a:p>
          <a:p>
            <a:pPr>
              <a:spcBef>
                <a:spcPts val="0"/>
              </a:spcBef>
            </a:pPr>
            <a:r>
              <a:rPr lang="de-AT" dirty="0"/>
              <a:t>Offene Frage, spontane Antworten</a:t>
            </a:r>
          </a:p>
          <a:p>
            <a:pPr>
              <a:spcBef>
                <a:spcPts val="0"/>
              </a:spcBef>
            </a:pPr>
            <a:r>
              <a:rPr lang="de-AT" dirty="0"/>
              <a:t>Mehrfachnennungen möglich</a:t>
            </a:r>
          </a:p>
        </p:txBody>
      </p:sp>
      <p:graphicFrame>
        <p:nvGraphicFramePr>
          <p:cNvPr id="9" name="Inhaltsplatzhalter 8"/>
          <p:cNvGraphicFramePr>
            <a:graphicFrameLocks noGrp="1"/>
          </p:cNvGraphicFramePr>
          <p:nvPr>
            <p:ph idx="1"/>
            <p:extLst>
              <p:ext uri="{D42A27DB-BD31-4B8C-83A1-F6EECF244321}">
                <p14:modId xmlns:p14="http://schemas.microsoft.com/office/powerpoint/2010/main" val="2229948977"/>
              </p:ext>
            </p:extLst>
          </p:nvPr>
        </p:nvGraphicFramePr>
        <p:xfrm>
          <a:off x="3985497" y="1805651"/>
          <a:ext cx="7315200" cy="45506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Foliennummernplatzhalter 5"/>
          <p:cNvSpPr>
            <a:spLocks noGrp="1"/>
          </p:cNvSpPr>
          <p:nvPr>
            <p:ph type="sldNum" sz="quarter" idx="12"/>
          </p:nvPr>
        </p:nvSpPr>
        <p:spPr/>
        <p:txBody>
          <a:bodyPr/>
          <a:lstStyle/>
          <a:p>
            <a:fld id="{4FAB73BC-B049-4115-A692-8D63A059BFB8}" type="slidenum">
              <a:rPr lang="en-US" smtClean="0"/>
              <a:pPr/>
              <a:t>3</a:t>
            </a:fld>
            <a:endParaRPr lang="en-US" dirty="0"/>
          </a:p>
        </p:txBody>
      </p:sp>
      <p:sp>
        <p:nvSpPr>
          <p:cNvPr id="7" name="Textfeld 6"/>
          <p:cNvSpPr txBox="1"/>
          <p:nvPr/>
        </p:nvSpPr>
        <p:spPr>
          <a:xfrm>
            <a:off x="3985497" y="501650"/>
            <a:ext cx="7315200" cy="1117229"/>
          </a:xfrm>
          <a:prstGeom prst="rect">
            <a:avLst/>
          </a:prstGeom>
          <a:noFill/>
        </p:spPr>
        <p:txBody>
          <a:bodyPr wrap="square" rtlCol="0">
            <a:spAutoFit/>
          </a:bodyPr>
          <a:lstStyle/>
          <a:p>
            <a:pPr algn="ctr"/>
            <a:r>
              <a:rPr lang="de-AT" sz="1860" b="1" dirty="0">
                <a:solidFill>
                  <a:schemeClr val="tx1">
                    <a:lumMod val="65000"/>
                    <a:lumOff val="35000"/>
                  </a:schemeClr>
                </a:solidFill>
              </a:rPr>
              <a:t>Die Assoziationen zum österreichischen Trinkwasser sind sehr gut.</a:t>
            </a:r>
          </a:p>
          <a:p>
            <a:pPr algn="ctr"/>
            <a:r>
              <a:rPr lang="de-AT" sz="1600" dirty="0">
                <a:solidFill>
                  <a:schemeClr val="tx1">
                    <a:lumMod val="65000"/>
                    <a:lumOff val="35000"/>
                  </a:schemeClr>
                </a:solidFill>
              </a:rPr>
              <a:t>84 % der Befragten nennen dazu spontan positive Eigenschaften</a:t>
            </a:r>
          </a:p>
          <a:p>
            <a:pPr algn="ctr"/>
            <a:endParaRPr lang="de-AT" sz="1600" dirty="0">
              <a:solidFill>
                <a:schemeClr val="tx1">
                  <a:lumMod val="65000"/>
                  <a:lumOff val="35000"/>
                </a:schemeClr>
              </a:solidFill>
            </a:endParaRPr>
          </a:p>
          <a:p>
            <a:pPr algn="ctr"/>
            <a:r>
              <a:rPr lang="de-AT" sz="1600" dirty="0">
                <a:solidFill>
                  <a:schemeClr val="tx1">
                    <a:lumMod val="65000"/>
                    <a:lumOff val="35000"/>
                  </a:schemeClr>
                </a:solidFill>
                <a:sym typeface="Wingdings" panose="05000000000000000000" pitchFamily="2" charset="2"/>
              </a:rPr>
              <a:t>   A</a:t>
            </a:r>
            <a:r>
              <a:rPr lang="de-AT" sz="1600" i="1" dirty="0">
                <a:solidFill>
                  <a:schemeClr val="tx1">
                    <a:lumMod val="65000"/>
                    <a:lumOff val="35000"/>
                  </a:schemeClr>
                </a:solidFill>
              </a:rPr>
              <a:t>ber auch ein Viertel (25%) haben negative Assoziationen</a:t>
            </a:r>
          </a:p>
        </p:txBody>
      </p:sp>
    </p:spTree>
    <p:extLst>
      <p:ext uri="{BB962C8B-B14F-4D97-AF65-F5344CB8AC3E}">
        <p14:creationId xmlns:p14="http://schemas.microsoft.com/office/powerpoint/2010/main" val="2372844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62465" y="1885550"/>
            <a:ext cx="2947482" cy="4972450"/>
          </a:xfrm>
        </p:spPr>
        <p:txBody>
          <a:bodyPr>
            <a:normAutofit/>
          </a:bodyPr>
          <a:lstStyle/>
          <a:p>
            <a:r>
              <a:rPr lang="de-AT" sz="2800" dirty="0"/>
              <a:t>Qualität des Trinkwassers</a:t>
            </a:r>
            <a:br>
              <a:rPr lang="de-AT" sz="1400" dirty="0"/>
            </a:br>
            <a:br>
              <a:rPr lang="de-AT" sz="1400" dirty="0"/>
            </a:br>
            <a:r>
              <a:rPr lang="de-AT" sz="1400" dirty="0"/>
              <a:t>Wie beurteilen Sie die Qualität Ihres Trinkwassers?</a:t>
            </a:r>
            <a:br>
              <a:rPr lang="de-AT" sz="1400" dirty="0"/>
            </a:br>
            <a:br>
              <a:rPr lang="de-AT" sz="1400" dirty="0"/>
            </a:br>
            <a:br>
              <a:rPr lang="de-AT" sz="1400" dirty="0"/>
            </a:br>
            <a:br>
              <a:rPr lang="de-AT" sz="1400" dirty="0"/>
            </a:br>
            <a:br>
              <a:rPr lang="de-AT" sz="1400" dirty="0"/>
            </a:br>
            <a:r>
              <a:rPr lang="de-AT" sz="1400" dirty="0"/>
              <a:t>Schulnoten von 1 - 5</a:t>
            </a:r>
            <a:endParaRPr lang="de-AT" dirty="0"/>
          </a:p>
        </p:txBody>
      </p:sp>
      <p:graphicFrame>
        <p:nvGraphicFramePr>
          <p:cNvPr id="11" name="Inhaltsplatzhalter 10"/>
          <p:cNvGraphicFramePr>
            <a:graphicFrameLocks noGrp="1"/>
          </p:cNvGraphicFramePr>
          <p:nvPr>
            <p:ph sz="half" idx="2"/>
            <p:extLst>
              <p:ext uri="{D42A27DB-BD31-4B8C-83A1-F6EECF244321}">
                <p14:modId xmlns:p14="http://schemas.microsoft.com/office/powerpoint/2010/main" val="1196341177"/>
              </p:ext>
            </p:extLst>
          </p:nvPr>
        </p:nvGraphicFramePr>
        <p:xfrm>
          <a:off x="3934385" y="1506070"/>
          <a:ext cx="3475038" cy="4569665"/>
        </p:xfrm>
        <a:graphic>
          <a:graphicData uri="http://schemas.openxmlformats.org/drawingml/2006/chart">
            <c:chart xmlns:c="http://schemas.openxmlformats.org/drawingml/2006/chart" xmlns:r="http://schemas.openxmlformats.org/officeDocument/2006/relationships" r:id="rId2"/>
          </a:graphicData>
        </a:graphic>
      </p:graphicFrame>
      <p:sp>
        <p:nvSpPr>
          <p:cNvPr id="6" name="Inhaltsplatzhalter 5"/>
          <p:cNvSpPr>
            <a:spLocks noGrp="1"/>
          </p:cNvSpPr>
          <p:nvPr>
            <p:ph sz="quarter" idx="4"/>
          </p:nvPr>
        </p:nvSpPr>
        <p:spPr>
          <a:xfrm>
            <a:off x="7662440" y="1930936"/>
            <a:ext cx="4051139" cy="4023360"/>
          </a:xfrm>
        </p:spPr>
        <p:txBody>
          <a:bodyPr>
            <a:normAutofit/>
          </a:bodyPr>
          <a:lstStyle/>
          <a:p>
            <a:pPr>
              <a:lnSpc>
                <a:spcPct val="100000"/>
              </a:lnSpc>
              <a:spcBef>
                <a:spcPts val="0"/>
              </a:spcBef>
            </a:pPr>
            <a:r>
              <a:rPr lang="de-AT" sz="1600" dirty="0"/>
              <a:t>Gründe für Unzufriedenheit sind:</a:t>
            </a:r>
          </a:p>
          <a:p>
            <a:pPr marL="177120" indent="0">
              <a:lnSpc>
                <a:spcPct val="100000"/>
              </a:lnSpc>
              <a:spcBef>
                <a:spcPts val="0"/>
              </a:spcBef>
              <a:buNone/>
            </a:pPr>
            <a:endParaRPr lang="de-AT" sz="1600" dirty="0"/>
          </a:p>
          <a:p>
            <a:pPr marL="645750" indent="-285750">
              <a:lnSpc>
                <a:spcPct val="100000"/>
              </a:lnSpc>
              <a:spcBef>
                <a:spcPts val="0"/>
              </a:spcBef>
              <a:buFont typeface="Symbol" panose="05050102010706020507" pitchFamily="18" charset="2"/>
              <a:buChar char="-"/>
            </a:pPr>
            <a:r>
              <a:rPr lang="de-AT" sz="1600" dirty="0"/>
              <a:t>Kalkgehalt ist zu hoch  (68%)</a:t>
            </a:r>
          </a:p>
          <a:p>
            <a:pPr marL="645750" indent="-285750">
              <a:lnSpc>
                <a:spcPct val="100000"/>
              </a:lnSpc>
              <a:spcBef>
                <a:spcPts val="0"/>
              </a:spcBef>
              <a:buFont typeface="Symbol" panose="05050102010706020507" pitchFamily="18" charset="2"/>
              <a:buChar char="-"/>
            </a:pPr>
            <a:r>
              <a:rPr lang="de-AT" sz="1600" dirty="0"/>
              <a:t>Schmeckt nicht  (23%)</a:t>
            </a:r>
          </a:p>
          <a:p>
            <a:pPr marL="645750" indent="-285750">
              <a:lnSpc>
                <a:spcPct val="100000"/>
              </a:lnSpc>
              <a:spcBef>
                <a:spcPts val="0"/>
              </a:spcBef>
              <a:buFont typeface="Symbol" panose="05050102010706020507" pitchFamily="18" charset="2"/>
              <a:buChar char="-"/>
            </a:pPr>
            <a:r>
              <a:rPr lang="de-AT" sz="1600" dirty="0"/>
              <a:t>Schlechte Qualität/Schadstoffe  (9%)</a:t>
            </a:r>
          </a:p>
          <a:p>
            <a:pPr marL="360000" indent="0">
              <a:lnSpc>
                <a:spcPct val="100000"/>
              </a:lnSpc>
              <a:spcBef>
                <a:spcPts val="0"/>
              </a:spcBef>
              <a:buNone/>
            </a:pPr>
            <a:endParaRPr lang="de-AT" sz="1600" dirty="0"/>
          </a:p>
          <a:p>
            <a:pPr marL="360000" indent="0" algn="r">
              <a:lnSpc>
                <a:spcPct val="100000"/>
              </a:lnSpc>
              <a:spcBef>
                <a:spcPts val="0"/>
              </a:spcBef>
              <a:buNone/>
            </a:pPr>
            <a:endParaRPr lang="de-AT" sz="1400" dirty="0"/>
          </a:p>
          <a:p>
            <a:pPr marL="360000" indent="0" algn="r">
              <a:lnSpc>
                <a:spcPct val="100000"/>
              </a:lnSpc>
              <a:spcBef>
                <a:spcPts val="0"/>
              </a:spcBef>
              <a:buNone/>
            </a:pPr>
            <a:endParaRPr lang="de-AT" sz="1400" dirty="0"/>
          </a:p>
          <a:p>
            <a:pPr marL="360000" indent="0" algn="r">
              <a:lnSpc>
                <a:spcPct val="100000"/>
              </a:lnSpc>
              <a:spcBef>
                <a:spcPts val="0"/>
              </a:spcBef>
              <a:buNone/>
            </a:pPr>
            <a:r>
              <a:rPr lang="de-AT" sz="1400" dirty="0">
                <a:sym typeface="Wingdings" panose="05000000000000000000" pitchFamily="2" charset="2"/>
              </a:rPr>
              <a:t>   </a:t>
            </a:r>
            <a:r>
              <a:rPr lang="de-AT" sz="1400" dirty="0"/>
              <a:t>Nur 22 Befragte</a:t>
            </a:r>
          </a:p>
          <a:p>
            <a:pPr marL="360000" indent="0">
              <a:spcBef>
                <a:spcPts val="0"/>
              </a:spcBef>
              <a:buNone/>
            </a:pPr>
            <a:endParaRPr lang="de-AT" sz="1700" dirty="0"/>
          </a:p>
          <a:p>
            <a:pPr marL="360000" indent="0" algn="r">
              <a:spcBef>
                <a:spcPts val="0"/>
              </a:spcBef>
              <a:buNone/>
            </a:pPr>
            <a:endParaRPr lang="de-AT" sz="1200" dirty="0"/>
          </a:p>
          <a:p>
            <a:pPr marL="177120" indent="0">
              <a:spcBef>
                <a:spcPts val="0"/>
              </a:spcBef>
              <a:buNone/>
            </a:pPr>
            <a:endParaRPr lang="de-AT" dirty="0"/>
          </a:p>
        </p:txBody>
      </p:sp>
      <p:sp>
        <p:nvSpPr>
          <p:cNvPr id="8" name="Foliennummernplatzhalter 7"/>
          <p:cNvSpPr>
            <a:spLocks noGrp="1"/>
          </p:cNvSpPr>
          <p:nvPr>
            <p:ph type="sldNum" sz="quarter" idx="12"/>
          </p:nvPr>
        </p:nvSpPr>
        <p:spPr/>
        <p:txBody>
          <a:bodyPr/>
          <a:lstStyle/>
          <a:p>
            <a:fld id="{4FAB73BC-B049-4115-A692-8D63A059BFB8}" type="slidenum">
              <a:rPr lang="en-US" smtClean="0"/>
              <a:pPr/>
              <a:t>4</a:t>
            </a:fld>
            <a:endParaRPr lang="en-US" dirty="0"/>
          </a:p>
        </p:txBody>
      </p:sp>
      <p:sp>
        <p:nvSpPr>
          <p:cNvPr id="13" name="Textfeld 12"/>
          <p:cNvSpPr txBox="1"/>
          <p:nvPr/>
        </p:nvSpPr>
        <p:spPr>
          <a:xfrm>
            <a:off x="3815591" y="753036"/>
            <a:ext cx="7022738" cy="646331"/>
          </a:xfrm>
          <a:prstGeom prst="rect">
            <a:avLst/>
          </a:prstGeom>
          <a:noFill/>
        </p:spPr>
        <p:txBody>
          <a:bodyPr wrap="square" rtlCol="0">
            <a:spAutoFit/>
          </a:bodyPr>
          <a:lstStyle/>
          <a:p>
            <a:pPr algn="ctr"/>
            <a:r>
              <a:rPr lang="de-AT" b="1" dirty="0">
                <a:solidFill>
                  <a:schemeClr val="tx1">
                    <a:lumMod val="65000"/>
                    <a:lumOff val="35000"/>
                  </a:schemeClr>
                </a:solidFill>
              </a:rPr>
              <a:t>Die Qualität des Leitungswassers wird von 89%</a:t>
            </a:r>
          </a:p>
          <a:p>
            <a:pPr algn="ctr"/>
            <a:r>
              <a:rPr lang="de-AT" b="1" dirty="0">
                <a:solidFill>
                  <a:schemeClr val="tx1">
                    <a:lumMod val="65000"/>
                    <a:lumOff val="35000"/>
                  </a:schemeClr>
                </a:solidFill>
              </a:rPr>
              <a:t>als "sehr gut" oder "gut" bewertet.</a:t>
            </a:r>
          </a:p>
        </p:txBody>
      </p:sp>
    </p:spTree>
    <p:extLst>
      <p:ext uri="{BB962C8B-B14F-4D97-AF65-F5344CB8AC3E}">
        <p14:creationId xmlns:p14="http://schemas.microsoft.com/office/powerpoint/2010/main" val="2222572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2800" dirty="0"/>
              <a:t>Beschäftigung mit Trinkwasser</a:t>
            </a:r>
          </a:p>
        </p:txBody>
      </p:sp>
      <p:sp>
        <p:nvSpPr>
          <p:cNvPr id="4" name="Textplatzhalter 3"/>
          <p:cNvSpPr>
            <a:spLocks noGrp="1"/>
          </p:cNvSpPr>
          <p:nvPr>
            <p:ph type="body" sz="half" idx="2"/>
          </p:nvPr>
        </p:nvSpPr>
        <p:spPr/>
        <p:txBody>
          <a:bodyPr/>
          <a:lstStyle/>
          <a:p>
            <a:endParaRPr lang="de-AT" dirty="0"/>
          </a:p>
          <a:p>
            <a:r>
              <a:rPr lang="de-AT" dirty="0"/>
              <a:t>Machen Sie sich über die Qualität Ihres Trinkwassers (manchmal) Gedanken/Sorgen?</a:t>
            </a:r>
          </a:p>
          <a:p>
            <a:endParaRPr lang="de-AT" dirty="0"/>
          </a:p>
          <a:p>
            <a:endParaRPr lang="de-AT" dirty="0"/>
          </a:p>
          <a:p>
            <a:endParaRPr lang="de-AT" dirty="0"/>
          </a:p>
          <a:p>
            <a:endParaRPr lang="de-AT" dirty="0"/>
          </a:p>
          <a:p>
            <a:endParaRPr lang="de-AT" dirty="0"/>
          </a:p>
          <a:p>
            <a:endParaRPr lang="de-AT" dirty="0"/>
          </a:p>
        </p:txBody>
      </p:sp>
      <p:sp>
        <p:nvSpPr>
          <p:cNvPr id="6" name="Foliennummernplatzhalter 5"/>
          <p:cNvSpPr>
            <a:spLocks noGrp="1"/>
          </p:cNvSpPr>
          <p:nvPr>
            <p:ph type="sldNum" sz="quarter" idx="12"/>
          </p:nvPr>
        </p:nvSpPr>
        <p:spPr/>
        <p:txBody>
          <a:bodyPr/>
          <a:lstStyle/>
          <a:p>
            <a:fld id="{4FAB73BC-B049-4115-A692-8D63A059BFB8}" type="slidenum">
              <a:rPr lang="en-US" smtClean="0"/>
              <a:pPr/>
              <a:t>5</a:t>
            </a:fld>
            <a:endParaRPr lang="en-US" dirty="0"/>
          </a:p>
        </p:txBody>
      </p:sp>
      <p:graphicFrame>
        <p:nvGraphicFramePr>
          <p:cNvPr id="9" name="Inhaltsplatzhalter 8">
            <a:extLst>
              <a:ext uri="{FF2B5EF4-FFF2-40B4-BE49-F238E27FC236}">
                <a16:creationId xmlns:a16="http://schemas.microsoft.com/office/drawing/2014/main" id="{D885BD29-9412-47D2-9F6B-F6CAE6D68E08}"/>
              </a:ext>
            </a:extLst>
          </p:cNvPr>
          <p:cNvGraphicFramePr>
            <a:graphicFrameLocks noGrp="1"/>
          </p:cNvGraphicFramePr>
          <p:nvPr>
            <p:ph idx="1"/>
            <p:extLst>
              <p:ext uri="{D42A27DB-BD31-4B8C-83A1-F6EECF244321}">
                <p14:modId xmlns:p14="http://schemas.microsoft.com/office/powerpoint/2010/main" val="2999358724"/>
              </p:ext>
            </p:extLst>
          </p:nvPr>
        </p:nvGraphicFramePr>
        <p:xfrm>
          <a:off x="3907491" y="902769"/>
          <a:ext cx="7315200" cy="518281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feld 6">
            <a:extLst>
              <a:ext uri="{FF2B5EF4-FFF2-40B4-BE49-F238E27FC236}">
                <a16:creationId xmlns:a16="http://schemas.microsoft.com/office/drawing/2014/main" id="{D123E41B-5332-4A74-83BD-E9B0C1BC4DB9}"/>
              </a:ext>
            </a:extLst>
          </p:cNvPr>
          <p:cNvSpPr txBox="1"/>
          <p:nvPr/>
        </p:nvSpPr>
        <p:spPr>
          <a:xfrm>
            <a:off x="4120588" y="772418"/>
            <a:ext cx="6967960" cy="923330"/>
          </a:xfrm>
          <a:prstGeom prst="rect">
            <a:avLst/>
          </a:prstGeom>
          <a:noFill/>
        </p:spPr>
        <p:txBody>
          <a:bodyPr wrap="square" rtlCol="0">
            <a:spAutoFit/>
          </a:bodyPr>
          <a:lstStyle/>
          <a:p>
            <a:pPr algn="ctr"/>
            <a:r>
              <a:rPr lang="de-AT" b="1" noProof="0" dirty="0">
                <a:solidFill>
                  <a:schemeClr val="tx1">
                    <a:lumMod val="65000"/>
                    <a:lumOff val="35000"/>
                  </a:schemeClr>
                </a:solidFill>
              </a:rPr>
              <a:t>Rund 1/3 der </a:t>
            </a:r>
            <a:r>
              <a:rPr lang="de-AT" b="1" baseline="0" noProof="0" dirty="0">
                <a:solidFill>
                  <a:schemeClr val="tx1">
                    <a:lumMod val="65000"/>
                    <a:lumOff val="35000"/>
                  </a:schemeClr>
                </a:solidFill>
              </a:rPr>
              <a:t>Bevölkerung macht sich auch (manchmal) Sorgen</a:t>
            </a:r>
          </a:p>
          <a:p>
            <a:pPr algn="ctr"/>
            <a:r>
              <a:rPr lang="de-AT" b="1" baseline="0" noProof="0" dirty="0">
                <a:solidFill>
                  <a:schemeClr val="tx1">
                    <a:lumMod val="65000"/>
                    <a:lumOff val="35000"/>
                  </a:schemeClr>
                </a:solidFill>
              </a:rPr>
              <a:t>über die Qualität des Trinkwassers</a:t>
            </a:r>
            <a:endParaRPr lang="de-AT" dirty="0">
              <a:solidFill>
                <a:schemeClr val="tx1">
                  <a:lumMod val="65000"/>
                  <a:lumOff val="35000"/>
                </a:schemeClr>
              </a:solidFill>
            </a:endParaRPr>
          </a:p>
          <a:p>
            <a:pPr algn="ctr"/>
            <a:endParaRPr lang="de-AT" dirty="0"/>
          </a:p>
        </p:txBody>
      </p:sp>
    </p:spTree>
    <p:extLst>
      <p:ext uri="{BB962C8B-B14F-4D97-AF65-F5344CB8AC3E}">
        <p14:creationId xmlns:p14="http://schemas.microsoft.com/office/powerpoint/2010/main" val="412101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nSpc>
                <a:spcPct val="100000"/>
              </a:lnSpc>
            </a:pPr>
            <a:r>
              <a:rPr lang="de-AT" sz="2800" dirty="0"/>
              <a:t>Umgang mit der Ressource Wasser</a:t>
            </a:r>
            <a:br>
              <a:rPr lang="de-AT" sz="2800" dirty="0"/>
            </a:br>
            <a:br>
              <a:rPr lang="de-AT" sz="2800" dirty="0"/>
            </a:br>
            <a:r>
              <a:rPr lang="de-AT" sz="1400" dirty="0"/>
              <a:t>Ist es in Österreich notwendig Trinkwasser zu sparen?</a:t>
            </a:r>
            <a:br>
              <a:rPr lang="de-AT" sz="2800" dirty="0"/>
            </a:br>
            <a:endParaRPr lang="de-AT" sz="2800" dirty="0"/>
          </a:p>
        </p:txBody>
      </p:sp>
      <p:sp>
        <p:nvSpPr>
          <p:cNvPr id="8" name="Foliennummernplatzhalter 7"/>
          <p:cNvSpPr>
            <a:spLocks noGrp="1"/>
          </p:cNvSpPr>
          <p:nvPr>
            <p:ph type="sldNum" sz="quarter" idx="12"/>
          </p:nvPr>
        </p:nvSpPr>
        <p:spPr/>
        <p:txBody>
          <a:bodyPr/>
          <a:lstStyle/>
          <a:p>
            <a:fld id="{4FAB73BC-B049-4115-A692-8D63A059BFB8}" type="slidenum">
              <a:rPr lang="en-US" smtClean="0"/>
              <a:pPr/>
              <a:t>6</a:t>
            </a:fld>
            <a:endParaRPr lang="en-US" dirty="0"/>
          </a:p>
        </p:txBody>
      </p:sp>
      <p:graphicFrame>
        <p:nvGraphicFramePr>
          <p:cNvPr id="18" name="Inhaltsplatzhalter 8">
            <a:extLst>
              <a:ext uri="{FF2B5EF4-FFF2-40B4-BE49-F238E27FC236}">
                <a16:creationId xmlns:a16="http://schemas.microsoft.com/office/drawing/2014/main" id="{F67641E2-4B35-4883-BB0F-5D70E4E39998}"/>
              </a:ext>
            </a:extLst>
          </p:cNvPr>
          <p:cNvGraphicFramePr>
            <a:graphicFrameLocks/>
          </p:cNvGraphicFramePr>
          <p:nvPr>
            <p:extLst>
              <p:ext uri="{D42A27DB-BD31-4B8C-83A1-F6EECF244321}">
                <p14:modId xmlns:p14="http://schemas.microsoft.com/office/powerpoint/2010/main" val="3927159974"/>
              </p:ext>
            </p:extLst>
          </p:nvPr>
        </p:nvGraphicFramePr>
        <p:xfrm>
          <a:off x="3622876" y="868363"/>
          <a:ext cx="7837267" cy="54879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84787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nSpc>
                <a:spcPct val="100000"/>
              </a:lnSpc>
              <a:spcAft>
                <a:spcPts val="1200"/>
              </a:spcAft>
            </a:pPr>
            <a:r>
              <a:rPr lang="de-AT" sz="2800" dirty="0"/>
              <a:t>Virtuelles Wasser</a:t>
            </a:r>
            <a:br>
              <a:rPr lang="de-AT" sz="2800" dirty="0"/>
            </a:br>
            <a:br>
              <a:rPr lang="de-AT" sz="2800" dirty="0"/>
            </a:br>
            <a:r>
              <a:rPr lang="de-AT" sz="1600" dirty="0">
                <a:effectLst/>
                <a:latin typeface="+mn-lt"/>
                <a:ea typeface="Times New Roman" panose="02020603050405020304" pitchFamily="18" charset="0"/>
              </a:rPr>
              <a:t>Durchschnitts-ÖsterreicherInnen verbrauchen rund 130 Liter Trinkwasser pro Tag. Dies ist jedoch nur der direkte Gebrauch. Die Produktion von Lebensmitteln und Produkten benötigt auch Wasser, wobei einige sehr viel Wasser verbrauchen. So werden für die Produktion von Kaffeebohnen für nur 7 Tassen Kaffee etwa 1.000 Liter Wasser benötigt. Haben Sie zu diesem Thema schon einmal etwas gehört, gelesen, im Fernsehen gesehen?</a:t>
            </a:r>
            <a:br>
              <a:rPr lang="de-AT" sz="1800" dirty="0">
                <a:effectLst/>
                <a:latin typeface="+mn-lt"/>
                <a:ea typeface="Times New Roman" panose="02020603050405020304" pitchFamily="18" charset="0"/>
              </a:rPr>
            </a:br>
            <a:endParaRPr lang="de-AT" sz="2800" dirty="0">
              <a:latin typeface="+mn-lt"/>
            </a:endParaRPr>
          </a:p>
        </p:txBody>
      </p:sp>
      <p:sp>
        <p:nvSpPr>
          <p:cNvPr id="3" name="Textplatzhalter 2"/>
          <p:cNvSpPr>
            <a:spLocks noGrp="1"/>
          </p:cNvSpPr>
          <p:nvPr>
            <p:ph type="body" idx="1"/>
          </p:nvPr>
        </p:nvSpPr>
        <p:spPr>
          <a:xfrm>
            <a:off x="3867912" y="722582"/>
            <a:ext cx="7405830" cy="671333"/>
          </a:xfrm>
        </p:spPr>
        <p:txBody>
          <a:bodyPr>
            <a:noAutofit/>
          </a:bodyPr>
          <a:lstStyle/>
          <a:p>
            <a:pPr algn="ctr">
              <a:lnSpc>
                <a:spcPct val="100000"/>
              </a:lnSpc>
            </a:pPr>
            <a:endParaRPr lang="de-AT" sz="1800" dirty="0"/>
          </a:p>
          <a:p>
            <a:pPr algn="ctr">
              <a:lnSpc>
                <a:spcPct val="100000"/>
              </a:lnSpc>
            </a:pPr>
            <a:endParaRPr lang="de-AT" sz="1800" dirty="0"/>
          </a:p>
          <a:p>
            <a:pPr algn="ctr">
              <a:lnSpc>
                <a:spcPct val="100000"/>
              </a:lnSpc>
            </a:pPr>
            <a:r>
              <a:rPr lang="de-AT" sz="1800" dirty="0"/>
              <a:t>Rund 40% haben zu diesem Thema schon einmal etwas gehört/gelesen/gesehen.</a:t>
            </a:r>
          </a:p>
        </p:txBody>
      </p:sp>
      <p:graphicFrame>
        <p:nvGraphicFramePr>
          <p:cNvPr id="11" name="Inhaltsplatzhalter 10"/>
          <p:cNvGraphicFramePr>
            <a:graphicFrameLocks noGrp="1"/>
          </p:cNvGraphicFramePr>
          <p:nvPr>
            <p:ph sz="half" idx="2"/>
            <p:extLst>
              <p:ext uri="{D42A27DB-BD31-4B8C-83A1-F6EECF244321}">
                <p14:modId xmlns:p14="http://schemas.microsoft.com/office/powerpoint/2010/main" val="4091718100"/>
              </p:ext>
            </p:extLst>
          </p:nvPr>
        </p:nvGraphicFramePr>
        <p:xfrm>
          <a:off x="3867150" y="1930400"/>
          <a:ext cx="7406592" cy="4024313"/>
        </p:xfrm>
        <a:graphic>
          <a:graphicData uri="http://schemas.openxmlformats.org/drawingml/2006/chart">
            <c:chart xmlns:c="http://schemas.openxmlformats.org/drawingml/2006/chart" xmlns:r="http://schemas.openxmlformats.org/officeDocument/2006/relationships" r:id="rId2"/>
          </a:graphicData>
        </a:graphic>
      </p:graphicFrame>
      <p:sp>
        <p:nvSpPr>
          <p:cNvPr id="8" name="Foliennummernplatzhalter 7"/>
          <p:cNvSpPr>
            <a:spLocks noGrp="1"/>
          </p:cNvSpPr>
          <p:nvPr>
            <p:ph type="sldNum" sz="quarter" idx="12"/>
          </p:nvPr>
        </p:nvSpPr>
        <p:spPr/>
        <p:txBody>
          <a:bodyPr/>
          <a:lstStyle/>
          <a:p>
            <a:fld id="{4FAB73BC-B049-4115-A692-8D63A059BFB8}" type="slidenum">
              <a:rPr lang="en-US" smtClean="0"/>
              <a:pPr/>
              <a:t>7</a:t>
            </a:fld>
            <a:endParaRPr lang="en-US" dirty="0"/>
          </a:p>
        </p:txBody>
      </p:sp>
    </p:spTree>
    <p:extLst>
      <p:ext uri="{BB962C8B-B14F-4D97-AF65-F5344CB8AC3E}">
        <p14:creationId xmlns:p14="http://schemas.microsoft.com/office/powerpoint/2010/main" val="1979608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2800" dirty="0"/>
              <a:t>Info-Bedürfnis</a:t>
            </a:r>
          </a:p>
        </p:txBody>
      </p:sp>
      <p:sp>
        <p:nvSpPr>
          <p:cNvPr id="4" name="Textplatzhalter 3"/>
          <p:cNvSpPr>
            <a:spLocks noGrp="1"/>
          </p:cNvSpPr>
          <p:nvPr>
            <p:ph type="body" sz="half" idx="2"/>
          </p:nvPr>
        </p:nvSpPr>
        <p:spPr/>
        <p:txBody>
          <a:bodyPr/>
          <a:lstStyle/>
          <a:p>
            <a:r>
              <a:rPr lang="de-AT" dirty="0"/>
              <a:t>Wie gut fühlen Sie sich über Ihr Trinkwasser informiert?</a:t>
            </a:r>
          </a:p>
        </p:txBody>
      </p:sp>
      <p:sp>
        <p:nvSpPr>
          <p:cNvPr id="6" name="Foliennummernplatzhalter 5"/>
          <p:cNvSpPr>
            <a:spLocks noGrp="1"/>
          </p:cNvSpPr>
          <p:nvPr>
            <p:ph type="sldNum" sz="quarter" idx="12"/>
          </p:nvPr>
        </p:nvSpPr>
        <p:spPr/>
        <p:txBody>
          <a:bodyPr/>
          <a:lstStyle/>
          <a:p>
            <a:fld id="{4FAB73BC-B049-4115-A692-8D63A059BFB8}" type="slidenum">
              <a:rPr lang="en-US" smtClean="0"/>
              <a:pPr/>
              <a:t>8</a:t>
            </a:fld>
            <a:endParaRPr lang="en-US" dirty="0"/>
          </a:p>
        </p:txBody>
      </p:sp>
      <p:graphicFrame>
        <p:nvGraphicFramePr>
          <p:cNvPr id="8" name="Inhaltsplatzhalter 8">
            <a:extLst>
              <a:ext uri="{FF2B5EF4-FFF2-40B4-BE49-F238E27FC236}">
                <a16:creationId xmlns:a16="http://schemas.microsoft.com/office/drawing/2014/main" id="{6BF6E512-E8A2-4545-BBFD-DE968ED0F5C5}"/>
              </a:ext>
            </a:extLst>
          </p:cNvPr>
          <p:cNvGraphicFramePr>
            <a:graphicFrameLocks noGrp="1"/>
          </p:cNvGraphicFramePr>
          <p:nvPr>
            <p:ph idx="1"/>
            <p:extLst>
              <p:ext uri="{D42A27DB-BD31-4B8C-83A1-F6EECF244321}">
                <p14:modId xmlns:p14="http://schemas.microsoft.com/office/powerpoint/2010/main" val="2513606601"/>
              </p:ext>
            </p:extLst>
          </p:nvPr>
        </p:nvGraphicFramePr>
        <p:xfrm>
          <a:off x="3867150" y="868363"/>
          <a:ext cx="7315200" cy="5357625"/>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feld 2">
            <a:extLst>
              <a:ext uri="{FF2B5EF4-FFF2-40B4-BE49-F238E27FC236}">
                <a16:creationId xmlns:a16="http://schemas.microsoft.com/office/drawing/2014/main" id="{DEA639EB-75DC-4E76-98BD-B863EA83C580}"/>
              </a:ext>
            </a:extLst>
          </p:cNvPr>
          <p:cNvSpPr txBox="1"/>
          <p:nvPr/>
        </p:nvSpPr>
        <p:spPr>
          <a:xfrm>
            <a:off x="3867150" y="738001"/>
            <a:ext cx="7638086" cy="923330"/>
          </a:xfrm>
          <a:prstGeom prst="rect">
            <a:avLst/>
          </a:prstGeom>
          <a:noFill/>
        </p:spPr>
        <p:txBody>
          <a:bodyPr wrap="square" rtlCol="0">
            <a:spAutoFit/>
          </a:bodyPr>
          <a:lstStyle/>
          <a:p>
            <a:pPr algn="ctr"/>
            <a:r>
              <a:rPr lang="de-AT" b="1" baseline="0" dirty="0">
                <a:solidFill>
                  <a:schemeClr val="tx1">
                    <a:lumMod val="65000"/>
                    <a:lumOff val="35000"/>
                  </a:schemeClr>
                </a:solidFill>
              </a:rPr>
              <a:t>Fast</a:t>
            </a:r>
            <a:r>
              <a:rPr lang="de-AT" b="1" dirty="0">
                <a:solidFill>
                  <a:schemeClr val="tx1">
                    <a:lumMod val="65000"/>
                    <a:lumOff val="35000"/>
                  </a:schemeClr>
                </a:solidFill>
              </a:rPr>
              <a:t> </a:t>
            </a:r>
            <a:r>
              <a:rPr lang="de-AT" b="1" baseline="0" dirty="0">
                <a:solidFill>
                  <a:schemeClr val="tx1">
                    <a:lumMod val="65000"/>
                    <a:lumOff val="35000"/>
                  </a:schemeClr>
                </a:solidFill>
              </a:rPr>
              <a:t>3/</a:t>
            </a:r>
            <a:r>
              <a:rPr lang="de-AT" b="1" dirty="0">
                <a:solidFill>
                  <a:schemeClr val="tx1">
                    <a:lumMod val="65000"/>
                    <a:lumOff val="35000"/>
                  </a:schemeClr>
                </a:solidFill>
              </a:rPr>
              <a:t>4</a:t>
            </a:r>
            <a:r>
              <a:rPr lang="de-AT" b="1" baseline="0" dirty="0">
                <a:solidFill>
                  <a:schemeClr val="tx1">
                    <a:lumMod val="65000"/>
                    <a:lumOff val="35000"/>
                  </a:schemeClr>
                </a:solidFill>
              </a:rPr>
              <a:t> </a:t>
            </a:r>
            <a:r>
              <a:rPr lang="de-AT" b="1" dirty="0">
                <a:solidFill>
                  <a:schemeClr val="tx1">
                    <a:lumMod val="65000"/>
                    <a:lumOff val="35000"/>
                  </a:schemeClr>
                </a:solidFill>
              </a:rPr>
              <a:t>haben den</a:t>
            </a:r>
            <a:r>
              <a:rPr lang="de-AT" b="1" baseline="0" dirty="0">
                <a:solidFill>
                  <a:schemeClr val="tx1">
                    <a:lumMod val="65000"/>
                    <a:lumOff val="35000"/>
                  </a:schemeClr>
                </a:solidFill>
              </a:rPr>
              <a:t> Eindruck, (sehr) gut über das Trinkwasser </a:t>
            </a:r>
          </a:p>
          <a:p>
            <a:pPr algn="ctr"/>
            <a:r>
              <a:rPr lang="de-AT" b="1" baseline="0" dirty="0">
                <a:solidFill>
                  <a:schemeClr val="tx1">
                    <a:lumMod val="65000"/>
                    <a:lumOff val="35000"/>
                  </a:schemeClr>
                </a:solidFill>
              </a:rPr>
              <a:t>informiert zu sein.</a:t>
            </a:r>
          </a:p>
          <a:p>
            <a:pPr algn="ctr"/>
            <a:endParaRPr lang="de-AT" b="1" dirty="0">
              <a:solidFill>
                <a:schemeClr val="tx1">
                  <a:lumMod val="65000"/>
                  <a:lumOff val="35000"/>
                </a:schemeClr>
              </a:solidFill>
            </a:endParaRPr>
          </a:p>
        </p:txBody>
      </p:sp>
    </p:spTree>
    <p:extLst>
      <p:ext uri="{BB962C8B-B14F-4D97-AF65-F5344CB8AC3E}">
        <p14:creationId xmlns:p14="http://schemas.microsoft.com/office/powerpoint/2010/main" val="847217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nSpc>
                <a:spcPct val="100000"/>
              </a:lnSpc>
              <a:spcAft>
                <a:spcPts val="1200"/>
              </a:spcAft>
            </a:pPr>
            <a:br>
              <a:rPr lang="de-AT" sz="2800" dirty="0"/>
            </a:br>
            <a:br>
              <a:rPr lang="de-AT" sz="2800" dirty="0"/>
            </a:br>
            <a:br>
              <a:rPr lang="de-AT" sz="2800" dirty="0"/>
            </a:br>
            <a:r>
              <a:rPr lang="de-AT" sz="2800" dirty="0"/>
              <a:t>Vertrauen</a:t>
            </a:r>
            <a:br>
              <a:rPr lang="de-AT" sz="2800" dirty="0"/>
            </a:br>
            <a:br>
              <a:rPr lang="de-AT" sz="2800" dirty="0"/>
            </a:br>
            <a:r>
              <a:rPr lang="de-AT" sz="1600" dirty="0">
                <a:latin typeface="+mn-lt"/>
              </a:rPr>
              <a:t>W</a:t>
            </a:r>
            <a:r>
              <a:rPr lang="de-AT" sz="1600" dirty="0">
                <a:effectLst/>
                <a:latin typeface="+mn-lt"/>
                <a:ea typeface="Times New Roman" panose="02020603050405020304" pitchFamily="18" charset="0"/>
              </a:rPr>
              <a:t>elche Informationen wären  Ihnen wichtig, damit Sie Vertrauen in das Trinkwasser haben bzw. was wäre Ihnen wichtig zu wissen</a:t>
            </a:r>
            <a:r>
              <a:rPr lang="de-AT" sz="1400" dirty="0">
                <a:effectLst/>
                <a:latin typeface="+mn-lt"/>
                <a:ea typeface="Times New Roman" panose="02020603050405020304" pitchFamily="18" charset="0"/>
              </a:rPr>
              <a:t>?</a:t>
            </a:r>
            <a:br>
              <a:rPr lang="de-AT" sz="1800" dirty="0">
                <a:effectLst/>
                <a:latin typeface="+mn-lt"/>
                <a:ea typeface="Times New Roman" panose="02020603050405020304" pitchFamily="18" charset="0"/>
              </a:rPr>
            </a:br>
            <a:br>
              <a:rPr lang="de-AT" sz="1800" dirty="0">
                <a:effectLst/>
                <a:latin typeface="+mn-lt"/>
                <a:ea typeface="Times New Roman" panose="02020603050405020304" pitchFamily="18" charset="0"/>
              </a:rPr>
            </a:br>
            <a:br>
              <a:rPr lang="de-AT" sz="1800" dirty="0">
                <a:effectLst/>
                <a:latin typeface="+mn-lt"/>
                <a:ea typeface="Times New Roman" panose="02020603050405020304" pitchFamily="18" charset="0"/>
              </a:rPr>
            </a:br>
            <a:br>
              <a:rPr lang="de-AT" sz="1800" dirty="0">
                <a:effectLst/>
                <a:latin typeface="+mn-lt"/>
                <a:ea typeface="Times New Roman" panose="02020603050405020304" pitchFamily="18" charset="0"/>
              </a:rPr>
            </a:br>
            <a:br>
              <a:rPr lang="de-AT" sz="1800" dirty="0">
                <a:effectLst/>
                <a:latin typeface="+mn-lt"/>
                <a:ea typeface="Times New Roman" panose="02020603050405020304" pitchFamily="18" charset="0"/>
              </a:rPr>
            </a:br>
            <a:br>
              <a:rPr lang="de-AT" sz="1800" dirty="0">
                <a:effectLst/>
                <a:latin typeface="+mn-lt"/>
                <a:ea typeface="Times New Roman" panose="02020603050405020304" pitchFamily="18" charset="0"/>
              </a:rPr>
            </a:br>
            <a:br>
              <a:rPr lang="de-AT" sz="1800" dirty="0">
                <a:effectLst/>
                <a:latin typeface="+mn-lt"/>
                <a:ea typeface="Times New Roman" panose="02020603050405020304" pitchFamily="18" charset="0"/>
              </a:rPr>
            </a:br>
            <a:r>
              <a:rPr lang="de-AT" sz="1400" dirty="0">
                <a:effectLst/>
                <a:latin typeface="+mn-lt"/>
                <a:ea typeface="Times New Roman" panose="02020603050405020304" pitchFamily="18" charset="0"/>
              </a:rPr>
              <a:t>Antwortoptionen vorgegeben</a:t>
            </a:r>
            <a:endParaRPr lang="de-AT" sz="1400" dirty="0">
              <a:latin typeface="+mn-lt"/>
            </a:endParaRPr>
          </a:p>
        </p:txBody>
      </p:sp>
      <p:sp>
        <p:nvSpPr>
          <p:cNvPr id="3" name="Textplatzhalter 2"/>
          <p:cNvSpPr>
            <a:spLocks noGrp="1"/>
          </p:cNvSpPr>
          <p:nvPr>
            <p:ph type="body" idx="1"/>
          </p:nvPr>
        </p:nvSpPr>
        <p:spPr>
          <a:xfrm>
            <a:off x="3867150" y="659758"/>
            <a:ext cx="7405830" cy="668146"/>
          </a:xfrm>
        </p:spPr>
        <p:txBody>
          <a:bodyPr>
            <a:noAutofit/>
          </a:bodyPr>
          <a:lstStyle/>
          <a:p>
            <a:pPr algn="ctr">
              <a:lnSpc>
                <a:spcPct val="100000"/>
              </a:lnSpc>
            </a:pPr>
            <a:r>
              <a:rPr lang="de-AT" sz="1800" dirty="0"/>
              <a:t>Das Wissen über Sauberkeit und Schadstoffe sind die wichtigsten Kriterien für Vertrauen in das Trinkwasser.</a:t>
            </a:r>
          </a:p>
        </p:txBody>
      </p:sp>
      <p:graphicFrame>
        <p:nvGraphicFramePr>
          <p:cNvPr id="11" name="Inhaltsplatzhalter 10"/>
          <p:cNvGraphicFramePr>
            <a:graphicFrameLocks noGrp="1"/>
          </p:cNvGraphicFramePr>
          <p:nvPr>
            <p:ph sz="half" idx="2"/>
            <p:extLst>
              <p:ext uri="{D42A27DB-BD31-4B8C-83A1-F6EECF244321}">
                <p14:modId xmlns:p14="http://schemas.microsoft.com/office/powerpoint/2010/main" val="26153614"/>
              </p:ext>
            </p:extLst>
          </p:nvPr>
        </p:nvGraphicFramePr>
        <p:xfrm>
          <a:off x="3867150" y="1608882"/>
          <a:ext cx="7406592" cy="4345832"/>
        </p:xfrm>
        <a:graphic>
          <a:graphicData uri="http://schemas.openxmlformats.org/drawingml/2006/chart">
            <c:chart xmlns:c="http://schemas.openxmlformats.org/drawingml/2006/chart" xmlns:r="http://schemas.openxmlformats.org/officeDocument/2006/relationships" r:id="rId2"/>
          </a:graphicData>
        </a:graphic>
      </p:graphicFrame>
      <p:sp>
        <p:nvSpPr>
          <p:cNvPr id="8" name="Foliennummernplatzhalter 7"/>
          <p:cNvSpPr>
            <a:spLocks noGrp="1"/>
          </p:cNvSpPr>
          <p:nvPr>
            <p:ph type="sldNum" sz="quarter" idx="12"/>
          </p:nvPr>
        </p:nvSpPr>
        <p:spPr/>
        <p:txBody>
          <a:bodyPr/>
          <a:lstStyle/>
          <a:p>
            <a:fld id="{4FAB73BC-B049-4115-A692-8D63A059BFB8}" type="slidenum">
              <a:rPr lang="en-US" smtClean="0"/>
              <a:pPr/>
              <a:t>9</a:t>
            </a:fld>
            <a:endParaRPr lang="en-US" dirty="0"/>
          </a:p>
        </p:txBody>
      </p:sp>
    </p:spTree>
    <p:extLst>
      <p:ext uri="{BB962C8B-B14F-4D97-AF65-F5344CB8AC3E}">
        <p14:creationId xmlns:p14="http://schemas.microsoft.com/office/powerpoint/2010/main" val="664031865"/>
      </p:ext>
    </p:extLst>
  </p:cSld>
  <p:clrMapOvr>
    <a:masterClrMapping/>
  </p:clrMapOvr>
</p:sld>
</file>

<file path=ppt/theme/theme1.xml><?xml version="1.0" encoding="utf-8"?>
<a:theme xmlns:a="http://schemas.openxmlformats.org/drawingml/2006/main" name="Rahmen">
  <a:themeElements>
    <a:clrScheme name="Blaugrü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txDef>
      <a:spPr>
        <a:noFill/>
      </a:spPr>
      <a:bodyPr wrap="square" rtlCol="0">
        <a:spAutoFit/>
      </a:bodyPr>
      <a:lstStyle>
        <a:defPPr algn="ctr">
          <a:defRPr b="1" noProof="0" dirty="0">
            <a:solidFill>
              <a:schemeClr val="tx1">
                <a:lumMod val="65000"/>
                <a:lumOff val="35000"/>
              </a:schemeClr>
            </a:solidFill>
          </a:defRPr>
        </a:defPPr>
      </a:lstStyle>
    </a:txDef>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Rahmen</Template>
  <TotalTime>0</TotalTime>
  <Words>1170</Words>
  <Application>Microsoft Office PowerPoint</Application>
  <PresentationFormat>Breitbild</PresentationFormat>
  <Paragraphs>202</Paragraphs>
  <Slides>24</Slides>
  <Notes>3</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24</vt:i4>
      </vt:variant>
    </vt:vector>
  </HeadingPairs>
  <TitlesOfParts>
    <vt:vector size="30" baseType="lpstr">
      <vt:lpstr>Calibri</vt:lpstr>
      <vt:lpstr>Corbel</vt:lpstr>
      <vt:lpstr>Symbol</vt:lpstr>
      <vt:lpstr>Wingdings</vt:lpstr>
      <vt:lpstr>Wingdings 2</vt:lpstr>
      <vt:lpstr>Rahmen</vt:lpstr>
      <vt:lpstr>Konsumentenbefragung Trinkwasser 2021</vt:lpstr>
      <vt:lpstr>Untersuchungs-design</vt:lpstr>
      <vt:lpstr>Assoziationen zum Wasser</vt:lpstr>
      <vt:lpstr>Qualität des Trinkwassers  Wie beurteilen Sie die Qualität Ihres Trinkwassers?     Schulnoten von 1 - 5</vt:lpstr>
      <vt:lpstr>Beschäftigung mit Trinkwasser</vt:lpstr>
      <vt:lpstr>Umgang mit der Ressource Wasser  Ist es in Österreich notwendig Trinkwasser zu sparen? </vt:lpstr>
      <vt:lpstr>Virtuelles Wasser  Durchschnitts-ÖsterreicherInnen verbrauchen rund 130 Liter Trinkwasser pro Tag. Dies ist jedoch nur der direkte Gebrauch. Die Produktion von Lebensmitteln und Produkten benötigt auch Wasser, wobei einige sehr viel Wasser verbrauchen. So werden für die Produktion von Kaffeebohnen für nur 7 Tassen Kaffee etwa 1.000 Liter Wasser benötigt. Haben Sie zu diesem Thema schon einmal etwas gehört, gelesen, im Fernsehen gesehen? </vt:lpstr>
      <vt:lpstr>Info-Bedürfnis</vt:lpstr>
      <vt:lpstr>   Vertrauen  Welche Informationen wären  Ihnen wichtig, damit Sie Vertrauen in das Trinkwasser haben bzw. was wäre Ihnen wichtig zu wissen?       Antwortoptionen vorgegeben</vt:lpstr>
      <vt:lpstr>Preis-Akzeptanz  In Österreich zahlt eine Person (bei einem Durchschnittsverbrauch von 130 l/Tag) im Durchschnitt ungefähr 25 Cent pro Tag, das macht ca. EUR 90,- pro Jahr. Finden Sie das: </vt:lpstr>
      <vt:lpstr>Preis-Akzeptanz </vt:lpstr>
      <vt:lpstr>   Preis-Bewusstsein  Wissen  Sie wie viel Ihr Trinkwasser kostet?  Wenn Ja:  Wieviel kostet es? </vt:lpstr>
      <vt:lpstr>Vertrauensfrage </vt:lpstr>
      <vt:lpstr>Eigener Wasserversorger  Bekanntheit</vt:lpstr>
      <vt:lpstr>Eigener Wasserversorger  Zufriedenheit</vt:lpstr>
      <vt:lpstr>  Probleme mit der Wasserversorgung  Gab es welche?  Gab es in den letzten 5 Jahren einmal Probleme mit der Wasserversorgung?   </vt:lpstr>
      <vt:lpstr>   Grundwasser - Schutz  Österreichisches Trinkwasser ist eine natürliche Ressource, die zu 100% aus Quellwasser/Grundwasser besteht.  Wie wichtig finden Sie es, dass unser Quellwasser/Grundwasser geschützt wird?    Schulnoten von 1 - 5</vt:lpstr>
      <vt:lpstr>  Klimaerwärmung Umweltverschmutzung  Die Klimaerwärmung und die Umweltverschmutzung nehmen zurzeit stark zu.  Wird das in Zukunft die Qualität unseres Trinkwassers oder die Versorgung mit Trinkwasser verändern?     </vt:lpstr>
      <vt:lpstr>  Krise Pandemie Blackout </vt:lpstr>
      <vt:lpstr>Privatisierung Liberalisierung </vt:lpstr>
      <vt:lpstr>PowerPoint-Präsentation</vt:lpstr>
      <vt:lpstr>PowerPoint-Präsentation</vt:lpstr>
      <vt:lpstr>PowerPoint-Präsentation</vt:lpstr>
      <vt:lpstr>Vielen Dank für Ihre Aufmerksamkeit!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Gesund Wohnen</dc:title>
  <dc:creator>ghk</dc:creator>
  <cp:lastModifiedBy>Vanessa Zentner</cp:lastModifiedBy>
  <cp:revision>457</cp:revision>
  <dcterms:created xsi:type="dcterms:W3CDTF">2016-10-31T09:45:08Z</dcterms:created>
  <dcterms:modified xsi:type="dcterms:W3CDTF">2022-05-12T11:14:39Z</dcterms:modified>
</cp:coreProperties>
</file>