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68" r:id="rId2"/>
    <p:sldId id="417" r:id="rId3"/>
    <p:sldId id="457" r:id="rId4"/>
    <p:sldId id="458" r:id="rId5"/>
    <p:sldId id="431" r:id="rId6"/>
    <p:sldId id="459" r:id="rId7"/>
    <p:sldId id="475" r:id="rId8"/>
    <p:sldId id="444" r:id="rId9"/>
    <p:sldId id="460" r:id="rId10"/>
    <p:sldId id="453" r:id="rId11"/>
    <p:sldId id="454" r:id="rId12"/>
    <p:sldId id="463" r:id="rId13"/>
    <p:sldId id="456" r:id="rId14"/>
    <p:sldId id="471" r:id="rId15"/>
    <p:sldId id="472" r:id="rId16"/>
    <p:sldId id="474" r:id="rId17"/>
    <p:sldId id="473" r:id="rId18"/>
    <p:sldId id="464" r:id="rId19"/>
    <p:sldId id="465" r:id="rId20"/>
    <p:sldId id="467" r:id="rId21"/>
    <p:sldId id="468" r:id="rId22"/>
    <p:sldId id="485" r:id="rId23"/>
    <p:sldId id="470" r:id="rId24"/>
    <p:sldId id="478" r:id="rId25"/>
    <p:sldId id="479" r:id="rId26"/>
    <p:sldId id="480" r:id="rId27"/>
    <p:sldId id="466" r:id="rId28"/>
    <p:sldId id="462" r:id="rId29"/>
    <p:sldId id="418" r:id="rId30"/>
    <p:sldId id="482" r:id="rId31"/>
    <p:sldId id="483" r:id="rId32"/>
    <p:sldId id="476" r:id="rId33"/>
    <p:sldId id="427" r:id="rId34"/>
    <p:sldId id="442" r:id="rId35"/>
    <p:sldId id="477" r:id="rId36"/>
    <p:sldId id="481" r:id="rId37"/>
    <p:sldId id="452" r:id="rId38"/>
    <p:sldId id="487" r:id="rId39"/>
    <p:sldId id="486" r:id="rId40"/>
    <p:sldId id="451" r:id="rId41"/>
  </p:sldIdLst>
  <p:sldSz cx="9144000" cy="6858000" type="screen4x3"/>
  <p:notesSz cx="6797675" cy="9926638"/>
  <p:defaultTextStyle>
    <a:defPPr>
      <a:defRPr lang="de-DE"/>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EB"/>
    <a:srgbClr val="0000FF"/>
    <a:srgbClr val="FF3300"/>
    <a:srgbClr val="0099FF"/>
    <a:srgbClr val="B9D3BF"/>
    <a:srgbClr val="8C8B68"/>
    <a:srgbClr val="9EC779"/>
    <a:srgbClr val="E4DECE"/>
    <a:srgbClr val="E0DFD2"/>
    <a:srgbClr val="EAF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1" autoAdjust="0"/>
    <p:restoredTop sz="96395" autoAdjust="0"/>
  </p:normalViewPr>
  <p:slideViewPr>
    <p:cSldViewPr>
      <p:cViewPr varScale="1">
        <p:scale>
          <a:sx n="106" d="100"/>
          <a:sy n="106" d="100"/>
        </p:scale>
        <p:origin x="174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9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200"/>
            </a:lvl1pPr>
          </a:lstStyle>
          <a:p>
            <a:pPr>
              <a:defRPr/>
            </a:pPr>
            <a:endParaRPr lang="de-DE"/>
          </a:p>
        </p:txBody>
      </p:sp>
      <p:sp>
        <p:nvSpPr>
          <p:cNvPr id="162819"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EF8B0BB7-FC30-46EB-AC8F-55FB2E1BA677}" type="datetimeFigureOut">
              <a:rPr lang="de-DE"/>
              <a:pPr>
                <a:defRPr/>
              </a:pPr>
              <a:t>13.05.2022</a:t>
            </a:fld>
            <a:endParaRPr lang="de-DE"/>
          </a:p>
        </p:txBody>
      </p:sp>
      <p:sp>
        <p:nvSpPr>
          <p:cNvPr id="162820" name="Rectangle 4"/>
          <p:cNvSpPr>
            <a:spLocks noGrp="1" noChangeArrowheads="1"/>
          </p:cNvSpPr>
          <p:nvPr>
            <p:ph type="ftr" sz="quarter" idx="2"/>
          </p:nvPr>
        </p:nvSpPr>
        <p:spPr bwMode="auto">
          <a:xfrm>
            <a:off x="0" y="9428164"/>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0" hangingPunct="0">
              <a:defRPr sz="1200"/>
            </a:lvl1pPr>
          </a:lstStyle>
          <a:p>
            <a:pPr>
              <a:defRPr/>
            </a:pPr>
            <a:endParaRPr lang="de-DE"/>
          </a:p>
        </p:txBody>
      </p:sp>
      <p:sp>
        <p:nvSpPr>
          <p:cNvPr id="162821" name="Rectangle 5"/>
          <p:cNvSpPr>
            <a:spLocks noGrp="1" noChangeArrowheads="1"/>
          </p:cNvSpPr>
          <p:nvPr>
            <p:ph type="sldNum" sz="quarter" idx="3"/>
          </p:nvPr>
        </p:nvSpPr>
        <p:spPr bwMode="auto">
          <a:xfrm>
            <a:off x="3849688" y="9428164"/>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D53872A-6215-4C1E-B0C5-4EB3F3348685}"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11T11:42:33.2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0 129,'33'-14,"-1"1,2 1,-1 2,44-8,139-13,-26 12,1 8,309 22,-385 5,222 62,-306-70,21 5,-27-8,0 1,39 17,-6-1,-45-14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de-DE"/>
          </a:p>
        </p:txBody>
      </p:sp>
      <p:sp>
        <p:nvSpPr>
          <p:cNvPr id="1331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p>
        </p:txBody>
      </p:sp>
      <p:sp>
        <p:nvSpPr>
          <p:cNvPr id="1331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906463" y="4714876"/>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331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de-DE"/>
          </a:p>
        </p:txBody>
      </p:sp>
      <p:sp>
        <p:nvSpPr>
          <p:cNvPr id="1331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2EF1652-5EA6-40D0-AA5F-13E39186AA42}"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594893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85893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47617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65889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095239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02163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426259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884832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046389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0392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249357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3971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704967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129360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901867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211689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4229591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725277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678036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826511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4097317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02859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4199229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072669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671121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634146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16078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46216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8294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725365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76778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363300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p:nvSpPr>
        <p:spPr bwMode="auto">
          <a:xfrm>
            <a:off x="9029700" y="0"/>
            <a:ext cx="114300" cy="6858000"/>
          </a:xfrm>
          <a:prstGeom prst="rect">
            <a:avLst/>
          </a:prstGeom>
          <a:gradFill rotWithShape="0">
            <a:gsLst>
              <a:gs pos="0">
                <a:schemeClr val="bg1"/>
              </a:gs>
              <a:gs pos="100000">
                <a:schemeClr val="bg1">
                  <a:gamma/>
                  <a:shade val="17647"/>
                  <a:invGamma/>
                </a:schemeClr>
              </a:gs>
            </a:gsLst>
            <a:lin ang="0" scaled="1"/>
          </a:gradFill>
          <a:ln w="9525">
            <a:noFill/>
            <a:miter lim="800000"/>
            <a:headEnd/>
            <a:tailEnd/>
          </a:ln>
          <a:effectLst/>
        </p:spPr>
        <p:txBody>
          <a:bodyPr wrap="none" anchor="ctr"/>
          <a:lstStyle/>
          <a:p>
            <a:pPr algn="ctr" eaLnBrk="1" hangingPunct="1">
              <a:defRPr/>
            </a:pPr>
            <a:endParaRPr lang="de-AT"/>
          </a:p>
        </p:txBody>
      </p:sp>
      <p:sp>
        <p:nvSpPr>
          <p:cNvPr id="5" name="Rectangle 9"/>
          <p:cNvSpPr>
            <a:spLocks noChangeArrowheads="1"/>
          </p:cNvSpPr>
          <p:nvPr/>
        </p:nvSpPr>
        <p:spPr bwMode="auto">
          <a:xfrm>
            <a:off x="0" y="0"/>
            <a:ext cx="114300" cy="6858000"/>
          </a:xfrm>
          <a:prstGeom prst="rect">
            <a:avLst/>
          </a:prstGeom>
          <a:gradFill rotWithShape="0">
            <a:gsLst>
              <a:gs pos="0">
                <a:schemeClr val="bg1">
                  <a:gamma/>
                  <a:shade val="17647"/>
                  <a:invGamma/>
                </a:schemeClr>
              </a:gs>
              <a:gs pos="100000">
                <a:schemeClr val="bg1"/>
              </a:gs>
            </a:gsLst>
            <a:lin ang="0" scaled="1"/>
          </a:gradFill>
          <a:ln w="9525">
            <a:noFill/>
            <a:miter lim="800000"/>
            <a:headEnd/>
            <a:tailEnd/>
          </a:ln>
          <a:effectLst/>
        </p:spPr>
        <p:txBody>
          <a:bodyPr wrap="none" anchor="ctr"/>
          <a:lstStyle/>
          <a:p>
            <a:pPr algn="ctr" eaLnBrk="1" hangingPunct="1">
              <a:defRPr/>
            </a:pPr>
            <a:endParaRPr lang="de-AT"/>
          </a:p>
        </p:txBody>
      </p:sp>
      <p:sp>
        <p:nvSpPr>
          <p:cNvPr id="6" name="Rectangle 11"/>
          <p:cNvSpPr>
            <a:spLocks noChangeArrowheads="1"/>
          </p:cNvSpPr>
          <p:nvPr/>
        </p:nvSpPr>
        <p:spPr bwMode="auto">
          <a:xfrm>
            <a:off x="1219200" y="6324600"/>
            <a:ext cx="304800" cy="228600"/>
          </a:xfrm>
          <a:prstGeom prst="rect">
            <a:avLst/>
          </a:prstGeom>
          <a:noFill/>
          <a:ln w="3175">
            <a:solidFill>
              <a:srgbClr val="C0C0C0"/>
            </a:solidFill>
            <a:miter lim="800000"/>
            <a:headEnd/>
            <a:tailEnd/>
          </a:ln>
          <a:effectLst>
            <a:outerShdw dist="17961" dir="2700000" algn="ctr" rotWithShape="0">
              <a:srgbClr val="FFFFFF"/>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sp>
        <p:nvSpPr>
          <p:cNvPr id="7" name="AutoShape 12">
            <a:hlinkClick r:id="" action="ppaction://hlinkshowjump?jump=nextslide" highlightClick="1"/>
          </p:cNvPr>
          <p:cNvSpPr>
            <a:spLocks noChangeArrowheads="1"/>
          </p:cNvSpPr>
          <p:nvPr/>
        </p:nvSpPr>
        <p:spPr bwMode="auto">
          <a:xfrm>
            <a:off x="1333500" y="6386513"/>
            <a:ext cx="104775" cy="119062"/>
          </a:xfrm>
          <a:prstGeom prst="homePlate">
            <a:avLst>
              <a:gd name="adj" fmla="val 100000"/>
            </a:avLst>
          </a:prstGeom>
          <a:solidFill>
            <a:srgbClr val="C0C0C0"/>
          </a:solidFill>
          <a:ln>
            <a:noFill/>
          </a:ln>
          <a:effectLst>
            <a:prstShdw prst="shdw17" dist="17961" dir="2700000">
              <a:srgbClr val="737373"/>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sp>
        <p:nvSpPr>
          <p:cNvPr id="8" name="Rectangle 13"/>
          <p:cNvSpPr>
            <a:spLocks noChangeArrowheads="1"/>
          </p:cNvSpPr>
          <p:nvPr/>
        </p:nvSpPr>
        <p:spPr bwMode="auto">
          <a:xfrm>
            <a:off x="228600" y="6324600"/>
            <a:ext cx="304800" cy="228600"/>
          </a:xfrm>
          <a:prstGeom prst="rect">
            <a:avLst/>
          </a:prstGeom>
          <a:noFill/>
          <a:ln w="3175">
            <a:solidFill>
              <a:srgbClr val="C0C0C0"/>
            </a:solidFill>
            <a:miter lim="800000"/>
            <a:headEnd/>
            <a:tailEnd/>
          </a:ln>
          <a:effectLst>
            <a:outerShdw dist="17961" dir="2700000" algn="ctr" rotWithShape="0">
              <a:srgbClr val="FFFFFF"/>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sp>
        <p:nvSpPr>
          <p:cNvPr id="9" name="AutoShape 14">
            <a:hlinkClick r:id="" action="ppaction://hlinkshowjump?jump=previousslide" highlightClick="1"/>
          </p:cNvPr>
          <p:cNvSpPr>
            <a:spLocks noChangeArrowheads="1"/>
          </p:cNvSpPr>
          <p:nvPr/>
        </p:nvSpPr>
        <p:spPr bwMode="auto">
          <a:xfrm flipH="1">
            <a:off x="333375" y="6386513"/>
            <a:ext cx="104775" cy="119062"/>
          </a:xfrm>
          <a:prstGeom prst="homePlate">
            <a:avLst>
              <a:gd name="adj" fmla="val 100000"/>
            </a:avLst>
          </a:prstGeom>
          <a:solidFill>
            <a:srgbClr val="C0C0C0"/>
          </a:solidFill>
          <a:ln>
            <a:noFill/>
          </a:ln>
          <a:effectLst>
            <a:prstShdw prst="shdw17" dist="17961" dir="2700000">
              <a:srgbClr val="737373"/>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sp>
        <p:nvSpPr>
          <p:cNvPr id="10" name="Rectangle 17"/>
          <p:cNvSpPr>
            <a:spLocks noChangeArrowheads="1"/>
          </p:cNvSpPr>
          <p:nvPr/>
        </p:nvSpPr>
        <p:spPr bwMode="auto">
          <a:xfrm>
            <a:off x="609600" y="6324600"/>
            <a:ext cx="533400" cy="228600"/>
          </a:xfrm>
          <a:prstGeom prst="rect">
            <a:avLst/>
          </a:prstGeom>
          <a:noFill/>
          <a:ln w="3175">
            <a:solidFill>
              <a:srgbClr val="C0C0C0"/>
            </a:solidFill>
            <a:miter lim="800000"/>
            <a:headEnd/>
            <a:tailEnd/>
          </a:ln>
          <a:effectLst>
            <a:outerShdw dist="17961" dir="2700000" algn="ctr" rotWithShape="0">
              <a:srgbClr val="FFFFFF"/>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grpSp>
        <p:nvGrpSpPr>
          <p:cNvPr id="11" name="Group 26"/>
          <p:cNvGrpSpPr>
            <a:grpSpLocks/>
          </p:cNvGrpSpPr>
          <p:nvPr/>
        </p:nvGrpSpPr>
        <p:grpSpPr bwMode="auto">
          <a:xfrm>
            <a:off x="76200" y="6115050"/>
            <a:ext cx="8991600" cy="19050"/>
            <a:chOff x="48" y="3852"/>
            <a:chExt cx="5664" cy="12"/>
          </a:xfrm>
        </p:grpSpPr>
        <p:sp>
          <p:nvSpPr>
            <p:cNvPr id="12" name="Line 27"/>
            <p:cNvSpPr>
              <a:spLocks noChangeShapeType="1"/>
            </p:cNvSpPr>
            <p:nvPr userDrawn="1"/>
          </p:nvSpPr>
          <p:spPr bwMode="auto">
            <a:xfrm>
              <a:off x="48" y="3852"/>
              <a:ext cx="5664" cy="0"/>
            </a:xfrm>
            <a:prstGeom prst="line">
              <a:avLst/>
            </a:prstGeom>
            <a:noFill/>
            <a:ln w="6350">
              <a:solidFill>
                <a:srgbClr val="7B827C"/>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13" name="Line 28"/>
            <p:cNvSpPr>
              <a:spLocks noChangeShapeType="1"/>
            </p:cNvSpPr>
            <p:nvPr userDrawn="1"/>
          </p:nvSpPr>
          <p:spPr bwMode="auto">
            <a:xfrm>
              <a:off x="48" y="3864"/>
              <a:ext cx="5664"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AT"/>
            </a:p>
          </p:txBody>
        </p:sp>
      </p:grpSp>
      <p:sp>
        <p:nvSpPr>
          <p:cNvPr id="8194" name="Rectangle 2"/>
          <p:cNvSpPr>
            <a:spLocks noGrp="1" noChangeArrowheads="1"/>
          </p:cNvSpPr>
          <p:nvPr>
            <p:ph type="ctrTitle"/>
          </p:nvPr>
        </p:nvSpPr>
        <p:spPr>
          <a:xfrm>
            <a:off x="685800" y="1484313"/>
            <a:ext cx="7772400" cy="1655762"/>
          </a:xfrm>
          <a:effectLst>
            <a:outerShdw dist="12700" algn="ctr" rotWithShape="0">
              <a:srgbClr val="7B827C"/>
            </a:outerShdw>
          </a:effectLst>
        </p:spPr>
        <p:txBody>
          <a:bodyPr anchor="b"/>
          <a:lstStyle>
            <a:lvl1pPr>
              <a:defRPr/>
            </a:lvl1pPr>
          </a:lstStyle>
          <a:p>
            <a:r>
              <a:rPr lang="de-DE"/>
              <a:t>Klicken Sie, um das Titelformat zu</a:t>
            </a:r>
          </a:p>
        </p:txBody>
      </p:sp>
      <p:sp>
        <p:nvSpPr>
          <p:cNvPr id="8195" name="Rectangle 3"/>
          <p:cNvSpPr>
            <a:spLocks noGrp="1" noChangeArrowheads="1"/>
          </p:cNvSpPr>
          <p:nvPr>
            <p:ph type="subTitle" idx="1"/>
          </p:nvPr>
        </p:nvSpPr>
        <p:spPr>
          <a:xfrm>
            <a:off x="685800" y="3738563"/>
            <a:ext cx="7772400" cy="1274762"/>
          </a:xfrm>
        </p:spPr>
        <p:txBody>
          <a:bodyPr/>
          <a:lstStyle>
            <a:lvl1pPr marL="0" indent="0" algn="ctr">
              <a:buFont typeface="Wingdings" pitchFamily="2" charset="2"/>
              <a:buNone/>
              <a:defRPr b="0"/>
            </a:lvl1pPr>
          </a:lstStyle>
          <a:p>
            <a:r>
              <a:rPr lang="de-DE"/>
              <a:t>Klicken Sie, um das Format des Untertitelmasters zu bearbeiten</a:t>
            </a:r>
          </a:p>
        </p:txBody>
      </p:sp>
      <p:sp>
        <p:nvSpPr>
          <p:cNvPr id="14" name="Rectangle 16"/>
          <p:cNvSpPr>
            <a:spLocks noGrp="1" noChangeArrowheads="1"/>
          </p:cNvSpPr>
          <p:nvPr>
            <p:ph type="sldNum" sz="quarter" idx="10"/>
          </p:nvPr>
        </p:nvSpPr>
        <p:spPr/>
        <p:txBody>
          <a:bodyPr/>
          <a:lstStyle>
            <a:lvl1pPr>
              <a:defRPr>
                <a:solidFill>
                  <a:srgbClr val="7B827C"/>
                </a:solidFill>
              </a:defRPr>
            </a:lvl1pPr>
          </a:lstStyle>
          <a:p>
            <a:pPr>
              <a:defRPr/>
            </a:pPr>
            <a:fld id="{A7E934F2-82E8-41C1-B6CD-7BE6EE535456}" type="slidenum">
              <a:rPr lang="de-DE" altLang="de-DE"/>
              <a:pPr>
                <a:defRPr/>
              </a:pPr>
              <a:t>‹Nr.›</a:t>
            </a:fld>
            <a:endParaRPr lang="de-DE" altLang="de-DE"/>
          </a:p>
        </p:txBody>
      </p:sp>
    </p:spTree>
    <p:extLst>
      <p:ext uri="{BB962C8B-B14F-4D97-AF65-F5344CB8AC3E}">
        <p14:creationId xmlns:p14="http://schemas.microsoft.com/office/powerpoint/2010/main" val="4056376478"/>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5"/>
          <p:cNvSpPr>
            <a:spLocks noGrp="1" noChangeArrowheads="1"/>
          </p:cNvSpPr>
          <p:nvPr>
            <p:ph type="ftr" sz="quarter" idx="10"/>
          </p:nvPr>
        </p:nvSpPr>
        <p:spPr/>
        <p:txBody>
          <a:bodyPr/>
          <a:lstStyle>
            <a:lvl1pPr>
              <a:defRPr/>
            </a:lvl1pPr>
          </a:lstStyle>
          <a:p>
            <a:pPr>
              <a:defRPr/>
            </a:pPr>
            <a:r>
              <a:rPr lang="de-DE"/>
              <a:t>[Digitales Betriebs- und Leittechniksystem</a:t>
            </a:r>
            <a:br>
              <a:rPr lang="de-DE"/>
            </a:br>
            <a:r>
              <a:rPr lang="de-DE"/>
              <a:t>als Basis für die Eigenüberwachung, 28.09.2009</a:t>
            </a:r>
          </a:p>
        </p:txBody>
      </p:sp>
      <p:sp>
        <p:nvSpPr>
          <p:cNvPr id="5" name="Rectangle 6"/>
          <p:cNvSpPr>
            <a:spLocks noGrp="1" noChangeArrowheads="1"/>
          </p:cNvSpPr>
          <p:nvPr>
            <p:ph type="sldNum" sz="quarter" idx="11"/>
          </p:nvPr>
        </p:nvSpPr>
        <p:spPr/>
        <p:txBody>
          <a:bodyPr/>
          <a:lstStyle>
            <a:lvl1pPr>
              <a:defRPr/>
            </a:lvl1pPr>
          </a:lstStyle>
          <a:p>
            <a:pPr>
              <a:defRPr/>
            </a:pPr>
            <a:fld id="{78544669-77DF-4FD8-AE43-4DE1450AFB86}" type="slidenum">
              <a:rPr lang="de-DE" altLang="de-DE"/>
              <a:pPr>
                <a:defRPr/>
              </a:pPr>
              <a:t>‹Nr.›</a:t>
            </a:fld>
            <a:endParaRPr lang="de-DE" altLang="de-DE"/>
          </a:p>
        </p:txBody>
      </p:sp>
    </p:spTree>
    <p:extLst>
      <p:ext uri="{BB962C8B-B14F-4D97-AF65-F5344CB8AC3E}">
        <p14:creationId xmlns:p14="http://schemas.microsoft.com/office/powerpoint/2010/main" val="3407645376"/>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32588" y="160338"/>
            <a:ext cx="2160587" cy="5861050"/>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250825" y="160338"/>
            <a:ext cx="6329363" cy="58610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5"/>
          <p:cNvSpPr>
            <a:spLocks noGrp="1" noChangeArrowheads="1"/>
          </p:cNvSpPr>
          <p:nvPr>
            <p:ph type="ftr" sz="quarter" idx="10"/>
          </p:nvPr>
        </p:nvSpPr>
        <p:spPr/>
        <p:txBody>
          <a:bodyPr/>
          <a:lstStyle>
            <a:lvl1pPr>
              <a:defRPr/>
            </a:lvl1pPr>
          </a:lstStyle>
          <a:p>
            <a:pPr>
              <a:defRPr/>
            </a:pPr>
            <a:r>
              <a:rPr lang="de-DE"/>
              <a:t>[Digitales Betriebs- und Leittechniksystem</a:t>
            </a:r>
            <a:br>
              <a:rPr lang="de-DE"/>
            </a:br>
            <a:r>
              <a:rPr lang="de-DE"/>
              <a:t>als Basis für die Eigenüberwachung, 28.09.2009</a:t>
            </a:r>
          </a:p>
        </p:txBody>
      </p:sp>
      <p:sp>
        <p:nvSpPr>
          <p:cNvPr id="5" name="Rectangle 6"/>
          <p:cNvSpPr>
            <a:spLocks noGrp="1" noChangeArrowheads="1"/>
          </p:cNvSpPr>
          <p:nvPr>
            <p:ph type="sldNum" sz="quarter" idx="11"/>
          </p:nvPr>
        </p:nvSpPr>
        <p:spPr/>
        <p:txBody>
          <a:bodyPr/>
          <a:lstStyle>
            <a:lvl1pPr>
              <a:defRPr/>
            </a:lvl1pPr>
          </a:lstStyle>
          <a:p>
            <a:pPr>
              <a:defRPr/>
            </a:pPr>
            <a:fld id="{5CEF79B7-D44E-44A6-941D-7E1648C50193}" type="slidenum">
              <a:rPr lang="de-DE" altLang="de-DE"/>
              <a:pPr>
                <a:defRPr/>
              </a:pPr>
              <a:t>‹Nr.›</a:t>
            </a:fld>
            <a:endParaRPr lang="de-DE" altLang="de-DE"/>
          </a:p>
        </p:txBody>
      </p:sp>
    </p:spTree>
    <p:extLst>
      <p:ext uri="{BB962C8B-B14F-4D97-AF65-F5344CB8AC3E}">
        <p14:creationId xmlns:p14="http://schemas.microsoft.com/office/powerpoint/2010/main" val="566082268"/>
      </p:ext>
    </p:extLst>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50825" y="160338"/>
            <a:ext cx="8642350" cy="609600"/>
          </a:xfrm>
        </p:spPr>
        <p:txBody>
          <a:bodyPr/>
          <a:lstStyle/>
          <a:p>
            <a:r>
              <a:rPr lang="de-DE"/>
              <a:t>Titelmasterformat durch Klicken bearbeiten</a:t>
            </a:r>
          </a:p>
        </p:txBody>
      </p:sp>
      <p:sp>
        <p:nvSpPr>
          <p:cNvPr id="3" name="Textplatzhalter 2"/>
          <p:cNvSpPr>
            <a:spLocks noGrp="1"/>
          </p:cNvSpPr>
          <p:nvPr>
            <p:ph type="body" sz="half" idx="1"/>
          </p:nvPr>
        </p:nvSpPr>
        <p:spPr>
          <a:xfrm>
            <a:off x="468313" y="1143000"/>
            <a:ext cx="4027487" cy="48783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143000"/>
            <a:ext cx="4027488" cy="48783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p:txBody>
          <a:bodyPr/>
          <a:lstStyle>
            <a:lvl1pPr>
              <a:defRPr/>
            </a:lvl1pPr>
          </a:lstStyle>
          <a:p>
            <a:pPr>
              <a:defRPr/>
            </a:pPr>
            <a:r>
              <a:rPr lang="de-DE"/>
              <a:t>[Digitales Betriebs- und Leittechniksystem</a:t>
            </a:r>
            <a:br>
              <a:rPr lang="de-DE"/>
            </a:br>
            <a:r>
              <a:rPr lang="de-DE"/>
              <a:t>als Basis für die Eigenüberwachung, 28.09.2009</a:t>
            </a:r>
          </a:p>
        </p:txBody>
      </p:sp>
      <p:sp>
        <p:nvSpPr>
          <p:cNvPr id="6" name="Rectangle 6"/>
          <p:cNvSpPr>
            <a:spLocks noGrp="1" noChangeArrowheads="1"/>
          </p:cNvSpPr>
          <p:nvPr>
            <p:ph type="sldNum" sz="quarter" idx="11"/>
          </p:nvPr>
        </p:nvSpPr>
        <p:spPr/>
        <p:txBody>
          <a:bodyPr/>
          <a:lstStyle>
            <a:lvl1pPr>
              <a:defRPr/>
            </a:lvl1pPr>
          </a:lstStyle>
          <a:p>
            <a:pPr>
              <a:defRPr/>
            </a:pPr>
            <a:fld id="{7DC2B183-7C07-479E-885A-3BE2B8ACB2AE}" type="slidenum">
              <a:rPr lang="de-DE" altLang="de-DE"/>
              <a:pPr>
                <a:defRPr/>
              </a:pPr>
              <a:t>‹Nr.›</a:t>
            </a:fld>
            <a:endParaRPr lang="de-DE" altLang="de-DE"/>
          </a:p>
        </p:txBody>
      </p:sp>
    </p:spTree>
    <p:extLst>
      <p:ext uri="{BB962C8B-B14F-4D97-AF65-F5344CB8AC3E}">
        <p14:creationId xmlns:p14="http://schemas.microsoft.com/office/powerpoint/2010/main" val="2666672881"/>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5"/>
          <p:cNvSpPr>
            <a:spLocks noGrp="1" noChangeArrowheads="1"/>
          </p:cNvSpPr>
          <p:nvPr>
            <p:ph type="ftr" sz="quarter" idx="10"/>
          </p:nvPr>
        </p:nvSpPr>
        <p:spPr>
          <a:ln/>
        </p:spPr>
        <p:txBody>
          <a:bodyPr/>
          <a:lstStyle>
            <a:lvl1pPr>
              <a:defRPr/>
            </a:lvl1pPr>
          </a:lstStyle>
          <a:p>
            <a:pPr>
              <a:defRPr/>
            </a:pPr>
            <a:r>
              <a:rPr lang="de-DE"/>
              <a:t>Maßnahmen gegen Cyberattacken – 14.11.2019</a:t>
            </a:r>
          </a:p>
        </p:txBody>
      </p:sp>
      <p:sp>
        <p:nvSpPr>
          <p:cNvPr id="5" name="Rectangle 6"/>
          <p:cNvSpPr>
            <a:spLocks noGrp="1" noChangeArrowheads="1"/>
          </p:cNvSpPr>
          <p:nvPr>
            <p:ph type="sldNum" sz="quarter" idx="11"/>
          </p:nvPr>
        </p:nvSpPr>
        <p:spPr>
          <a:ln/>
        </p:spPr>
        <p:txBody>
          <a:bodyPr/>
          <a:lstStyle>
            <a:lvl1pPr>
              <a:defRPr/>
            </a:lvl1pPr>
          </a:lstStyle>
          <a:p>
            <a:pPr>
              <a:defRPr/>
            </a:pPr>
            <a:fld id="{C62178F5-7F93-4B33-A20E-F31F48FA9563}" type="slidenum">
              <a:rPr lang="de-DE" altLang="de-DE"/>
              <a:pPr>
                <a:defRPr/>
              </a:pPr>
              <a:t>‹Nr.›</a:t>
            </a:fld>
            <a:endParaRPr lang="de-DE" altLang="de-DE"/>
          </a:p>
        </p:txBody>
      </p:sp>
    </p:spTree>
    <p:extLst>
      <p:ext uri="{BB962C8B-B14F-4D97-AF65-F5344CB8AC3E}">
        <p14:creationId xmlns:p14="http://schemas.microsoft.com/office/powerpoint/2010/main" val="1181187531"/>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5"/>
          <p:cNvSpPr>
            <a:spLocks noGrp="1" noChangeArrowheads="1"/>
          </p:cNvSpPr>
          <p:nvPr>
            <p:ph type="ftr" sz="quarter" idx="10"/>
          </p:nvPr>
        </p:nvSpPr>
        <p:spPr/>
        <p:txBody>
          <a:bodyPr/>
          <a:lstStyle>
            <a:lvl1pPr>
              <a:defRPr/>
            </a:lvl1pPr>
          </a:lstStyle>
          <a:p>
            <a:pPr>
              <a:defRPr/>
            </a:pPr>
            <a:r>
              <a:rPr lang="de-DE"/>
              <a:t>[Maßnahmen gegen Cyberattacken – 14.11.2019</a:t>
            </a:r>
          </a:p>
        </p:txBody>
      </p:sp>
      <p:sp>
        <p:nvSpPr>
          <p:cNvPr id="5" name="Rectangle 6"/>
          <p:cNvSpPr>
            <a:spLocks noGrp="1" noChangeArrowheads="1"/>
          </p:cNvSpPr>
          <p:nvPr>
            <p:ph type="sldNum" sz="quarter" idx="11"/>
          </p:nvPr>
        </p:nvSpPr>
        <p:spPr/>
        <p:txBody>
          <a:bodyPr/>
          <a:lstStyle>
            <a:lvl1pPr>
              <a:defRPr/>
            </a:lvl1pPr>
          </a:lstStyle>
          <a:p>
            <a:pPr>
              <a:defRPr/>
            </a:pPr>
            <a:fld id="{60EA53AD-D1C3-4A7B-9012-749D7777C2BD}" type="slidenum">
              <a:rPr lang="de-DE" altLang="de-DE"/>
              <a:pPr>
                <a:defRPr/>
              </a:pPr>
              <a:t>‹Nr.›</a:t>
            </a:fld>
            <a:endParaRPr lang="de-DE" altLang="de-DE"/>
          </a:p>
        </p:txBody>
      </p:sp>
    </p:spTree>
    <p:extLst>
      <p:ext uri="{BB962C8B-B14F-4D97-AF65-F5344CB8AC3E}">
        <p14:creationId xmlns:p14="http://schemas.microsoft.com/office/powerpoint/2010/main" val="308513866"/>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68313" y="1143000"/>
            <a:ext cx="4027487"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143000"/>
            <a:ext cx="4027488"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5"/>
          <p:cNvSpPr>
            <a:spLocks noGrp="1" noChangeArrowheads="1"/>
          </p:cNvSpPr>
          <p:nvPr>
            <p:ph type="ftr" sz="quarter" idx="10"/>
          </p:nvPr>
        </p:nvSpPr>
        <p:spPr/>
        <p:txBody>
          <a:bodyPr/>
          <a:lstStyle>
            <a:lvl1pPr>
              <a:defRPr/>
            </a:lvl1pPr>
          </a:lstStyle>
          <a:p>
            <a:pPr>
              <a:defRPr/>
            </a:pPr>
            <a:r>
              <a:rPr lang="de-DE"/>
              <a:t>[Digitales Betriebs- und Leittechniksystem</a:t>
            </a:r>
            <a:br>
              <a:rPr lang="de-DE"/>
            </a:br>
            <a:r>
              <a:rPr lang="de-DE"/>
              <a:t>als Basis für die Eigenüberwachung, 28.09.2009</a:t>
            </a:r>
          </a:p>
        </p:txBody>
      </p:sp>
      <p:sp>
        <p:nvSpPr>
          <p:cNvPr id="6" name="Rectangle 6"/>
          <p:cNvSpPr>
            <a:spLocks noGrp="1" noChangeArrowheads="1"/>
          </p:cNvSpPr>
          <p:nvPr>
            <p:ph type="sldNum" sz="quarter" idx="11"/>
          </p:nvPr>
        </p:nvSpPr>
        <p:spPr/>
        <p:txBody>
          <a:bodyPr/>
          <a:lstStyle>
            <a:lvl1pPr>
              <a:defRPr/>
            </a:lvl1pPr>
          </a:lstStyle>
          <a:p>
            <a:pPr>
              <a:defRPr/>
            </a:pPr>
            <a:fld id="{90038187-4291-492C-A3C2-8FF34DCF10F8}" type="slidenum">
              <a:rPr lang="de-DE" altLang="de-DE"/>
              <a:pPr>
                <a:defRPr/>
              </a:pPr>
              <a:t>‹Nr.›</a:t>
            </a:fld>
            <a:endParaRPr lang="de-DE" altLang="de-DE"/>
          </a:p>
        </p:txBody>
      </p:sp>
    </p:spTree>
    <p:extLst>
      <p:ext uri="{BB962C8B-B14F-4D97-AF65-F5344CB8AC3E}">
        <p14:creationId xmlns:p14="http://schemas.microsoft.com/office/powerpoint/2010/main" val="594139563"/>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5"/>
          <p:cNvSpPr>
            <a:spLocks noGrp="1" noChangeArrowheads="1"/>
          </p:cNvSpPr>
          <p:nvPr>
            <p:ph type="ftr" sz="quarter" idx="10"/>
          </p:nvPr>
        </p:nvSpPr>
        <p:spPr/>
        <p:txBody>
          <a:bodyPr/>
          <a:lstStyle>
            <a:lvl1pPr>
              <a:defRPr/>
            </a:lvl1pPr>
          </a:lstStyle>
          <a:p>
            <a:pPr>
              <a:defRPr/>
            </a:pPr>
            <a:r>
              <a:rPr lang="de-DE"/>
              <a:t>[Digitales Betriebs- und Leittechniksystem</a:t>
            </a:r>
            <a:br>
              <a:rPr lang="de-DE"/>
            </a:br>
            <a:r>
              <a:rPr lang="de-DE"/>
              <a:t>als Basis für die Eigenüberwachung, 28.09.2009</a:t>
            </a:r>
          </a:p>
        </p:txBody>
      </p:sp>
      <p:sp>
        <p:nvSpPr>
          <p:cNvPr id="8" name="Rectangle 6"/>
          <p:cNvSpPr>
            <a:spLocks noGrp="1" noChangeArrowheads="1"/>
          </p:cNvSpPr>
          <p:nvPr>
            <p:ph type="sldNum" sz="quarter" idx="11"/>
          </p:nvPr>
        </p:nvSpPr>
        <p:spPr/>
        <p:txBody>
          <a:bodyPr/>
          <a:lstStyle>
            <a:lvl1pPr>
              <a:defRPr/>
            </a:lvl1pPr>
          </a:lstStyle>
          <a:p>
            <a:pPr>
              <a:defRPr/>
            </a:pPr>
            <a:fld id="{5C927926-C92E-4548-BC4E-F8961677B522}" type="slidenum">
              <a:rPr lang="de-DE" altLang="de-DE"/>
              <a:pPr>
                <a:defRPr/>
              </a:pPr>
              <a:t>‹Nr.›</a:t>
            </a:fld>
            <a:endParaRPr lang="de-DE" altLang="de-DE"/>
          </a:p>
        </p:txBody>
      </p:sp>
    </p:spTree>
    <p:extLst>
      <p:ext uri="{BB962C8B-B14F-4D97-AF65-F5344CB8AC3E}">
        <p14:creationId xmlns:p14="http://schemas.microsoft.com/office/powerpoint/2010/main" val="2762193144"/>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Rectangle 5"/>
          <p:cNvSpPr>
            <a:spLocks noGrp="1" noChangeArrowheads="1"/>
          </p:cNvSpPr>
          <p:nvPr>
            <p:ph type="ftr" sz="quarter" idx="10"/>
          </p:nvPr>
        </p:nvSpPr>
        <p:spPr/>
        <p:txBody>
          <a:bodyPr/>
          <a:lstStyle>
            <a:lvl1pPr>
              <a:defRPr/>
            </a:lvl1pPr>
          </a:lstStyle>
          <a:p>
            <a:pPr>
              <a:defRPr/>
            </a:pPr>
            <a:r>
              <a:rPr lang="de-DE"/>
              <a:t>[Digitales Betriebs- und Leittechniksystem</a:t>
            </a:r>
            <a:br>
              <a:rPr lang="de-DE"/>
            </a:br>
            <a:r>
              <a:rPr lang="de-DE"/>
              <a:t>als Basis für die Eigenüberwachung, 28.09.2009</a:t>
            </a:r>
          </a:p>
        </p:txBody>
      </p:sp>
      <p:sp>
        <p:nvSpPr>
          <p:cNvPr id="4" name="Rectangle 6"/>
          <p:cNvSpPr>
            <a:spLocks noGrp="1" noChangeArrowheads="1"/>
          </p:cNvSpPr>
          <p:nvPr>
            <p:ph type="sldNum" sz="quarter" idx="11"/>
          </p:nvPr>
        </p:nvSpPr>
        <p:spPr/>
        <p:txBody>
          <a:bodyPr/>
          <a:lstStyle>
            <a:lvl1pPr>
              <a:defRPr/>
            </a:lvl1pPr>
          </a:lstStyle>
          <a:p>
            <a:pPr>
              <a:defRPr/>
            </a:pPr>
            <a:fld id="{BFC48AF6-B076-4C71-855C-88B4E33F8F8A}" type="slidenum">
              <a:rPr lang="de-DE" altLang="de-DE"/>
              <a:pPr>
                <a:defRPr/>
              </a:pPr>
              <a:t>‹Nr.›</a:t>
            </a:fld>
            <a:endParaRPr lang="de-DE" altLang="de-DE"/>
          </a:p>
        </p:txBody>
      </p:sp>
    </p:spTree>
    <p:extLst>
      <p:ext uri="{BB962C8B-B14F-4D97-AF65-F5344CB8AC3E}">
        <p14:creationId xmlns:p14="http://schemas.microsoft.com/office/powerpoint/2010/main" val="1593999020"/>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r>
              <a:rPr lang="de-DE"/>
              <a:t>[Digitales Betriebs- und Leittechniksystem</a:t>
            </a:r>
            <a:br>
              <a:rPr lang="de-DE"/>
            </a:br>
            <a:r>
              <a:rPr lang="de-DE"/>
              <a:t>als Basis für die Eigenüberwachung, 28.09.2009</a:t>
            </a:r>
          </a:p>
        </p:txBody>
      </p:sp>
      <p:sp>
        <p:nvSpPr>
          <p:cNvPr id="3" name="Rectangle 6"/>
          <p:cNvSpPr>
            <a:spLocks noGrp="1" noChangeArrowheads="1"/>
          </p:cNvSpPr>
          <p:nvPr>
            <p:ph type="sldNum" sz="quarter" idx="11"/>
          </p:nvPr>
        </p:nvSpPr>
        <p:spPr/>
        <p:txBody>
          <a:bodyPr/>
          <a:lstStyle>
            <a:lvl1pPr>
              <a:defRPr/>
            </a:lvl1pPr>
          </a:lstStyle>
          <a:p>
            <a:pPr>
              <a:defRPr/>
            </a:pPr>
            <a:fld id="{B0C835D2-E0A5-4AA5-9B73-9F6262CD56E8}" type="slidenum">
              <a:rPr lang="de-DE" altLang="de-DE"/>
              <a:pPr>
                <a:defRPr/>
              </a:pPr>
              <a:t>‹Nr.›</a:t>
            </a:fld>
            <a:endParaRPr lang="de-DE" altLang="de-DE"/>
          </a:p>
        </p:txBody>
      </p:sp>
    </p:spTree>
    <p:extLst>
      <p:ext uri="{BB962C8B-B14F-4D97-AF65-F5344CB8AC3E}">
        <p14:creationId xmlns:p14="http://schemas.microsoft.com/office/powerpoint/2010/main" val="3312037028"/>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p:txBody>
          <a:bodyPr/>
          <a:lstStyle>
            <a:lvl1pPr>
              <a:defRPr/>
            </a:lvl1pPr>
          </a:lstStyle>
          <a:p>
            <a:pPr>
              <a:defRPr/>
            </a:pPr>
            <a:r>
              <a:rPr lang="de-DE"/>
              <a:t>[Digitales Betriebs- und Leittechniksystem</a:t>
            </a:r>
            <a:br>
              <a:rPr lang="de-DE"/>
            </a:br>
            <a:r>
              <a:rPr lang="de-DE"/>
              <a:t>als Basis für die Eigenüberwachung, 28.09.2009</a:t>
            </a:r>
          </a:p>
        </p:txBody>
      </p:sp>
      <p:sp>
        <p:nvSpPr>
          <p:cNvPr id="6" name="Rectangle 6"/>
          <p:cNvSpPr>
            <a:spLocks noGrp="1" noChangeArrowheads="1"/>
          </p:cNvSpPr>
          <p:nvPr>
            <p:ph type="sldNum" sz="quarter" idx="11"/>
          </p:nvPr>
        </p:nvSpPr>
        <p:spPr/>
        <p:txBody>
          <a:bodyPr/>
          <a:lstStyle>
            <a:lvl1pPr>
              <a:defRPr/>
            </a:lvl1pPr>
          </a:lstStyle>
          <a:p>
            <a:pPr>
              <a:defRPr/>
            </a:pPr>
            <a:fld id="{F70030EF-6B6F-49CF-82D5-407FEB40F5A6}" type="slidenum">
              <a:rPr lang="de-DE" altLang="de-DE"/>
              <a:pPr>
                <a:defRPr/>
              </a:pPr>
              <a:t>‹Nr.›</a:t>
            </a:fld>
            <a:endParaRPr lang="de-DE" altLang="de-DE"/>
          </a:p>
        </p:txBody>
      </p:sp>
    </p:spTree>
    <p:extLst>
      <p:ext uri="{BB962C8B-B14F-4D97-AF65-F5344CB8AC3E}">
        <p14:creationId xmlns:p14="http://schemas.microsoft.com/office/powerpoint/2010/main" val="3004429355"/>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p:txBody>
          <a:bodyPr/>
          <a:lstStyle>
            <a:lvl1pPr>
              <a:defRPr/>
            </a:lvl1pPr>
          </a:lstStyle>
          <a:p>
            <a:pPr>
              <a:defRPr/>
            </a:pPr>
            <a:r>
              <a:rPr lang="de-DE"/>
              <a:t>[Digitales Betriebs- und Leittechniksystem</a:t>
            </a:r>
            <a:br>
              <a:rPr lang="de-DE"/>
            </a:br>
            <a:r>
              <a:rPr lang="de-DE"/>
              <a:t>als Basis für die Eigenüberwachung, 28.09.2009</a:t>
            </a:r>
          </a:p>
        </p:txBody>
      </p:sp>
      <p:sp>
        <p:nvSpPr>
          <p:cNvPr id="6" name="Rectangle 6"/>
          <p:cNvSpPr>
            <a:spLocks noGrp="1" noChangeArrowheads="1"/>
          </p:cNvSpPr>
          <p:nvPr>
            <p:ph type="sldNum" sz="quarter" idx="11"/>
          </p:nvPr>
        </p:nvSpPr>
        <p:spPr/>
        <p:txBody>
          <a:bodyPr/>
          <a:lstStyle>
            <a:lvl1pPr>
              <a:defRPr/>
            </a:lvl1pPr>
          </a:lstStyle>
          <a:p>
            <a:pPr>
              <a:defRPr/>
            </a:pPr>
            <a:fld id="{CB7017C0-344A-4D8B-9188-20623DF22468}" type="slidenum">
              <a:rPr lang="de-DE" altLang="de-DE"/>
              <a:pPr>
                <a:defRPr/>
              </a:pPr>
              <a:t>‹Nr.›</a:t>
            </a:fld>
            <a:endParaRPr lang="de-DE" altLang="de-DE"/>
          </a:p>
        </p:txBody>
      </p:sp>
    </p:spTree>
    <p:extLst>
      <p:ext uri="{BB962C8B-B14F-4D97-AF65-F5344CB8AC3E}">
        <p14:creationId xmlns:p14="http://schemas.microsoft.com/office/powerpoint/2010/main" val="1418631388"/>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7" name="Rectangle 93"/>
          <p:cNvSpPr>
            <a:spLocks noChangeArrowheads="1"/>
          </p:cNvSpPr>
          <p:nvPr/>
        </p:nvSpPr>
        <p:spPr bwMode="auto">
          <a:xfrm>
            <a:off x="9029700" y="0"/>
            <a:ext cx="114300" cy="6858000"/>
          </a:xfrm>
          <a:prstGeom prst="rect">
            <a:avLst/>
          </a:prstGeom>
          <a:gradFill rotWithShape="0">
            <a:gsLst>
              <a:gs pos="0">
                <a:schemeClr val="bg1"/>
              </a:gs>
              <a:gs pos="100000">
                <a:schemeClr val="bg1">
                  <a:gamma/>
                  <a:shade val="17647"/>
                  <a:invGamma/>
                </a:schemeClr>
              </a:gs>
            </a:gsLst>
            <a:lin ang="0" scaled="1"/>
          </a:gradFill>
          <a:ln w="9525">
            <a:noFill/>
            <a:miter lim="800000"/>
            <a:headEnd/>
            <a:tailEnd/>
          </a:ln>
          <a:effectLst/>
        </p:spPr>
        <p:txBody>
          <a:bodyPr wrap="none" anchor="ctr"/>
          <a:lstStyle/>
          <a:p>
            <a:pPr algn="ctr" eaLnBrk="1" hangingPunct="1">
              <a:defRPr/>
            </a:pPr>
            <a:endParaRPr lang="de-AT"/>
          </a:p>
        </p:txBody>
      </p:sp>
      <p:sp>
        <p:nvSpPr>
          <p:cNvPr id="1118" name="Rectangle 94"/>
          <p:cNvSpPr>
            <a:spLocks noChangeArrowheads="1"/>
          </p:cNvSpPr>
          <p:nvPr/>
        </p:nvSpPr>
        <p:spPr bwMode="auto">
          <a:xfrm>
            <a:off x="0" y="0"/>
            <a:ext cx="114300" cy="6858000"/>
          </a:xfrm>
          <a:prstGeom prst="rect">
            <a:avLst/>
          </a:prstGeom>
          <a:gradFill rotWithShape="0">
            <a:gsLst>
              <a:gs pos="0">
                <a:schemeClr val="bg1">
                  <a:gamma/>
                  <a:shade val="17647"/>
                  <a:invGamma/>
                </a:schemeClr>
              </a:gs>
              <a:gs pos="100000">
                <a:schemeClr val="bg1"/>
              </a:gs>
            </a:gsLst>
            <a:lin ang="0" scaled="1"/>
          </a:gradFill>
          <a:ln w="9525">
            <a:noFill/>
            <a:miter lim="800000"/>
            <a:headEnd/>
            <a:tailEnd/>
          </a:ln>
          <a:effectLst/>
        </p:spPr>
        <p:txBody>
          <a:bodyPr wrap="none" anchor="ctr"/>
          <a:lstStyle/>
          <a:p>
            <a:pPr algn="ctr" eaLnBrk="1" hangingPunct="1">
              <a:defRPr/>
            </a:pPr>
            <a:endParaRPr lang="de-AT"/>
          </a:p>
        </p:txBody>
      </p:sp>
      <p:grpSp>
        <p:nvGrpSpPr>
          <p:cNvPr id="1028" name="Group 99"/>
          <p:cNvGrpSpPr>
            <a:grpSpLocks/>
          </p:cNvGrpSpPr>
          <p:nvPr/>
        </p:nvGrpSpPr>
        <p:grpSpPr bwMode="auto">
          <a:xfrm>
            <a:off x="-9525" y="6115050"/>
            <a:ext cx="9153525" cy="746125"/>
            <a:chOff x="-6" y="3852"/>
            <a:chExt cx="5766" cy="470"/>
          </a:xfrm>
        </p:grpSpPr>
        <p:grpSp>
          <p:nvGrpSpPr>
            <p:cNvPr id="1041" name="Group 68"/>
            <p:cNvGrpSpPr>
              <a:grpSpLocks/>
            </p:cNvGrpSpPr>
            <p:nvPr userDrawn="1"/>
          </p:nvGrpSpPr>
          <p:grpSpPr bwMode="auto">
            <a:xfrm>
              <a:off x="48" y="3852"/>
              <a:ext cx="5664" cy="12"/>
              <a:chOff x="48" y="3852"/>
              <a:chExt cx="5664" cy="12"/>
            </a:xfrm>
          </p:grpSpPr>
          <p:sp>
            <p:nvSpPr>
              <p:cNvPr id="1046" name="Line 12"/>
              <p:cNvSpPr>
                <a:spLocks noChangeShapeType="1"/>
              </p:cNvSpPr>
              <p:nvPr userDrawn="1"/>
            </p:nvSpPr>
            <p:spPr bwMode="auto">
              <a:xfrm>
                <a:off x="48" y="3852"/>
                <a:ext cx="5664" cy="0"/>
              </a:xfrm>
              <a:prstGeom prst="line">
                <a:avLst/>
              </a:prstGeom>
              <a:noFill/>
              <a:ln w="6350">
                <a:solidFill>
                  <a:srgbClr val="7B827C"/>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1047" name="Line 15"/>
              <p:cNvSpPr>
                <a:spLocks noChangeShapeType="1"/>
              </p:cNvSpPr>
              <p:nvPr userDrawn="1"/>
            </p:nvSpPr>
            <p:spPr bwMode="auto">
              <a:xfrm>
                <a:off x="48" y="3864"/>
                <a:ext cx="5664"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AT"/>
              </a:p>
            </p:txBody>
          </p:sp>
        </p:grpSp>
        <p:grpSp>
          <p:nvGrpSpPr>
            <p:cNvPr id="1042" name="Group 98"/>
            <p:cNvGrpSpPr>
              <a:grpSpLocks/>
            </p:cNvGrpSpPr>
            <p:nvPr userDrawn="1"/>
          </p:nvGrpSpPr>
          <p:grpSpPr bwMode="auto">
            <a:xfrm>
              <a:off x="-6" y="3858"/>
              <a:ext cx="5766" cy="464"/>
              <a:chOff x="-6" y="3858"/>
              <a:chExt cx="5766" cy="464"/>
            </a:xfrm>
          </p:grpSpPr>
          <p:sp>
            <p:nvSpPr>
              <p:cNvPr id="1044" name="Rectangle 72"/>
              <p:cNvSpPr>
                <a:spLocks noChangeArrowheads="1"/>
              </p:cNvSpPr>
              <p:nvPr userDrawn="1"/>
            </p:nvSpPr>
            <p:spPr bwMode="auto">
              <a:xfrm flipV="1">
                <a:off x="68" y="3860"/>
                <a:ext cx="5692" cy="46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sp>
            <p:nvSpPr>
              <p:cNvPr id="1113" name="Rectangle 89"/>
              <p:cNvSpPr>
                <a:spLocks noChangeArrowheads="1"/>
              </p:cNvSpPr>
              <p:nvPr userDrawn="1"/>
            </p:nvSpPr>
            <p:spPr bwMode="auto">
              <a:xfrm rot="-10800000">
                <a:off x="-6" y="3858"/>
                <a:ext cx="79" cy="464"/>
              </a:xfrm>
              <a:prstGeom prst="rect">
                <a:avLst/>
              </a:prstGeom>
              <a:gradFill rotWithShape="0">
                <a:gsLst>
                  <a:gs pos="0">
                    <a:schemeClr val="accent1">
                      <a:gamma/>
                      <a:shade val="30196"/>
                      <a:invGamma/>
                    </a:schemeClr>
                  </a:gs>
                  <a:gs pos="100000">
                    <a:schemeClr val="accent1"/>
                  </a:gs>
                </a:gsLst>
                <a:lin ang="0" scaled="1"/>
              </a:gradFill>
              <a:ln w="9525">
                <a:noFill/>
                <a:miter lim="800000"/>
                <a:headEnd/>
                <a:tailEnd/>
              </a:ln>
              <a:effectLst/>
            </p:spPr>
            <p:txBody>
              <a:bodyPr wrap="none" anchor="ctr"/>
              <a:lstStyle/>
              <a:p>
                <a:pPr algn="ctr" eaLnBrk="1" hangingPunct="1">
                  <a:defRPr/>
                </a:pPr>
                <a:endParaRPr lang="de-AT"/>
              </a:p>
            </p:txBody>
          </p:sp>
          <p:sp>
            <p:nvSpPr>
              <p:cNvPr id="1114" name="Rectangle 90"/>
              <p:cNvSpPr>
                <a:spLocks noChangeArrowheads="1"/>
              </p:cNvSpPr>
              <p:nvPr userDrawn="1"/>
            </p:nvSpPr>
            <p:spPr bwMode="auto">
              <a:xfrm rot="-10800000">
                <a:off x="5681" y="3859"/>
                <a:ext cx="79" cy="463"/>
              </a:xfrm>
              <a:prstGeom prst="rect">
                <a:avLst/>
              </a:prstGeom>
              <a:gradFill rotWithShape="0">
                <a:gsLst>
                  <a:gs pos="0">
                    <a:schemeClr val="accent1"/>
                  </a:gs>
                  <a:gs pos="100000">
                    <a:schemeClr val="accent1">
                      <a:gamma/>
                      <a:shade val="30196"/>
                      <a:invGamma/>
                    </a:schemeClr>
                  </a:gs>
                </a:gsLst>
                <a:lin ang="0" scaled="1"/>
              </a:gradFill>
              <a:ln w="9525">
                <a:noFill/>
                <a:miter lim="800000"/>
                <a:headEnd/>
                <a:tailEnd/>
              </a:ln>
              <a:effectLst/>
            </p:spPr>
            <p:txBody>
              <a:bodyPr wrap="none" anchor="ctr"/>
              <a:lstStyle/>
              <a:p>
                <a:pPr algn="ctr" eaLnBrk="1" hangingPunct="1">
                  <a:defRPr/>
                </a:pPr>
                <a:endParaRPr lang="de-AT"/>
              </a:p>
            </p:txBody>
          </p:sp>
        </p:grpSp>
      </p:grpSp>
      <p:sp>
        <p:nvSpPr>
          <p:cNvPr id="1029" name="Rectangle 2"/>
          <p:cNvSpPr>
            <a:spLocks noGrp="1" noChangeArrowheads="1"/>
          </p:cNvSpPr>
          <p:nvPr>
            <p:ph type="title"/>
          </p:nvPr>
        </p:nvSpPr>
        <p:spPr bwMode="auto">
          <a:xfrm>
            <a:off x="250825" y="160338"/>
            <a:ext cx="8642350" cy="609600"/>
          </a:xfrm>
          <a:prstGeom prst="rect">
            <a:avLst/>
          </a:prstGeom>
          <a:noFill/>
          <a:ln>
            <a:noFill/>
          </a:ln>
          <a:effectLst>
            <a:outerShdw dist="12700" algn="ctr" rotWithShape="0">
              <a:srgbClr val="8C8B6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a:t>
            </a:r>
          </a:p>
        </p:txBody>
      </p:sp>
      <p:sp>
        <p:nvSpPr>
          <p:cNvPr id="1030" name="Rectangle 3"/>
          <p:cNvSpPr>
            <a:spLocks noGrp="1" noChangeArrowheads="1"/>
          </p:cNvSpPr>
          <p:nvPr>
            <p:ph type="body" idx="1"/>
          </p:nvPr>
        </p:nvSpPr>
        <p:spPr bwMode="auto">
          <a:xfrm>
            <a:off x="468313" y="1143000"/>
            <a:ext cx="8207375"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 name="Rectangle 5"/>
          <p:cNvSpPr>
            <a:spLocks noGrp="1" noChangeArrowheads="1"/>
          </p:cNvSpPr>
          <p:nvPr>
            <p:ph type="ftr" sz="quarter" idx="3"/>
          </p:nvPr>
        </p:nvSpPr>
        <p:spPr bwMode="auto">
          <a:xfrm>
            <a:off x="1692275" y="6272213"/>
            <a:ext cx="4103688" cy="3254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90000"/>
              </a:lnSpc>
              <a:defRPr sz="1000">
                <a:solidFill>
                  <a:srgbClr val="7B827C"/>
                </a:solidFill>
                <a:latin typeface="Arial" charset="0"/>
              </a:defRPr>
            </a:lvl1pPr>
          </a:lstStyle>
          <a:p>
            <a:pPr>
              <a:defRPr/>
            </a:pPr>
            <a:r>
              <a:rPr lang="de-DE"/>
              <a:t>Maßnahmen gegen Cyberattacken – 14.11.2019</a:t>
            </a:r>
          </a:p>
        </p:txBody>
      </p:sp>
      <p:sp>
        <p:nvSpPr>
          <p:cNvPr id="3" name="Rectangle 6"/>
          <p:cNvSpPr>
            <a:spLocks noGrp="1" noChangeArrowheads="1"/>
          </p:cNvSpPr>
          <p:nvPr>
            <p:ph type="sldNum" sz="quarter" idx="4"/>
          </p:nvPr>
        </p:nvSpPr>
        <p:spPr bwMode="auto">
          <a:xfrm>
            <a:off x="619125" y="6305550"/>
            <a:ext cx="533400" cy="371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a:latin typeface="Arial" panose="020B0604020202020204" pitchFamily="34" charset="0"/>
              </a:defRPr>
            </a:lvl1pPr>
          </a:lstStyle>
          <a:p>
            <a:pPr>
              <a:defRPr/>
            </a:pPr>
            <a:fld id="{261DE14B-B2A6-47C2-B0E0-5FBCA2EFE54E}" type="slidenum">
              <a:rPr lang="de-DE" altLang="de-DE"/>
              <a:pPr>
                <a:defRPr/>
              </a:pPr>
              <a:t>‹Nr.›</a:t>
            </a:fld>
            <a:endParaRPr lang="de-DE" altLang="de-DE"/>
          </a:p>
        </p:txBody>
      </p:sp>
      <p:sp>
        <p:nvSpPr>
          <p:cNvPr id="1033" name="Rectangle 44"/>
          <p:cNvSpPr>
            <a:spLocks noChangeArrowheads="1"/>
          </p:cNvSpPr>
          <p:nvPr/>
        </p:nvSpPr>
        <p:spPr bwMode="auto">
          <a:xfrm>
            <a:off x="1219200" y="6324600"/>
            <a:ext cx="304800" cy="228600"/>
          </a:xfrm>
          <a:prstGeom prst="rect">
            <a:avLst/>
          </a:prstGeom>
          <a:noFill/>
          <a:ln w="3175">
            <a:solidFill>
              <a:schemeClr val="tx1"/>
            </a:solidFill>
            <a:miter lim="800000"/>
            <a:headEnd/>
            <a:tailEnd/>
          </a:ln>
          <a:effectLst>
            <a:outerShdw dist="17961" dir="2700000" algn="ctr" rotWithShape="0">
              <a:srgbClr val="D6DED3"/>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sp>
        <p:nvSpPr>
          <p:cNvPr id="1034" name="AutoShape 48">
            <a:hlinkClick r:id="" action="ppaction://hlinkshowjump?jump=nextslide" highlightClick="1"/>
          </p:cNvPr>
          <p:cNvSpPr>
            <a:spLocks noChangeArrowheads="1"/>
          </p:cNvSpPr>
          <p:nvPr/>
        </p:nvSpPr>
        <p:spPr bwMode="auto">
          <a:xfrm>
            <a:off x="1333500" y="6386513"/>
            <a:ext cx="104775" cy="119062"/>
          </a:xfrm>
          <a:prstGeom prst="homePlate">
            <a:avLst>
              <a:gd name="adj" fmla="val 100000"/>
            </a:avLst>
          </a:prstGeom>
          <a:solidFill>
            <a:srgbClr val="7B827C"/>
          </a:solidFill>
          <a:ln>
            <a:noFill/>
          </a:ln>
          <a:effectLst>
            <a:prstShdw prst="shdw17" dist="17961" dir="2700000">
              <a:srgbClr val="4A4E4A"/>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sp>
        <p:nvSpPr>
          <p:cNvPr id="1035" name="Rectangle 43"/>
          <p:cNvSpPr>
            <a:spLocks noChangeArrowheads="1"/>
          </p:cNvSpPr>
          <p:nvPr/>
        </p:nvSpPr>
        <p:spPr bwMode="auto">
          <a:xfrm>
            <a:off x="228600" y="6324600"/>
            <a:ext cx="304800" cy="228600"/>
          </a:xfrm>
          <a:prstGeom prst="rect">
            <a:avLst/>
          </a:prstGeom>
          <a:noFill/>
          <a:ln w="3175">
            <a:solidFill>
              <a:schemeClr val="tx1"/>
            </a:solidFill>
            <a:miter lim="800000"/>
            <a:headEnd/>
            <a:tailEnd/>
          </a:ln>
          <a:effectLst>
            <a:outerShdw dist="17961" dir="2700000" algn="ctr" rotWithShape="0">
              <a:srgbClr val="D6DED3"/>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sp>
        <p:nvSpPr>
          <p:cNvPr id="1036" name="AutoShape 49">
            <a:hlinkClick r:id="" action="ppaction://hlinkshowjump?jump=previousslide" highlightClick="1"/>
          </p:cNvPr>
          <p:cNvSpPr>
            <a:spLocks noChangeArrowheads="1"/>
          </p:cNvSpPr>
          <p:nvPr/>
        </p:nvSpPr>
        <p:spPr bwMode="auto">
          <a:xfrm flipH="1">
            <a:off x="333375" y="6386513"/>
            <a:ext cx="104775" cy="119062"/>
          </a:xfrm>
          <a:prstGeom prst="homePlate">
            <a:avLst>
              <a:gd name="adj" fmla="val 100000"/>
            </a:avLst>
          </a:prstGeom>
          <a:solidFill>
            <a:srgbClr val="7B827C"/>
          </a:solidFill>
          <a:ln>
            <a:noFill/>
          </a:ln>
          <a:effectLst>
            <a:prstShdw prst="shdw17" dist="17961" dir="2700000">
              <a:srgbClr val="4A4E4A"/>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sp>
        <p:nvSpPr>
          <p:cNvPr id="1037" name="Rectangle 53"/>
          <p:cNvSpPr>
            <a:spLocks noChangeArrowheads="1"/>
          </p:cNvSpPr>
          <p:nvPr/>
        </p:nvSpPr>
        <p:spPr bwMode="auto">
          <a:xfrm>
            <a:off x="609600" y="6324600"/>
            <a:ext cx="533400" cy="228600"/>
          </a:xfrm>
          <a:prstGeom prst="rect">
            <a:avLst/>
          </a:prstGeom>
          <a:noFill/>
          <a:ln w="3175">
            <a:solidFill>
              <a:schemeClr val="tx1"/>
            </a:solidFill>
            <a:miter lim="800000"/>
            <a:headEnd/>
            <a:tailEnd/>
          </a:ln>
          <a:effectLst>
            <a:outerShdw dist="17961" dir="2700000" algn="ctr" rotWithShape="0">
              <a:srgbClr val="D6DED3"/>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lang="de-AT" altLang="de-DE"/>
          </a:p>
        </p:txBody>
      </p:sp>
      <p:grpSp>
        <p:nvGrpSpPr>
          <p:cNvPr id="1038" name="Group 112"/>
          <p:cNvGrpSpPr>
            <a:grpSpLocks/>
          </p:cNvGrpSpPr>
          <p:nvPr/>
        </p:nvGrpSpPr>
        <p:grpSpPr bwMode="auto">
          <a:xfrm>
            <a:off x="76200" y="765175"/>
            <a:ext cx="8991600" cy="19050"/>
            <a:chOff x="48" y="522"/>
            <a:chExt cx="5664" cy="12"/>
          </a:xfrm>
        </p:grpSpPr>
        <p:sp>
          <p:nvSpPr>
            <p:cNvPr id="1039" name="Line 113"/>
            <p:cNvSpPr>
              <a:spLocks noChangeShapeType="1"/>
            </p:cNvSpPr>
            <p:nvPr userDrawn="1"/>
          </p:nvSpPr>
          <p:spPr bwMode="auto">
            <a:xfrm>
              <a:off x="48" y="522"/>
              <a:ext cx="5664" cy="0"/>
            </a:xfrm>
            <a:prstGeom prst="line">
              <a:avLst/>
            </a:prstGeom>
            <a:noFill/>
            <a:ln w="6350">
              <a:solidFill>
                <a:srgbClr val="7B827C"/>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1040" name="Line 114"/>
            <p:cNvSpPr>
              <a:spLocks noChangeShapeType="1"/>
            </p:cNvSpPr>
            <p:nvPr userDrawn="1"/>
          </p:nvSpPr>
          <p:spPr bwMode="auto">
            <a:xfrm>
              <a:off x="48" y="534"/>
              <a:ext cx="5664" cy="0"/>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AT"/>
            </a:p>
          </p:txBody>
        </p:sp>
      </p:grpSp>
    </p:spTree>
  </p:cSld>
  <p:clrMap bg1="lt1" tx1="dk1" bg2="lt2" tx2="dk2" accent1="accent1" accent2="accent2" accent3="accent3" accent4="accent4" accent5="accent5" accent6="accent6" hlink="hlink" folHlink="folHlink"/>
  <p:sldLayoutIdLst>
    <p:sldLayoutId id="2147483849" r:id="rId1"/>
    <p:sldLayoutId id="2147483848"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ransition>
    <p:split orient="vert"/>
  </p:transition>
  <p:hf hdr="0"/>
  <p:txStyles>
    <p:title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lnSpc>
          <a:spcPct val="90000"/>
        </a:lnSpc>
        <a:spcBef>
          <a:spcPct val="30000"/>
        </a:spcBef>
        <a:spcAft>
          <a:spcPct val="0"/>
        </a:spcAft>
        <a:buClr>
          <a:schemeClr val="tx2"/>
        </a:buClr>
        <a:buFont typeface="Wingdings" panose="05000000000000000000" pitchFamily="2" charset="2"/>
        <a:buChar char="§"/>
        <a:defRPr sz="2600" b="1">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wasser-burgenland.at/"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hyperlink" Target="http://www.wasser-burgenland.at/"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png"/><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15.jpeg"/><Relationship Id="rId4" Type="http://schemas.openxmlformats.org/officeDocument/2006/relationships/hyperlink" Target="http://www.wasser-burgenland.at/" TargetMode="External"/><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www.wasser-burgenland.at/"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hyperlink" Target="http://www.wasser-burgenland.at/" TargetMode="External"/><Relationship Id="rId4" Type="http://schemas.openxmlformats.org/officeDocument/2006/relationships/image" Target="../media/image4.png"/><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hyperlink" Target="http://www.wasser-burgenland.a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hyperlink" Target="http://www.wasser-burgenland.at/"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hyperlink" Target="http://www.wasser-burgenland.at/" TargetMode="External"/><Relationship Id="rId5" Type="http://schemas.openxmlformats.org/officeDocument/2006/relationships/image" Target="../media/image4.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hyperlink" Target="http://www.wasser-burgenland.at/" TargetMode="External"/><Relationship Id="rId5" Type="http://schemas.openxmlformats.org/officeDocument/2006/relationships/image" Target="../media/image4.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www.wasser-burgenland.a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www.wasser-burgenland.at/" TargetMode="External"/><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www.wasser-burgenland.at/"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pn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www.wasser-burgenland.at/" TargetMode="External"/><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png"/><Relationship Id="rId7"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50.jpeg"/><Relationship Id="rId4" Type="http://schemas.openxmlformats.org/officeDocument/2006/relationships/hyperlink" Target="http://www.wasser-burgenland.at/" TargetMode="External"/><Relationship Id="rId9" Type="http://schemas.openxmlformats.org/officeDocument/2006/relationships/image" Target="../media/image49.jpeg"/></Relationships>
</file>

<file path=ppt/slides/_rels/slide2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g"/><Relationship Id="rId3" Type="http://schemas.openxmlformats.org/officeDocument/2006/relationships/image" Target="../media/image4.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55.jpeg"/><Relationship Id="rId5" Type="http://schemas.openxmlformats.org/officeDocument/2006/relationships/image" Target="../media/image38.png"/><Relationship Id="rId10" Type="http://schemas.openxmlformats.org/officeDocument/2006/relationships/image" Target="../media/image54.jpeg"/><Relationship Id="rId4" Type="http://schemas.openxmlformats.org/officeDocument/2006/relationships/hyperlink" Target="http://www.wasser-burgenland.at/" TargetMode="External"/><Relationship Id="rId9"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png"/><Relationship Id="rId7"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www.wasser-burgenland.a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http://www.wavl.at/images/logo-trans.gif" TargetMode="External"/><Relationship Id="rId5" Type="http://schemas.openxmlformats.org/officeDocument/2006/relationships/image" Target="../media/image60.png"/><Relationship Id="rId4" Type="http://schemas.openxmlformats.org/officeDocument/2006/relationships/hyperlink" Target="http://www.wasser-burgenland.a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http://www.wavl.at/images/logo-trans.gif" TargetMode="External"/><Relationship Id="rId5" Type="http://schemas.openxmlformats.org/officeDocument/2006/relationships/image" Target="../media/image60.png"/><Relationship Id="rId4" Type="http://schemas.openxmlformats.org/officeDocument/2006/relationships/hyperlink" Target="http://www.wasser-burgenland.a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http://www.wavl.at/images/logo-trans.gif" TargetMode="External"/><Relationship Id="rId5" Type="http://schemas.openxmlformats.org/officeDocument/2006/relationships/image" Target="../media/image60.png"/><Relationship Id="rId4" Type="http://schemas.openxmlformats.org/officeDocument/2006/relationships/hyperlink" Target="http://www.wasser-burgenland.a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http://www.wavl.at/images/logo-trans.gif" TargetMode="External"/><Relationship Id="rId5" Type="http://schemas.openxmlformats.org/officeDocument/2006/relationships/image" Target="../media/image60.png"/><Relationship Id="rId4" Type="http://schemas.openxmlformats.org/officeDocument/2006/relationships/hyperlink" Target="http://www.wasser-burgenland.a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www.wasser-burgenland.a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www.wasser-burgenland.at/"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wasser-burgenland.a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hyperlink" Target="http://www.wasser-burgenland.at/"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png"/><Relationship Id="rId7" Type="http://schemas.openxmlformats.org/officeDocument/2006/relationships/customXml" Target="../ink/ink1.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www.wasser-burgenland.a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www.wasser-burgenland.a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hyperlink" Target="http://www.wasser-burgenland.at/" TargetMode="Externa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hyperlink" Target="http://www.wasser-burgenland.at/" TargetMode="Externa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www.wasser-burgenland.at/"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77.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62.png"/><Relationship Id="rId4" Type="http://schemas.openxmlformats.org/officeDocument/2006/relationships/hyperlink" Target="http://www.wasser-burgenland.a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www.wasser-burgenland.a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www.wasser-burgenland.a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www.wasser-burgenland.a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www.wasser-burgenland.a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www.wasser-burgenland.a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www.wasser-burgenland.a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www.wasser-burgenland.at/" TargetMode="External"/><Relationship Id="rId5" Type="http://schemas.openxmlformats.org/officeDocument/2006/relationships/image" Target="../media/image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wasser-burgenland.a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www.wasser-burgenland.a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www.wasser-burgenland.at/"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DAD469AD-ACB5-4E8E-A160-A7F93005D3D2}" type="slidenum">
              <a:rPr lang="de-DE" altLang="de-DE" sz="1200">
                <a:solidFill>
                  <a:srgbClr val="7B827C"/>
                </a:solidFill>
              </a:rPr>
              <a:pPr algn="ctr" eaLnBrk="1" hangingPunct="1">
                <a:lnSpc>
                  <a:spcPct val="100000"/>
                </a:lnSpc>
                <a:spcBef>
                  <a:spcPct val="0"/>
                </a:spcBef>
                <a:buClrTx/>
                <a:buFontTx/>
                <a:buNone/>
              </a:pPr>
              <a:t>1</a:t>
            </a:fld>
            <a:endParaRPr lang="de-DE" altLang="de-DE" sz="1200" dirty="0">
              <a:solidFill>
                <a:srgbClr val="7B827C"/>
              </a:solidFill>
            </a:endParaRPr>
          </a:p>
        </p:txBody>
      </p:sp>
      <p:sp>
        <p:nvSpPr>
          <p:cNvPr id="15363" name="Rectangle 3"/>
          <p:cNvSpPr>
            <a:spLocks noGrp="1" noChangeArrowheads="1"/>
          </p:cNvSpPr>
          <p:nvPr>
            <p:ph type="ctrTitle" idx="4294967295"/>
          </p:nvPr>
        </p:nvSpPr>
        <p:spPr>
          <a:xfrm>
            <a:off x="685797" y="5229200"/>
            <a:ext cx="7772400" cy="647700"/>
          </a:xfrm>
          <a:effectLst>
            <a:outerShdw dist="12700" algn="ctr" rotWithShape="0">
              <a:schemeClr val="accent1"/>
            </a:outerShdw>
          </a:effectLst>
        </p:spPr>
        <p:txBody>
          <a:bodyPr anchor="b"/>
          <a:lstStyle/>
          <a:p>
            <a:pPr eaLnBrk="1" hangingPunct="1"/>
            <a:r>
              <a:rPr lang="de-DE" altLang="de-DE" sz="5400" b="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INFOTAG</a:t>
            </a:r>
            <a:br>
              <a:rPr lang="de-DE" altLang="de-DE" sz="5400" b="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de-DE" altLang="de-DE" sz="5400" b="0" dirty="0">
                <a:solidFill>
                  <a:schemeClr val="accent1"/>
                </a:solidFill>
                <a:latin typeface="Microsoft Sans Serif" panose="020B0604020202020204" pitchFamily="34" charset="0"/>
                <a:ea typeface="Microsoft Sans Serif" panose="020B0604020202020204" pitchFamily="34" charset="0"/>
                <a:cs typeface="Microsoft Sans Serif" panose="020B0604020202020204" pitchFamily="34" charset="0"/>
              </a:rPr>
              <a:t>TRINKWASSER 2022</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856" y="188640"/>
            <a:ext cx="5796283" cy="384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18A08A91-B477-4443-91B5-A8F527759200}"/>
              </a:ext>
            </a:extLst>
          </p:cNvPr>
          <p:cNvPicPr>
            <a:picLocks noChangeAspect="1"/>
          </p:cNvPicPr>
          <p:nvPr/>
        </p:nvPicPr>
        <p:blipFill>
          <a:blip r:embed="rId4"/>
          <a:stretch>
            <a:fillRect/>
          </a:stretch>
        </p:blipFill>
        <p:spPr>
          <a:xfrm>
            <a:off x="3838977" y="6139051"/>
            <a:ext cx="1466045" cy="735335"/>
          </a:xfrm>
          <a:prstGeom prst="rect">
            <a:avLst/>
          </a:prstGeom>
        </p:spPr>
      </p:pic>
      <p:pic>
        <p:nvPicPr>
          <p:cNvPr id="1026" name="Picture 2" descr="PRESSEINFORMATION">
            <a:extLst>
              <a:ext uri="{FF2B5EF4-FFF2-40B4-BE49-F238E27FC236}">
                <a16:creationId xmlns:a16="http://schemas.microsoft.com/office/drawing/2014/main" id="{5728FF3E-067A-416D-AE49-B5BE21BAE8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8182" y="6138616"/>
            <a:ext cx="1105665" cy="7357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ESSEINFORMATION">
            <a:extLst>
              <a:ext uri="{FF2B5EF4-FFF2-40B4-BE49-F238E27FC236}">
                <a16:creationId xmlns:a16="http://schemas.microsoft.com/office/drawing/2014/main" id="{1A8E4B55-3837-46EC-AE41-323CB8CBBA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6122230"/>
            <a:ext cx="1105665" cy="7357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05B821EF-3104-4E32-99D8-BFB0115E45D7}"/>
              </a:ext>
            </a:extLst>
          </p:cNvPr>
          <p:cNvSpPr txBox="1"/>
          <p:nvPr/>
        </p:nvSpPr>
        <p:spPr>
          <a:xfrm>
            <a:off x="2285997" y="3459889"/>
            <a:ext cx="4572000" cy="830997"/>
          </a:xfrm>
          <a:prstGeom prst="rect">
            <a:avLst/>
          </a:prstGeom>
          <a:noFill/>
        </p:spPr>
        <p:txBody>
          <a:bodyPr wrap="square">
            <a:spAutoFit/>
          </a:bodyPr>
          <a:lstStyle/>
          <a:p>
            <a:pPr algn="ctr"/>
            <a:r>
              <a:rPr lang="de-DE" dirty="0">
                <a:solidFill>
                  <a:srgbClr val="FF0000"/>
                </a:solidFill>
                <a:hlinkClick r:id="rId6">
                  <a:extLst>
                    <a:ext uri="{A12FA001-AC4F-418D-AE19-62706E023703}">
                      <ahyp:hlinkClr xmlns:ahyp="http://schemas.microsoft.com/office/drawing/2018/hyperlinkcolor" val="tx"/>
                    </a:ext>
                  </a:extLst>
                </a:hlinkClick>
              </a:rPr>
              <a:t>www.wasser-burgenland.at</a:t>
            </a:r>
            <a:endParaRPr lang="de-DE" dirty="0">
              <a:solidFill>
                <a:srgbClr val="FF0000"/>
              </a:solidFill>
            </a:endParaRPr>
          </a:p>
          <a:p>
            <a:endParaRPr lang="de-DE" dirty="0"/>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10</a:t>
            </a:fld>
            <a:endParaRPr lang="de-DE" altLang="de-DE" sz="1200">
              <a:solidFill>
                <a:srgbClr val="7B827C"/>
              </a:solidFill>
            </a:endParaRPr>
          </a:p>
        </p:txBody>
      </p:sp>
      <p:pic>
        <p:nvPicPr>
          <p:cNvPr id="5" name="Inhaltsplatzhalter 4" descr="Ein Bild, das Text, Schiefertafel enthält.&#10;&#10;Automatisch generierte Beschreibung">
            <a:extLst>
              <a:ext uri="{FF2B5EF4-FFF2-40B4-BE49-F238E27FC236}">
                <a16:creationId xmlns:a16="http://schemas.microsoft.com/office/drawing/2014/main" id="{20B31C02-B38B-4639-B0D6-D9AA6EBDBDD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81238" y="1556792"/>
            <a:ext cx="2803301" cy="3964185"/>
          </a:xfrm>
        </p:spPr>
      </p:pic>
      <p:pic>
        <p:nvPicPr>
          <p:cNvPr id="1946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5">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2" name="Inhaltsplatzhalter 11">
            <a:extLst>
              <a:ext uri="{FF2B5EF4-FFF2-40B4-BE49-F238E27FC236}">
                <a16:creationId xmlns:a16="http://schemas.microsoft.com/office/drawing/2014/main" id="{F1B82F8B-6A10-46F1-9E73-C91D06EFD4F9}"/>
              </a:ext>
            </a:extLst>
          </p:cNvPr>
          <p:cNvSpPr>
            <a:spLocks noGrp="1"/>
          </p:cNvSpPr>
          <p:nvPr>
            <p:ph sz="half" idx="2"/>
          </p:nvPr>
        </p:nvSpPr>
        <p:spPr>
          <a:xfrm>
            <a:off x="3851920" y="1556791"/>
            <a:ext cx="4282864" cy="3964185"/>
          </a:xfrm>
        </p:spPr>
        <p:txBody>
          <a:bodyPr/>
          <a:lstStyle/>
          <a:p>
            <a:pPr algn="just">
              <a:buFont typeface="Symbol" panose="05050102010706020507" pitchFamily="18" charset="2"/>
              <a:buChar char=""/>
            </a:pPr>
            <a:r>
              <a:rPr lang="de-DE" sz="2000" b="0" dirty="0"/>
              <a:t>Basis war eine </a:t>
            </a:r>
            <a:r>
              <a:rPr lang="de-DE" sz="2000" spc="300" dirty="0">
                <a:solidFill>
                  <a:srgbClr val="0099FF"/>
                </a:solidFill>
              </a:rPr>
              <a:t>Diplomarbeit</a:t>
            </a:r>
            <a:r>
              <a:rPr lang="de-DE" sz="2000" b="0" dirty="0"/>
              <a:t> der HTBL Pinkafeld</a:t>
            </a:r>
          </a:p>
          <a:p>
            <a:pPr marL="0" indent="0" algn="just">
              <a:buNone/>
            </a:pPr>
            <a:endParaRPr lang="de-DE" sz="2000" b="0" dirty="0"/>
          </a:p>
          <a:p>
            <a:pPr>
              <a:buFont typeface="Symbol" panose="05050102010706020507" pitchFamily="18" charset="2"/>
              <a:buChar char=""/>
            </a:pPr>
            <a:r>
              <a:rPr lang="de-DE" sz="2000" b="0" dirty="0"/>
              <a:t>Der Wasserbedarf sinkt bei Stromausfall um  </a:t>
            </a:r>
            <a:r>
              <a:rPr lang="de-DE" sz="2000" spc="300" dirty="0">
                <a:solidFill>
                  <a:srgbClr val="0099FF"/>
                </a:solidFill>
              </a:rPr>
              <a:t>40 %</a:t>
            </a:r>
          </a:p>
          <a:p>
            <a:pPr marL="0" indent="0">
              <a:buNone/>
            </a:pPr>
            <a:endParaRPr lang="de-DE" sz="2000" spc="300" dirty="0">
              <a:solidFill>
                <a:srgbClr val="0099FF"/>
              </a:solidFill>
            </a:endParaRPr>
          </a:p>
          <a:p>
            <a:pPr algn="just">
              <a:buFont typeface="Symbol" panose="05050102010706020507" pitchFamily="18" charset="2"/>
              <a:buChar char=""/>
            </a:pPr>
            <a:r>
              <a:rPr lang="de-DE" sz="2000" b="0" dirty="0"/>
              <a:t>Behältervolumen reicht für </a:t>
            </a:r>
          </a:p>
          <a:p>
            <a:pPr marL="0" indent="0" algn="just">
              <a:buNone/>
            </a:pPr>
            <a:r>
              <a:rPr lang="de-DE" sz="2000" b="0" dirty="0">
                <a:solidFill>
                  <a:srgbClr val="0099FF"/>
                </a:solidFill>
              </a:rPr>
              <a:t>     </a:t>
            </a:r>
            <a:r>
              <a:rPr lang="de-DE" sz="2000" dirty="0">
                <a:solidFill>
                  <a:srgbClr val="0099FF"/>
                </a:solidFill>
              </a:rPr>
              <a:t>2,8 Tage</a:t>
            </a:r>
            <a:r>
              <a:rPr lang="de-DE" sz="2000" b="0" dirty="0"/>
              <a:t> bei Normalverbrauch</a:t>
            </a:r>
          </a:p>
          <a:p>
            <a:pPr marL="0" indent="0" algn="just">
              <a:buNone/>
            </a:pPr>
            <a:endParaRPr lang="de-DE" sz="2000" b="0" dirty="0"/>
          </a:p>
          <a:p>
            <a:pPr algn="just">
              <a:buFont typeface="Symbol" panose="05050102010706020507" pitchFamily="18" charset="2"/>
              <a:buChar char=""/>
            </a:pPr>
            <a:r>
              <a:rPr lang="de-DE" sz="2000" b="0" dirty="0"/>
              <a:t>Der </a:t>
            </a:r>
            <a:r>
              <a:rPr lang="de-DE" sz="2400" cap="small" spc="600" dirty="0">
                <a:solidFill>
                  <a:srgbClr val="0099FF"/>
                </a:solidFill>
              </a:rPr>
              <a:t>Feuerschutz</a:t>
            </a:r>
            <a:r>
              <a:rPr lang="de-DE" sz="2000" b="0" dirty="0"/>
              <a:t> muss aufrecht erhalten werden.</a:t>
            </a:r>
          </a:p>
          <a:p>
            <a:pPr algn="just"/>
            <a:endParaRPr lang="de-AT" dirty="0"/>
          </a:p>
        </p:txBody>
      </p:sp>
      <p:pic>
        <p:nvPicPr>
          <p:cNvPr id="37" name="Grafik 36" descr="Ein Bild, das Text, ClipArt enthält.&#10;&#10;Automatisch generierte Beschreibung">
            <a:extLst>
              <a:ext uri="{FF2B5EF4-FFF2-40B4-BE49-F238E27FC236}">
                <a16:creationId xmlns:a16="http://schemas.microsoft.com/office/drawing/2014/main" id="{342F48F3-EAB3-492F-BE50-8A8174FCC00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7744" y="-53817"/>
            <a:ext cx="4172349" cy="1119898"/>
          </a:xfrm>
          <a:prstGeom prst="rect">
            <a:avLst/>
          </a:prstGeom>
        </p:spPr>
      </p:pic>
    </p:spTree>
    <p:extLst>
      <p:ext uri="{BB962C8B-B14F-4D97-AF65-F5344CB8AC3E}">
        <p14:creationId xmlns:p14="http://schemas.microsoft.com/office/powerpoint/2010/main" val="1146161952"/>
      </p:ext>
    </p:ext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11</a:t>
            </a:fld>
            <a:endParaRPr lang="de-DE" altLang="de-DE" sz="1200">
              <a:solidFill>
                <a:srgbClr val="7B827C"/>
              </a:solidFill>
            </a:endParaRPr>
          </a:p>
        </p:txBody>
      </p:sp>
      <p:sp>
        <p:nvSpPr>
          <p:cNvPr id="19459" name="Rectangle 3"/>
          <p:cNvSpPr>
            <a:spLocks noGrp="1" noChangeArrowheads="1"/>
          </p:cNvSpPr>
          <p:nvPr>
            <p:ph type="title"/>
          </p:nvPr>
        </p:nvSpPr>
        <p:spPr>
          <a:xfrm>
            <a:off x="434566" y="763760"/>
            <a:ext cx="3991378" cy="889442"/>
          </a:xfrm>
          <a:noFill/>
          <a:effectLst>
            <a:glow rad="63500">
              <a:schemeClr val="accent2">
                <a:satMod val="175000"/>
                <a:alpha val="40000"/>
              </a:schemeClr>
            </a:glow>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Wasserwerk Pinkafeld</a:t>
            </a:r>
            <a:endParaRPr lang="de-DE" altLang="de-DE" sz="4000" spc="600" dirty="0">
              <a:solidFill>
                <a:srgbClr val="002060"/>
              </a:solidFill>
            </a:endParaRPr>
          </a:p>
        </p:txBody>
      </p:sp>
      <p:sp>
        <p:nvSpPr>
          <p:cNvPr id="9" name="Textplatzhalter 8">
            <a:extLst>
              <a:ext uri="{FF2B5EF4-FFF2-40B4-BE49-F238E27FC236}">
                <a16:creationId xmlns:a16="http://schemas.microsoft.com/office/drawing/2014/main" id="{9EDC7FAF-2D33-4F7D-929A-D55466EC76F1}"/>
              </a:ext>
            </a:extLst>
          </p:cNvPr>
          <p:cNvSpPr>
            <a:spLocks noGrp="1"/>
          </p:cNvSpPr>
          <p:nvPr>
            <p:ph type="body" sz="half" idx="1"/>
          </p:nvPr>
        </p:nvSpPr>
        <p:spPr>
          <a:xfrm>
            <a:off x="398457" y="1693995"/>
            <a:ext cx="4027487" cy="4451216"/>
          </a:xfrm>
        </p:spPr>
        <p:txBody>
          <a:bodyPr/>
          <a:lstStyle/>
          <a:p>
            <a:pPr algn="ctr">
              <a:buFont typeface="Symbol" panose="05050102010706020507" pitchFamily="18" charset="2"/>
              <a:buChar char=""/>
            </a:pPr>
            <a:r>
              <a:rPr lang="de-DE" sz="2000" b="0" dirty="0">
                <a:solidFill>
                  <a:schemeClr val="tx1"/>
                </a:solidFill>
              </a:rPr>
              <a:t>500 Liter </a:t>
            </a:r>
            <a:r>
              <a:rPr lang="de-DE" sz="2000" b="0" dirty="0"/>
              <a:t>Diesel on Board  </a:t>
            </a:r>
          </a:p>
          <a:p>
            <a:pPr marL="361950" indent="0">
              <a:buNone/>
            </a:pPr>
            <a:r>
              <a:rPr lang="de-DE" sz="2000" spc="300" dirty="0">
                <a:solidFill>
                  <a:srgbClr val="0099FF"/>
                </a:solidFill>
              </a:rPr>
              <a:t>24 Stunden Betrieb </a:t>
            </a:r>
            <a:r>
              <a:rPr lang="de-DE" sz="2000" b="0" dirty="0"/>
              <a:t>möglich, ohne nachzutanken</a:t>
            </a:r>
          </a:p>
          <a:p>
            <a:pPr>
              <a:buFont typeface="Symbol" panose="05050102010706020507" pitchFamily="18" charset="2"/>
              <a:buChar char=""/>
            </a:pPr>
            <a:endParaRPr lang="de-DE" sz="2000" b="0" dirty="0"/>
          </a:p>
          <a:p>
            <a:pPr algn="ctr">
              <a:buFont typeface="Symbol" panose="05050102010706020507" pitchFamily="18" charset="2"/>
              <a:buChar char=""/>
            </a:pPr>
            <a:r>
              <a:rPr lang="de-DE" sz="2000" spc="300" dirty="0">
                <a:solidFill>
                  <a:srgbClr val="0099FF"/>
                </a:solidFill>
              </a:rPr>
              <a:t>F</a:t>
            </a:r>
            <a:r>
              <a:rPr lang="de-DE" sz="1600" spc="300" dirty="0">
                <a:solidFill>
                  <a:srgbClr val="0099FF"/>
                </a:solidFill>
              </a:rPr>
              <a:t>LEXIBEL</a:t>
            </a:r>
            <a:r>
              <a:rPr lang="de-AT" sz="2000" b="0" dirty="0">
                <a:effectLst>
                  <a:outerShdw blurRad="38100" dist="38100" dir="2700000" algn="tl">
                    <a:srgbClr val="000000">
                      <a:alpha val="43137"/>
                    </a:srgbClr>
                  </a:outerShdw>
                </a:effectLst>
              </a:rPr>
              <a:t> </a:t>
            </a:r>
            <a:r>
              <a:rPr lang="de-AT" sz="2000" b="0" dirty="0"/>
              <a:t>          Hoftankstellen der Landwirte können benutzt werden</a:t>
            </a:r>
          </a:p>
          <a:p>
            <a:pPr>
              <a:buFont typeface="Symbol" panose="05050102010706020507" pitchFamily="18" charset="2"/>
              <a:buChar char=""/>
            </a:pPr>
            <a:endParaRPr lang="de-AT" sz="2000" b="0" dirty="0"/>
          </a:p>
          <a:p>
            <a:pPr algn="ctr">
              <a:buFont typeface="Symbol" panose="05050102010706020507" pitchFamily="18" charset="2"/>
              <a:buChar char=""/>
            </a:pPr>
            <a:r>
              <a:rPr lang="de-AT" sz="2000" b="0" dirty="0"/>
              <a:t>Erzeugung von</a:t>
            </a:r>
          </a:p>
          <a:p>
            <a:pPr marL="0" indent="0" algn="ctr">
              <a:buNone/>
            </a:pPr>
            <a:r>
              <a:rPr lang="de-AT" sz="2000" spc="300" dirty="0">
                <a:solidFill>
                  <a:srgbClr val="0099FF"/>
                </a:solidFill>
              </a:rPr>
              <a:t>1.700 </a:t>
            </a:r>
            <a:r>
              <a:rPr lang="de-AT" sz="2000" dirty="0">
                <a:solidFill>
                  <a:srgbClr val="0099FF"/>
                </a:solidFill>
              </a:rPr>
              <a:t>m³ Trinkwasser/Tag</a:t>
            </a:r>
            <a:endParaRPr lang="de-AT" sz="2000" b="0" dirty="0">
              <a:solidFill>
                <a:srgbClr val="0099FF"/>
              </a:solidFill>
            </a:endParaRPr>
          </a:p>
          <a:p>
            <a:pPr marL="0" indent="0" algn="ctr">
              <a:buNone/>
            </a:pPr>
            <a:r>
              <a:rPr lang="de-AT" sz="2000" b="0" dirty="0"/>
              <a:t>weil der stärkste Brunnen energietechnisch vom Wasserwerk versorgt wird!</a:t>
            </a:r>
            <a:endParaRPr lang="de-DE" sz="2000" b="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22" name="Inhaltsplatzhalter 21" descr="Ein Bild, das Himmel, draußen, geparkt enthält.&#10;&#10;Automatisch generierte Beschreibung">
            <a:extLst>
              <a:ext uri="{FF2B5EF4-FFF2-40B4-BE49-F238E27FC236}">
                <a16:creationId xmlns:a16="http://schemas.microsoft.com/office/drawing/2014/main" id="{AC4D4916-7CC9-4747-86FF-699F8B5EA59B}"/>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648199" y="1190122"/>
            <a:ext cx="4027488" cy="2675796"/>
          </a:xfrm>
        </p:spPr>
      </p:pic>
      <p:pic>
        <p:nvPicPr>
          <p:cNvPr id="29" name="Grafik 28" descr="Pfeil: Nach rechts drehen mit einfarbiger Füllung">
            <a:extLst>
              <a:ext uri="{FF2B5EF4-FFF2-40B4-BE49-F238E27FC236}">
                <a16:creationId xmlns:a16="http://schemas.microsoft.com/office/drawing/2014/main" id="{FA7D2A29-A23C-4EBD-BDDD-2FBDAAD3C7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413267">
            <a:off x="3941416" y="1566769"/>
            <a:ext cx="418186" cy="914400"/>
          </a:xfrm>
          <a:prstGeom prst="rect">
            <a:avLst/>
          </a:prstGeom>
          <a:effectLst/>
        </p:spPr>
      </p:pic>
      <p:pic>
        <p:nvPicPr>
          <p:cNvPr id="19467" name="Grafik 19466" descr="Ein Bild, das draußen, Himmel, Gras, geparkt enthält.&#10;&#10;Automatisch generierte Beschreibung">
            <a:extLst>
              <a:ext uri="{FF2B5EF4-FFF2-40B4-BE49-F238E27FC236}">
                <a16:creationId xmlns:a16="http://schemas.microsoft.com/office/drawing/2014/main" id="{27324B9A-EBCB-4BD6-A5A9-E69A0BC6AE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4176" y="3766307"/>
            <a:ext cx="2496277" cy="1872208"/>
          </a:xfrm>
          <a:prstGeom prst="rect">
            <a:avLst/>
          </a:prstGeom>
        </p:spPr>
      </p:pic>
      <p:pic>
        <p:nvPicPr>
          <p:cNvPr id="19469" name="Grafik 19468" descr="Ein Bild, das draußen, Gras, Himmel, Haus enthält.&#10;&#10;Automatisch generierte Beschreibung">
            <a:extLst>
              <a:ext uri="{FF2B5EF4-FFF2-40B4-BE49-F238E27FC236}">
                <a16:creationId xmlns:a16="http://schemas.microsoft.com/office/drawing/2014/main" id="{FF2AB1EB-D916-49DF-8589-350EA86BBD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1960" y="3555316"/>
            <a:ext cx="2304256" cy="1530910"/>
          </a:xfrm>
          <a:prstGeom prst="rect">
            <a:avLst/>
          </a:prstGeom>
        </p:spPr>
      </p:pic>
      <p:pic>
        <p:nvPicPr>
          <p:cNvPr id="46" name="Grafik 45" descr="Ein Bild, das Text, ClipArt enthält.&#10;&#10;Automatisch generierte Beschreibung">
            <a:extLst>
              <a:ext uri="{FF2B5EF4-FFF2-40B4-BE49-F238E27FC236}">
                <a16:creationId xmlns:a16="http://schemas.microsoft.com/office/drawing/2014/main" id="{2B6054FF-7C23-4A8E-8DEE-D43293C11E9B}"/>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5825" y="-51455"/>
            <a:ext cx="4172349" cy="1119898"/>
          </a:xfrm>
          <a:prstGeom prst="rect">
            <a:avLst/>
          </a:prstGeom>
        </p:spPr>
      </p:pic>
    </p:spTree>
    <p:extLst>
      <p:ext uri="{BB962C8B-B14F-4D97-AF65-F5344CB8AC3E}">
        <p14:creationId xmlns:p14="http://schemas.microsoft.com/office/powerpoint/2010/main" val="226309711"/>
      </p:ext>
    </p:extLst>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12</a:t>
            </a:fld>
            <a:endParaRPr lang="de-DE" altLang="de-DE" sz="1200">
              <a:solidFill>
                <a:srgbClr val="7B827C"/>
              </a:solidFill>
            </a:endParaRPr>
          </a:p>
        </p:txBody>
      </p:sp>
      <p:sp>
        <p:nvSpPr>
          <p:cNvPr id="19459" name="Rectangle 3"/>
          <p:cNvSpPr>
            <a:spLocks noGrp="1" noChangeArrowheads="1"/>
          </p:cNvSpPr>
          <p:nvPr>
            <p:ph type="title"/>
          </p:nvPr>
        </p:nvSpPr>
        <p:spPr>
          <a:xfrm>
            <a:off x="323528" y="1015394"/>
            <a:ext cx="4027487" cy="609600"/>
          </a:xfrm>
          <a:noFill/>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ln w="3175">
                  <a:solidFill>
                    <a:schemeClr val="accent1"/>
                  </a:solidFill>
                </a:ln>
              </a:rPr>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Wasserwerk Oberwart</a:t>
            </a:r>
          </a:p>
        </p:txBody>
      </p:sp>
      <p:sp>
        <p:nvSpPr>
          <p:cNvPr id="9" name="Textplatzhalter 8">
            <a:extLst>
              <a:ext uri="{FF2B5EF4-FFF2-40B4-BE49-F238E27FC236}">
                <a16:creationId xmlns:a16="http://schemas.microsoft.com/office/drawing/2014/main" id="{9EDC7FAF-2D33-4F7D-929A-D55466EC76F1}"/>
              </a:ext>
            </a:extLst>
          </p:cNvPr>
          <p:cNvSpPr>
            <a:spLocks noGrp="1"/>
          </p:cNvSpPr>
          <p:nvPr>
            <p:ph type="body" sz="half" idx="1"/>
          </p:nvPr>
        </p:nvSpPr>
        <p:spPr>
          <a:xfrm>
            <a:off x="443012" y="1632802"/>
            <a:ext cx="4027487" cy="4320480"/>
          </a:xfrm>
          <a:ln>
            <a:noFill/>
          </a:ln>
        </p:spPr>
        <p:txBody>
          <a:bodyPr/>
          <a:lstStyle/>
          <a:p>
            <a:pPr>
              <a:buFont typeface="Symbol" panose="05050102010706020507" pitchFamily="18" charset="2"/>
              <a:buChar char=""/>
            </a:pPr>
            <a:r>
              <a:rPr lang="de-DE" sz="2000" cap="small" spc="300" dirty="0">
                <a:solidFill>
                  <a:srgbClr val="0099FF"/>
                </a:solidFill>
              </a:rPr>
              <a:t>Photovoltaikanlage</a:t>
            </a:r>
            <a:r>
              <a:rPr lang="de-DE" sz="2000" b="0" dirty="0"/>
              <a:t> 100 </a:t>
            </a:r>
            <a:r>
              <a:rPr lang="de-DE" sz="2000" b="0" dirty="0" err="1"/>
              <a:t>kw</a:t>
            </a:r>
            <a:r>
              <a:rPr lang="de-DE" sz="2000" b="0" dirty="0"/>
              <a:t> </a:t>
            </a:r>
            <a:r>
              <a:rPr lang="de-DE" sz="2000" b="0" dirty="0" err="1"/>
              <a:t>peak</a:t>
            </a:r>
            <a:endParaRPr lang="de-DE" sz="2000" b="0" dirty="0"/>
          </a:p>
          <a:p>
            <a:pPr>
              <a:buFont typeface="Symbol" panose="05050102010706020507" pitchFamily="18" charset="2"/>
              <a:buChar char=""/>
            </a:pPr>
            <a:r>
              <a:rPr lang="de-DE" sz="2000" cap="small" spc="300" dirty="0">
                <a:solidFill>
                  <a:srgbClr val="0099FF"/>
                </a:solidFill>
              </a:rPr>
              <a:t>Energiespeicher</a:t>
            </a:r>
          </a:p>
          <a:p>
            <a:pPr marL="361950" indent="-361950">
              <a:buNone/>
            </a:pPr>
            <a:r>
              <a:rPr lang="de-DE" sz="2000" b="0" dirty="0"/>
              <a:t>     300 kWh durch diesen kann auch die PV-Anlage zu 100 % genutzt werden.</a:t>
            </a:r>
          </a:p>
          <a:p>
            <a:pPr>
              <a:buFont typeface="Symbol" panose="05050102010706020507" pitchFamily="18" charset="2"/>
              <a:buChar char=""/>
            </a:pPr>
            <a:r>
              <a:rPr lang="de-DE" sz="2000" cap="small" spc="300" dirty="0">
                <a:solidFill>
                  <a:srgbClr val="0099FF"/>
                </a:solidFill>
              </a:rPr>
              <a:t>Stationäres Dieselaggregat </a:t>
            </a:r>
          </a:p>
          <a:p>
            <a:pPr marL="361950" indent="-361950">
              <a:buNone/>
            </a:pPr>
            <a:r>
              <a:rPr lang="de-DE" sz="2000" b="0" cap="small" spc="300" dirty="0">
                <a:solidFill>
                  <a:srgbClr val="0099FF"/>
                </a:solidFill>
              </a:rPr>
              <a:t>   </a:t>
            </a:r>
            <a:r>
              <a:rPr lang="de-DE" sz="2000" b="0" dirty="0"/>
              <a:t>163 </a:t>
            </a:r>
            <a:r>
              <a:rPr lang="de-DE" sz="2000" b="0" dirty="0" err="1"/>
              <a:t>kva</a:t>
            </a:r>
            <a:r>
              <a:rPr lang="de-DE" sz="2000" b="0" dirty="0"/>
              <a:t>, als Ersatz, wenn keine Sonne scheint und der Speicher leer ist.</a:t>
            </a:r>
          </a:p>
          <a:p>
            <a:pPr>
              <a:buFont typeface="Symbol" panose="05050102010706020507" pitchFamily="18" charset="2"/>
              <a:buChar char=""/>
            </a:pPr>
            <a:r>
              <a:rPr lang="de-DE" sz="2000" b="0" dirty="0"/>
              <a:t>Erzeugung möglich von </a:t>
            </a:r>
          </a:p>
          <a:p>
            <a:pPr marL="0" indent="0" algn="ctr">
              <a:buNone/>
            </a:pPr>
            <a:r>
              <a:rPr lang="de-DE" sz="2000" spc="300" dirty="0">
                <a:solidFill>
                  <a:srgbClr val="0099FF"/>
                </a:solidFill>
              </a:rPr>
              <a:t>     3.500 m³/Tag</a:t>
            </a:r>
            <a:endParaRPr lang="de-DE" sz="2000" b="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3" name="Grafik 2" descr="Ein Bild, das Text, Gras, draußen, Himmel enthält.&#10;&#10;Automatisch generierte Beschreibung">
            <a:extLst>
              <a:ext uri="{FF2B5EF4-FFF2-40B4-BE49-F238E27FC236}">
                <a16:creationId xmlns:a16="http://schemas.microsoft.com/office/drawing/2014/main" id="{E88424B5-6EE3-457A-9E08-AA7B1DA3C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70901">
            <a:off x="4977564" y="3532467"/>
            <a:ext cx="3136031" cy="2352023"/>
          </a:xfrm>
          <a:prstGeom prst="rect">
            <a:avLst/>
          </a:prstGeom>
        </p:spPr>
      </p:pic>
      <p:pic>
        <p:nvPicPr>
          <p:cNvPr id="6" name="Inhaltsplatzhalter 5" descr="Ein Bild, das Gras, draußen, Himmel, Küste enthält.&#10;&#10;Automatisch generierte Beschreibung">
            <a:extLst>
              <a:ext uri="{FF2B5EF4-FFF2-40B4-BE49-F238E27FC236}">
                <a16:creationId xmlns:a16="http://schemas.microsoft.com/office/drawing/2014/main" id="{BEF6C8A9-0CA8-4998-93B8-CE172295036C}"/>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932040" y="1135100"/>
            <a:ext cx="3611295" cy="2407831"/>
          </a:xfrm>
        </p:spPr>
      </p:pic>
      <p:pic>
        <p:nvPicPr>
          <p:cNvPr id="15" name="Grafik 14" descr="Ein Bild, das Text, ClipArt enthält.&#10;&#10;Automatisch generierte Beschreibung">
            <a:extLst>
              <a:ext uri="{FF2B5EF4-FFF2-40B4-BE49-F238E27FC236}">
                <a16:creationId xmlns:a16="http://schemas.microsoft.com/office/drawing/2014/main" id="{C1FF6388-AEE5-44E3-B841-D4F76615A39A}"/>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3230" y="-64004"/>
            <a:ext cx="4172349" cy="1119898"/>
          </a:xfrm>
          <a:prstGeom prst="rect">
            <a:avLst/>
          </a:prstGeom>
        </p:spPr>
      </p:pic>
    </p:spTree>
    <p:extLst>
      <p:ext uri="{BB962C8B-B14F-4D97-AF65-F5344CB8AC3E}">
        <p14:creationId xmlns:p14="http://schemas.microsoft.com/office/powerpoint/2010/main" val="1644521615"/>
      </p:ext>
    </p:extLst>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13</a:t>
            </a:fld>
            <a:endParaRPr lang="de-DE" altLang="de-DE" sz="1200">
              <a:solidFill>
                <a:srgbClr val="7B827C"/>
              </a:solidFill>
            </a:endParaRPr>
          </a:p>
        </p:txBody>
      </p:sp>
      <p:sp>
        <p:nvSpPr>
          <p:cNvPr id="19459" name="Rectangle 3"/>
          <p:cNvSpPr>
            <a:spLocks noGrp="1" noChangeArrowheads="1"/>
          </p:cNvSpPr>
          <p:nvPr>
            <p:ph type="title"/>
          </p:nvPr>
        </p:nvSpPr>
        <p:spPr>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sp>
        <p:nvSpPr>
          <p:cNvPr id="3" name="Inhaltsplatzhalter 2">
            <a:extLst>
              <a:ext uri="{FF2B5EF4-FFF2-40B4-BE49-F238E27FC236}">
                <a16:creationId xmlns:a16="http://schemas.microsoft.com/office/drawing/2014/main" id="{A3EBC591-201E-42B4-B376-2E93BE2FE1FB}"/>
              </a:ext>
            </a:extLst>
          </p:cNvPr>
          <p:cNvSpPr>
            <a:spLocks noGrp="1"/>
          </p:cNvSpPr>
          <p:nvPr>
            <p:ph sz="half" idx="1"/>
          </p:nvPr>
        </p:nvSpPr>
        <p:spPr>
          <a:xfrm>
            <a:off x="468313" y="1143000"/>
            <a:ext cx="8207375" cy="1997968"/>
          </a:xfrm>
        </p:spPr>
        <p:txBody>
          <a:bodyPr/>
          <a:lstStyle/>
          <a:p>
            <a:pPr>
              <a:buFont typeface="Symbol" panose="05050102010706020507" pitchFamily="18" charset="2"/>
              <a:buChar char=""/>
            </a:pPr>
            <a:r>
              <a:rPr lang="de-DE" sz="2000" b="0" dirty="0"/>
              <a:t>Durchschnittlicher Verbrauch (Sept. 2021): 		</a:t>
            </a:r>
            <a:r>
              <a:rPr lang="de-DE" sz="2000" dirty="0"/>
              <a:t>6.000 m³/Tag</a:t>
            </a:r>
          </a:p>
          <a:p>
            <a:pPr>
              <a:buFont typeface="Symbol" panose="05050102010706020507" pitchFamily="18" charset="2"/>
              <a:buChar char=""/>
            </a:pPr>
            <a:r>
              <a:rPr lang="de-DE" sz="2000" b="0" dirty="0"/>
              <a:t>Verbrauch bei Blackout geht um </a:t>
            </a:r>
            <a:r>
              <a:rPr lang="de-DE" sz="2000" dirty="0"/>
              <a:t>40 % </a:t>
            </a:r>
            <a:r>
              <a:rPr lang="de-DE" sz="2000" b="0" dirty="0"/>
              <a:t>zurück:	</a:t>
            </a:r>
            <a:r>
              <a:rPr lang="de-DE" sz="2000" dirty="0"/>
              <a:t>3.600 m³/Tag</a:t>
            </a:r>
          </a:p>
          <a:p>
            <a:pPr>
              <a:buFont typeface="Symbol" panose="05050102010706020507" pitchFamily="18" charset="2"/>
              <a:buChar char=""/>
            </a:pPr>
            <a:endParaRPr lang="de-DE" sz="1000" b="0" dirty="0">
              <a:effectLst>
                <a:outerShdw blurRad="38100" dist="38100" dir="2700000" algn="tl">
                  <a:srgbClr val="000000">
                    <a:alpha val="43137"/>
                  </a:srgbClr>
                </a:outerShdw>
              </a:effectLst>
            </a:endParaRPr>
          </a:p>
          <a:p>
            <a:pPr marL="0" indent="0" algn="ctr">
              <a:buNone/>
            </a:pPr>
            <a:r>
              <a:rPr lang="de-DE" sz="2000" dirty="0"/>
              <a:t>Insgesamt können aber  </a:t>
            </a:r>
            <a:r>
              <a:rPr lang="de-DE" sz="2400" spc="300" dirty="0">
                <a:solidFill>
                  <a:srgbClr val="0099FF"/>
                </a:solidFill>
                <a:effectLst>
                  <a:outerShdw blurRad="38100" dist="38100" dir="2700000" algn="tl">
                    <a:srgbClr val="000000">
                      <a:alpha val="43137"/>
                    </a:srgbClr>
                  </a:outerShdw>
                </a:effectLst>
              </a:rPr>
              <a:t>5.200 m³/Tag </a:t>
            </a:r>
            <a:r>
              <a:rPr lang="de-DE" sz="2000" dirty="0"/>
              <a:t>produziert werden!</a:t>
            </a:r>
          </a:p>
          <a:p>
            <a:pPr algn="ctr">
              <a:buFont typeface="Symbol" panose="05050102010706020507" pitchFamily="18" charset="2"/>
              <a:buChar char=""/>
            </a:pPr>
            <a:endParaRPr lang="de-DE" sz="1200" b="0" dirty="0"/>
          </a:p>
          <a:p>
            <a:pPr marL="0" indent="0" algn="ctr">
              <a:buNone/>
            </a:pPr>
            <a:r>
              <a:rPr lang="de-DE" sz="2000" b="0" dirty="0"/>
              <a:t>Zeit für Betankungen!	</a:t>
            </a:r>
            <a:endParaRPr lang="de-AT" sz="2000" b="0" dirty="0"/>
          </a:p>
        </p:txBody>
      </p:sp>
      <p:pic>
        <p:nvPicPr>
          <p:cNvPr id="6" name="Inhaltsplatzhalter 5" descr="Ein Bild, das Himmel, Gras, draußen, Straße enthält.&#10;&#10;Automatisch generierte Beschreibung">
            <a:extLst>
              <a:ext uri="{FF2B5EF4-FFF2-40B4-BE49-F238E27FC236}">
                <a16:creationId xmlns:a16="http://schemas.microsoft.com/office/drawing/2014/main" id="{EA00C6A4-E33B-4280-9CC9-33F3F66A2A2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60032" y="3068638"/>
            <a:ext cx="3770412" cy="2827809"/>
          </a:xfrm>
        </p:spPr>
      </p:pic>
      <p:pic>
        <p:nvPicPr>
          <p:cNvPr id="1946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5">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4" name="Textfeld 13">
            <a:extLst>
              <a:ext uri="{FF2B5EF4-FFF2-40B4-BE49-F238E27FC236}">
                <a16:creationId xmlns:a16="http://schemas.microsoft.com/office/drawing/2014/main" id="{9A40B702-9D34-40D3-880B-EE74A3554D5D}"/>
              </a:ext>
            </a:extLst>
          </p:cNvPr>
          <p:cNvSpPr txBox="1"/>
          <p:nvPr/>
        </p:nvSpPr>
        <p:spPr>
          <a:xfrm>
            <a:off x="4864510" y="5032239"/>
            <a:ext cx="3811178" cy="861774"/>
          </a:xfrm>
          <a:prstGeom prst="rect">
            <a:avLst/>
          </a:prstGeom>
          <a:noFill/>
        </p:spPr>
        <p:txBody>
          <a:bodyPr wrap="square" rtlCol="0">
            <a:spAutoFit/>
          </a:bodyPr>
          <a:lstStyle/>
          <a:p>
            <a:pPr algn="ctr"/>
            <a:r>
              <a:rPr lang="de-DE" sz="1800" b="1" cap="small" spc="300" dirty="0">
                <a:solidFill>
                  <a:schemeClr val="accent1"/>
                </a:solidFill>
                <a:effectLst>
                  <a:outerShdw blurRad="38100" dist="38100" dir="2700000" algn="tl">
                    <a:srgbClr val="000000">
                      <a:alpha val="43137"/>
                    </a:srgbClr>
                  </a:outerShdw>
                </a:effectLst>
                <a:latin typeface="+mj-lt"/>
              </a:rPr>
              <a:t>Hochbehälter Schlaining</a:t>
            </a:r>
          </a:p>
          <a:p>
            <a:pPr algn="ctr"/>
            <a:r>
              <a:rPr lang="de-DE" sz="1600" dirty="0">
                <a:solidFill>
                  <a:schemeClr val="accent1"/>
                </a:solidFill>
                <a:effectLst>
                  <a:outerShdw blurRad="38100" dist="38100" dir="2700000" algn="tl">
                    <a:srgbClr val="000000">
                      <a:alpha val="43137"/>
                    </a:srgbClr>
                  </a:outerShdw>
                </a:effectLst>
                <a:latin typeface="+mj-lt"/>
              </a:rPr>
              <a:t>6 </a:t>
            </a:r>
            <a:r>
              <a:rPr lang="de-DE" sz="1600" dirty="0" err="1">
                <a:solidFill>
                  <a:schemeClr val="accent1"/>
                </a:solidFill>
                <a:effectLst>
                  <a:outerShdw blurRad="38100" dist="38100" dir="2700000" algn="tl">
                    <a:srgbClr val="000000">
                      <a:alpha val="43137"/>
                    </a:srgbClr>
                  </a:outerShdw>
                </a:effectLst>
                <a:latin typeface="+mj-lt"/>
              </a:rPr>
              <a:t>kw</a:t>
            </a:r>
            <a:r>
              <a:rPr lang="de-DE" sz="1600" dirty="0">
                <a:solidFill>
                  <a:schemeClr val="accent1"/>
                </a:solidFill>
                <a:effectLst>
                  <a:outerShdw blurRad="38100" dist="38100" dir="2700000" algn="tl">
                    <a:srgbClr val="000000">
                      <a:alpha val="43137"/>
                    </a:srgbClr>
                  </a:outerShdw>
                </a:effectLst>
                <a:latin typeface="+mj-lt"/>
              </a:rPr>
              <a:t> Peak </a:t>
            </a:r>
          </a:p>
          <a:p>
            <a:pPr algn="ctr"/>
            <a:r>
              <a:rPr lang="de-DE" sz="1600" dirty="0">
                <a:solidFill>
                  <a:schemeClr val="accent1"/>
                </a:solidFill>
                <a:effectLst>
                  <a:outerShdw blurRad="38100" dist="38100" dir="2700000" algn="tl">
                    <a:srgbClr val="000000">
                      <a:alpha val="43137"/>
                    </a:srgbClr>
                  </a:outerShdw>
                </a:effectLst>
                <a:latin typeface="+mj-lt"/>
              </a:rPr>
              <a:t>PV-Anlage</a:t>
            </a:r>
            <a:endParaRPr lang="de-AT" sz="1600" dirty="0">
              <a:solidFill>
                <a:schemeClr val="accent1"/>
              </a:solidFill>
              <a:effectLst>
                <a:outerShdw blurRad="38100" dist="38100" dir="2700000" algn="tl">
                  <a:srgbClr val="000000">
                    <a:alpha val="43137"/>
                  </a:srgbClr>
                </a:outerShdw>
              </a:effectLst>
              <a:latin typeface="+mj-lt"/>
            </a:endParaRPr>
          </a:p>
        </p:txBody>
      </p:sp>
      <p:pic>
        <p:nvPicPr>
          <p:cNvPr id="12" name="Grafik 11" descr="Ein Bild, das Gras, draußen, Himmel, Haus enthält.&#10;&#10;Automatisch generierte Beschreibung">
            <a:extLst>
              <a:ext uri="{FF2B5EF4-FFF2-40B4-BE49-F238E27FC236}">
                <a16:creationId xmlns:a16="http://schemas.microsoft.com/office/drawing/2014/main" id="{676B1B29-97D2-48B0-B2FE-9139E4C216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026" y="3037774"/>
            <a:ext cx="3770413" cy="2827810"/>
          </a:xfrm>
          <a:prstGeom prst="rect">
            <a:avLst/>
          </a:prstGeom>
        </p:spPr>
      </p:pic>
      <p:sp>
        <p:nvSpPr>
          <p:cNvPr id="17" name="Textfeld 16">
            <a:extLst>
              <a:ext uri="{FF2B5EF4-FFF2-40B4-BE49-F238E27FC236}">
                <a16:creationId xmlns:a16="http://schemas.microsoft.com/office/drawing/2014/main" id="{9781E056-687A-4717-AC41-83A6A4C83844}"/>
              </a:ext>
            </a:extLst>
          </p:cNvPr>
          <p:cNvSpPr txBox="1"/>
          <p:nvPr/>
        </p:nvSpPr>
        <p:spPr>
          <a:xfrm>
            <a:off x="641782" y="5032239"/>
            <a:ext cx="3815656" cy="861774"/>
          </a:xfrm>
          <a:prstGeom prst="rect">
            <a:avLst/>
          </a:prstGeom>
          <a:noFill/>
        </p:spPr>
        <p:txBody>
          <a:bodyPr wrap="square" rtlCol="0">
            <a:spAutoFit/>
          </a:bodyPr>
          <a:lstStyle/>
          <a:p>
            <a:pPr algn="ctr"/>
            <a:r>
              <a:rPr lang="de-DE" sz="1800" b="1" cap="small" spc="300" dirty="0">
                <a:solidFill>
                  <a:schemeClr val="accent1"/>
                </a:solidFill>
                <a:effectLst>
                  <a:outerShdw blurRad="38100" dist="38100" dir="2700000" algn="tl">
                    <a:srgbClr val="000000">
                      <a:alpha val="43137"/>
                    </a:srgbClr>
                  </a:outerShdw>
                </a:effectLst>
                <a:latin typeface="+mj-lt"/>
              </a:rPr>
              <a:t>Wasserwerk Güttenbach</a:t>
            </a:r>
          </a:p>
          <a:p>
            <a:pPr algn="ctr"/>
            <a:r>
              <a:rPr lang="de-DE" sz="1600" dirty="0">
                <a:solidFill>
                  <a:schemeClr val="accent1"/>
                </a:solidFill>
                <a:effectLst>
                  <a:outerShdw blurRad="38100" dist="38100" dir="2700000" algn="tl">
                    <a:srgbClr val="000000">
                      <a:alpha val="43137"/>
                    </a:srgbClr>
                  </a:outerShdw>
                </a:effectLst>
                <a:latin typeface="+mj-lt"/>
              </a:rPr>
              <a:t>6 </a:t>
            </a:r>
            <a:r>
              <a:rPr lang="de-DE" sz="1600" dirty="0" err="1">
                <a:solidFill>
                  <a:schemeClr val="accent1"/>
                </a:solidFill>
                <a:effectLst>
                  <a:outerShdw blurRad="38100" dist="38100" dir="2700000" algn="tl">
                    <a:srgbClr val="000000">
                      <a:alpha val="43137"/>
                    </a:srgbClr>
                  </a:outerShdw>
                </a:effectLst>
                <a:latin typeface="+mj-lt"/>
              </a:rPr>
              <a:t>kw</a:t>
            </a:r>
            <a:r>
              <a:rPr lang="de-DE" sz="1600" dirty="0">
                <a:solidFill>
                  <a:schemeClr val="accent1"/>
                </a:solidFill>
                <a:effectLst>
                  <a:outerShdw blurRad="38100" dist="38100" dir="2700000" algn="tl">
                    <a:srgbClr val="000000">
                      <a:alpha val="43137"/>
                    </a:srgbClr>
                  </a:outerShdw>
                </a:effectLst>
                <a:latin typeface="+mj-lt"/>
              </a:rPr>
              <a:t> Peak </a:t>
            </a:r>
          </a:p>
          <a:p>
            <a:pPr algn="ctr"/>
            <a:r>
              <a:rPr lang="de-DE" sz="1600" dirty="0">
                <a:solidFill>
                  <a:schemeClr val="accent1"/>
                </a:solidFill>
                <a:effectLst>
                  <a:outerShdw blurRad="38100" dist="38100" dir="2700000" algn="tl">
                    <a:srgbClr val="000000">
                      <a:alpha val="43137"/>
                    </a:srgbClr>
                  </a:outerShdw>
                </a:effectLst>
                <a:latin typeface="+mj-lt"/>
              </a:rPr>
              <a:t>PV-Anlage</a:t>
            </a:r>
            <a:endParaRPr lang="de-AT" sz="1600" dirty="0">
              <a:solidFill>
                <a:schemeClr val="accent1"/>
              </a:solidFill>
              <a:effectLst>
                <a:outerShdw blurRad="38100" dist="38100" dir="2700000" algn="tl">
                  <a:srgbClr val="000000">
                    <a:alpha val="43137"/>
                  </a:srgbClr>
                </a:outerShdw>
              </a:effectLst>
              <a:latin typeface="+mj-lt"/>
            </a:endParaRPr>
          </a:p>
        </p:txBody>
      </p:sp>
      <p:pic>
        <p:nvPicPr>
          <p:cNvPr id="22" name="Grafik 21" descr="Pfeil: 180-Grad, vertikal mit einfarbiger Füllung">
            <a:extLst>
              <a:ext uri="{FF2B5EF4-FFF2-40B4-BE49-F238E27FC236}">
                <a16:creationId xmlns:a16="http://schemas.microsoft.com/office/drawing/2014/main" id="{B1F28D89-DF14-41D5-99F2-29ACDE8AED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2526434" y="1977958"/>
            <a:ext cx="666532" cy="1552392"/>
          </a:xfrm>
          <a:prstGeom prst="rect">
            <a:avLst/>
          </a:prstGeom>
        </p:spPr>
      </p:pic>
      <p:pic>
        <p:nvPicPr>
          <p:cNvPr id="19456" name="Grafik 19455" descr="Ein Bild, das Text, ClipArt enthält.&#10;&#10;Automatisch generierte Beschreibung">
            <a:extLst>
              <a:ext uri="{FF2B5EF4-FFF2-40B4-BE49-F238E27FC236}">
                <a16:creationId xmlns:a16="http://schemas.microsoft.com/office/drawing/2014/main" id="{1D530B94-BF36-45B9-911A-D6447747257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7744" y="-53817"/>
            <a:ext cx="4172349" cy="1119898"/>
          </a:xfrm>
          <a:prstGeom prst="rect">
            <a:avLst/>
          </a:prstGeom>
        </p:spPr>
      </p:pic>
    </p:spTree>
    <p:extLst>
      <p:ext uri="{BB962C8B-B14F-4D97-AF65-F5344CB8AC3E}">
        <p14:creationId xmlns:p14="http://schemas.microsoft.com/office/powerpoint/2010/main" val="266304933"/>
      </p:ext>
    </p:ext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14</a:t>
            </a:fld>
            <a:endParaRPr lang="de-DE" altLang="de-DE" sz="1200">
              <a:solidFill>
                <a:srgbClr val="7B827C"/>
              </a:solidFill>
            </a:endParaRPr>
          </a:p>
        </p:txBody>
      </p:sp>
      <p:sp>
        <p:nvSpPr>
          <p:cNvPr id="9" name="Textplatzhalter 8">
            <a:extLst>
              <a:ext uri="{FF2B5EF4-FFF2-40B4-BE49-F238E27FC236}">
                <a16:creationId xmlns:a16="http://schemas.microsoft.com/office/drawing/2014/main" id="{9EDC7FAF-2D33-4F7D-929A-D55466EC76F1}"/>
              </a:ext>
            </a:extLst>
          </p:cNvPr>
          <p:cNvSpPr>
            <a:spLocks noGrp="1"/>
          </p:cNvSpPr>
          <p:nvPr>
            <p:ph type="body" sz="half" idx="1"/>
          </p:nvPr>
        </p:nvSpPr>
        <p:spPr>
          <a:xfrm>
            <a:off x="443012" y="1632802"/>
            <a:ext cx="4572000" cy="4320480"/>
          </a:xfrm>
          <a:ln>
            <a:noFill/>
          </a:ln>
        </p:spPr>
        <p:txBody>
          <a:bodyPr/>
          <a:lstStyle/>
          <a:p>
            <a:pPr>
              <a:buFont typeface="Symbol" panose="05050102010706020507" pitchFamily="18" charset="2"/>
              <a:buChar char=""/>
            </a:pPr>
            <a:r>
              <a:rPr lang="de-DE" sz="2000" cap="small" spc="300" dirty="0">
                <a:solidFill>
                  <a:srgbClr val="0099FF"/>
                </a:solidFill>
              </a:rPr>
              <a:t>Notstromaggregat</a:t>
            </a:r>
            <a:r>
              <a:rPr lang="de-DE" sz="2000" b="0" dirty="0"/>
              <a:t> </a:t>
            </a:r>
            <a:br>
              <a:rPr lang="de-DE" sz="2000" b="0" dirty="0"/>
            </a:br>
            <a:r>
              <a:rPr lang="de-DE" sz="2000" b="0" dirty="0"/>
              <a:t>60kVA</a:t>
            </a:r>
          </a:p>
          <a:p>
            <a:pPr>
              <a:buFont typeface="Symbol" panose="05050102010706020507" pitchFamily="18" charset="2"/>
              <a:buChar char=""/>
            </a:pPr>
            <a:endParaRPr lang="de-DE" sz="2000" b="0" dirty="0"/>
          </a:p>
          <a:p>
            <a:pPr>
              <a:buFont typeface="Symbol" panose="05050102010706020507" pitchFamily="18" charset="2"/>
              <a:buChar char=""/>
            </a:pPr>
            <a:r>
              <a:rPr lang="de-DE" sz="2000" cap="small" spc="300" dirty="0">
                <a:solidFill>
                  <a:srgbClr val="0099FF"/>
                </a:solidFill>
              </a:rPr>
              <a:t>Jahresproduktion</a:t>
            </a:r>
            <a:r>
              <a:rPr lang="de-DE" sz="2000" b="0" dirty="0"/>
              <a:t> </a:t>
            </a:r>
            <a:br>
              <a:rPr lang="de-DE" sz="2000" b="0" dirty="0"/>
            </a:br>
            <a:r>
              <a:rPr lang="de-DE" sz="2000" b="0" dirty="0"/>
              <a:t>330 000 m³</a:t>
            </a:r>
          </a:p>
          <a:p>
            <a:pPr>
              <a:buFont typeface="Symbol" panose="05050102010706020507" pitchFamily="18" charset="2"/>
              <a:buChar char=""/>
            </a:pPr>
            <a:endParaRPr lang="de-DE" sz="2000" b="0" dirty="0"/>
          </a:p>
          <a:p>
            <a:pPr>
              <a:buFont typeface="Symbol" panose="05050102010706020507" pitchFamily="18" charset="2"/>
              <a:buChar char=""/>
            </a:pPr>
            <a:r>
              <a:rPr lang="de-DE" sz="2000" cap="small" spc="300" dirty="0">
                <a:solidFill>
                  <a:srgbClr val="0099FF"/>
                </a:solidFill>
              </a:rPr>
              <a:t>Gesamtspeicherkapazität</a:t>
            </a:r>
            <a:br>
              <a:rPr lang="de-DE" sz="2000" b="0" dirty="0"/>
            </a:br>
            <a:r>
              <a:rPr lang="de-DE" sz="2000" b="0" dirty="0"/>
              <a:t>1610 m³</a:t>
            </a:r>
          </a:p>
          <a:p>
            <a:pPr>
              <a:buFont typeface="Symbol" panose="05050102010706020507" pitchFamily="18" charset="2"/>
              <a:buChar char=""/>
            </a:pPr>
            <a:endParaRPr lang="de-DE" sz="2000" b="0" dirty="0"/>
          </a:p>
          <a:p>
            <a:pPr>
              <a:buFont typeface="Symbol" panose="05050102010706020507" pitchFamily="18" charset="2"/>
              <a:buChar char=""/>
            </a:pPr>
            <a:r>
              <a:rPr lang="de-DE" sz="2000" cap="small" spc="300" dirty="0">
                <a:solidFill>
                  <a:srgbClr val="0099FF"/>
                </a:solidFill>
              </a:rPr>
              <a:t>Durchsatzleistung Anlage</a:t>
            </a:r>
            <a:br>
              <a:rPr lang="de-DE" sz="2000" cap="small" spc="300" dirty="0">
                <a:solidFill>
                  <a:srgbClr val="0099FF"/>
                </a:solidFill>
              </a:rPr>
            </a:br>
            <a:r>
              <a:rPr lang="de-DE" sz="2000" b="0" dirty="0"/>
              <a:t>22,5l/sec</a:t>
            </a:r>
          </a:p>
          <a:p>
            <a:pPr>
              <a:buFont typeface="Symbol" panose="05050102010706020507" pitchFamily="18" charset="2"/>
              <a:buChar char=""/>
            </a:pPr>
            <a:endParaRPr lang="de-DE" sz="2000" b="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10" name="Inhaltsplatzhalter 9">
            <a:extLst>
              <a:ext uri="{FF2B5EF4-FFF2-40B4-BE49-F238E27FC236}">
                <a16:creationId xmlns:a16="http://schemas.microsoft.com/office/drawing/2014/main" id="{BD9F1ED6-FA6B-4C99-8C8E-B2EE0DC422CA}"/>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055148" y="3268121"/>
            <a:ext cx="3023568" cy="2267676"/>
          </a:xfrm>
        </p:spPr>
      </p:pic>
      <p:pic>
        <p:nvPicPr>
          <p:cNvPr id="12" name="Grafik 11">
            <a:extLst>
              <a:ext uri="{FF2B5EF4-FFF2-40B4-BE49-F238E27FC236}">
                <a16:creationId xmlns:a16="http://schemas.microsoft.com/office/drawing/2014/main" id="{CC128658-6668-4E0E-9700-72E09527CE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200" y="1856735"/>
            <a:ext cx="2178393" cy="1296144"/>
          </a:xfrm>
          <a:prstGeom prst="rect">
            <a:avLst/>
          </a:prstGeom>
        </p:spPr>
      </p:pic>
      <p:pic>
        <p:nvPicPr>
          <p:cNvPr id="11" name="Grafik 10">
            <a:extLst>
              <a:ext uri="{FF2B5EF4-FFF2-40B4-BE49-F238E27FC236}">
                <a16:creationId xmlns:a16="http://schemas.microsoft.com/office/drawing/2014/main" id="{08AE2786-6620-44D7-B024-55DB4C1B8B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24128" y="790592"/>
            <a:ext cx="3233167" cy="1006288"/>
          </a:xfrm>
          <a:prstGeom prst="rect">
            <a:avLst/>
          </a:prstGeom>
          <a:noFill/>
          <a:ln>
            <a:noFill/>
          </a:ln>
        </p:spPr>
      </p:pic>
      <p:sp>
        <p:nvSpPr>
          <p:cNvPr id="3" name="Titel 2">
            <a:extLst>
              <a:ext uri="{FF2B5EF4-FFF2-40B4-BE49-F238E27FC236}">
                <a16:creationId xmlns:a16="http://schemas.microsoft.com/office/drawing/2014/main" id="{1E37BC5D-3837-4EDF-89FC-74B85C2E69C7}"/>
              </a:ext>
            </a:extLst>
          </p:cNvPr>
          <p:cNvSpPr>
            <a:spLocks noGrp="1"/>
          </p:cNvSpPr>
          <p:nvPr>
            <p:ph type="title"/>
          </p:nvPr>
        </p:nvSpPr>
        <p:spPr/>
        <p:txBody>
          <a:bodyPr/>
          <a:lstStyle/>
          <a:p>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Wasserwerk Markt </a:t>
            </a:r>
            <a:r>
              <a:rPr lang="de-DE" altLang="de-DE" sz="2800" spc="600" dirty="0" err="1">
                <a:ln w="3175">
                  <a:solidFill>
                    <a:schemeClr val="accent1"/>
                  </a:solidFill>
                </a:ln>
                <a:solidFill>
                  <a:srgbClr val="002060"/>
                </a:solidFill>
                <a:effectLst>
                  <a:outerShdw blurRad="38100" dist="38100" dir="2700000" algn="tl">
                    <a:srgbClr val="000000">
                      <a:alpha val="43137"/>
                    </a:srgbClr>
                  </a:outerShdw>
                </a:effectLst>
              </a:rPr>
              <a:t>Allhau</a:t>
            </a:r>
            <a:endParaRPr lang="de-AT" sz="2800" dirty="0"/>
          </a:p>
        </p:txBody>
      </p:sp>
    </p:spTree>
    <p:extLst>
      <p:ext uri="{BB962C8B-B14F-4D97-AF65-F5344CB8AC3E}">
        <p14:creationId xmlns:p14="http://schemas.microsoft.com/office/powerpoint/2010/main" val="2034691078"/>
      </p:ext>
    </p:extLst>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15</a:t>
            </a:fld>
            <a:endParaRPr lang="de-DE" altLang="de-DE" sz="1200">
              <a:solidFill>
                <a:srgbClr val="7B827C"/>
              </a:solidFill>
            </a:endParaRPr>
          </a:p>
        </p:txBody>
      </p:sp>
      <p:sp>
        <p:nvSpPr>
          <p:cNvPr id="19459" name="Rectangle 3"/>
          <p:cNvSpPr>
            <a:spLocks noGrp="1" noChangeArrowheads="1"/>
          </p:cNvSpPr>
          <p:nvPr>
            <p:ph type="title"/>
          </p:nvPr>
        </p:nvSpPr>
        <p:spPr>
          <a:noFill/>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ln w="3175">
                  <a:solidFill>
                    <a:schemeClr val="accent1"/>
                  </a:solidFill>
                </a:ln>
              </a:rPr>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Wasserwerk Markt </a:t>
            </a:r>
            <a:r>
              <a:rPr lang="de-DE" altLang="de-DE" sz="2800" spc="600" dirty="0" err="1">
                <a:ln w="3175">
                  <a:solidFill>
                    <a:schemeClr val="accent1"/>
                  </a:solidFill>
                </a:ln>
                <a:solidFill>
                  <a:srgbClr val="002060"/>
                </a:solidFill>
                <a:effectLst>
                  <a:outerShdw blurRad="38100" dist="38100" dir="2700000" algn="tl">
                    <a:srgbClr val="000000">
                      <a:alpha val="43137"/>
                    </a:srgbClr>
                  </a:outerShdw>
                </a:effectLst>
              </a:rPr>
              <a:t>Allhau</a:t>
            </a:r>
            <a:endParaRPr lang="de-DE" altLang="de-DE" sz="2800" spc="600" dirty="0">
              <a:ln w="3175">
                <a:solidFill>
                  <a:schemeClr val="accent1"/>
                </a:solidFill>
              </a:ln>
              <a:solidFill>
                <a:srgbClr val="002060"/>
              </a:solidFill>
              <a:effectLst>
                <a:outerShdw blurRad="38100" dist="38100" dir="2700000" algn="tl">
                  <a:srgbClr val="000000">
                    <a:alpha val="43137"/>
                  </a:srgbClr>
                </a:outerShdw>
              </a:effectLst>
            </a:endParaRPr>
          </a:p>
        </p:txBody>
      </p:sp>
      <p:sp>
        <p:nvSpPr>
          <p:cNvPr id="9" name="Textplatzhalter 8">
            <a:extLst>
              <a:ext uri="{FF2B5EF4-FFF2-40B4-BE49-F238E27FC236}">
                <a16:creationId xmlns:a16="http://schemas.microsoft.com/office/drawing/2014/main" id="{9EDC7FAF-2D33-4F7D-929A-D55466EC76F1}"/>
              </a:ext>
            </a:extLst>
          </p:cNvPr>
          <p:cNvSpPr>
            <a:spLocks noGrp="1"/>
          </p:cNvSpPr>
          <p:nvPr>
            <p:ph type="body" sz="half" idx="1"/>
          </p:nvPr>
        </p:nvSpPr>
        <p:spPr>
          <a:ln>
            <a:noFill/>
          </a:ln>
        </p:spPr>
        <p:txBody>
          <a:bodyPr/>
          <a:lstStyle/>
          <a:p>
            <a:pPr>
              <a:buFont typeface="Symbol" panose="05050102010706020507" pitchFamily="18" charset="2"/>
              <a:buChar char=""/>
            </a:pPr>
            <a:r>
              <a:rPr lang="de-DE" sz="2000" cap="small" spc="300" dirty="0">
                <a:solidFill>
                  <a:srgbClr val="0099FF"/>
                </a:solidFill>
              </a:rPr>
              <a:t>Mobiles Notstromaggregat Mobile Tankstelle</a:t>
            </a:r>
          </a:p>
          <a:p>
            <a:pPr marL="0" indent="0">
              <a:lnSpc>
                <a:spcPct val="150000"/>
              </a:lnSpc>
              <a:buNone/>
            </a:pPr>
            <a:r>
              <a:rPr lang="de-DE" sz="1600" b="0" dirty="0"/>
              <a:t>Um die Versorgung der 3 Hochzonen im Falle netzbedingter Stromschwankungen oder eines generellen Blackouts stundenweise gewährleisten zu können, wurde ein mobiles Notstromaggregat angekauft. Weiters ist eine Belieferung von Treibstoff von einem Erdbauunternehmen im Ort  jederzeit möglich.</a:t>
            </a:r>
            <a:endParaRPr lang="de-DE" sz="2000" b="0" dirty="0"/>
          </a:p>
          <a:p>
            <a:pPr>
              <a:buFont typeface="Symbol" panose="05050102010706020507" pitchFamily="18" charset="2"/>
              <a:buChar char=""/>
            </a:pPr>
            <a:endParaRPr lang="de-DE" sz="2000" b="0" dirty="0"/>
          </a:p>
          <a:p>
            <a:pPr marL="0" indent="0">
              <a:buNone/>
            </a:pPr>
            <a:endParaRPr lang="de-DE" sz="2000" b="0" dirty="0"/>
          </a:p>
        </p:txBody>
      </p:sp>
      <p:pic>
        <p:nvPicPr>
          <p:cNvPr id="11" name="Inhaltsplatzhalter 10">
            <a:extLst>
              <a:ext uri="{FF2B5EF4-FFF2-40B4-BE49-F238E27FC236}">
                <a16:creationId xmlns:a16="http://schemas.microsoft.com/office/drawing/2014/main" id="{AF78B62B-8B6E-4A4B-8DCE-8AB0EA6CE00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74124" y="1056782"/>
            <a:ext cx="1658316" cy="2876274"/>
          </a:xfrm>
        </p:spPr>
      </p:pic>
      <p:pic>
        <p:nvPicPr>
          <p:cNvPr id="1946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5">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6" name="Grafik 5">
            <a:extLst>
              <a:ext uri="{FF2B5EF4-FFF2-40B4-BE49-F238E27FC236}">
                <a16:creationId xmlns:a16="http://schemas.microsoft.com/office/drawing/2014/main" id="{B6EF1328-BD22-4F86-871F-8A9D3BB39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886813" y="2818252"/>
            <a:ext cx="2026765" cy="1520073"/>
          </a:xfrm>
          <a:prstGeom prst="rect">
            <a:avLst/>
          </a:prstGeom>
        </p:spPr>
      </p:pic>
      <p:pic>
        <p:nvPicPr>
          <p:cNvPr id="13" name="Grafik 12">
            <a:extLst>
              <a:ext uri="{FF2B5EF4-FFF2-40B4-BE49-F238E27FC236}">
                <a16:creationId xmlns:a16="http://schemas.microsoft.com/office/drawing/2014/main" id="{97CBA583-6334-4399-852D-0B3CA3E252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3848" y="5046513"/>
            <a:ext cx="3024336" cy="856655"/>
          </a:xfrm>
          <a:prstGeom prst="rect">
            <a:avLst/>
          </a:prstGeom>
          <a:noFill/>
          <a:ln>
            <a:noFill/>
          </a:ln>
        </p:spPr>
      </p:pic>
    </p:spTree>
    <p:extLst>
      <p:ext uri="{BB962C8B-B14F-4D97-AF65-F5344CB8AC3E}">
        <p14:creationId xmlns:p14="http://schemas.microsoft.com/office/powerpoint/2010/main" val="2517481883"/>
      </p:ext>
    </p:extLst>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279C1-5E16-4F0A-A678-8C6B24474414}"/>
              </a:ext>
            </a:extLst>
          </p:cNvPr>
          <p:cNvSpPr>
            <a:spLocks noGrp="1"/>
          </p:cNvSpPr>
          <p:nvPr>
            <p:ph type="title"/>
          </p:nvPr>
        </p:nvSpPr>
        <p:spPr/>
        <p:txBody>
          <a:bodyPr/>
          <a:lstStyle/>
          <a:p>
            <a:r>
              <a:rPr lang="de-AT" dirty="0">
                <a:solidFill>
                  <a:srgbClr val="0000FF"/>
                </a:solidFill>
                <a:latin typeface="Matura MT Script Capitals" panose="03020802060602070202" pitchFamily="66" charset="0"/>
              </a:rPr>
              <a:t>Wasserverband Thermenland</a:t>
            </a:r>
          </a:p>
        </p:txBody>
      </p:sp>
      <p:sp>
        <p:nvSpPr>
          <p:cNvPr id="3" name="Textplatzhalter 2">
            <a:extLst>
              <a:ext uri="{FF2B5EF4-FFF2-40B4-BE49-F238E27FC236}">
                <a16:creationId xmlns:a16="http://schemas.microsoft.com/office/drawing/2014/main" id="{CC3D6570-21BF-4FE4-9B8A-1A07245DEB53}"/>
              </a:ext>
            </a:extLst>
          </p:cNvPr>
          <p:cNvSpPr>
            <a:spLocks noGrp="1"/>
          </p:cNvSpPr>
          <p:nvPr>
            <p:ph type="body" sz="half" idx="1"/>
          </p:nvPr>
        </p:nvSpPr>
        <p:spPr>
          <a:xfrm>
            <a:off x="323528" y="836712"/>
            <a:ext cx="4391719" cy="3043287"/>
          </a:xfrm>
        </p:spPr>
        <p:txBody>
          <a:bodyPr/>
          <a:lstStyle/>
          <a:p>
            <a:r>
              <a:rPr lang="de-AT" sz="1600" dirty="0">
                <a:solidFill>
                  <a:srgbClr val="0099FF"/>
                </a:solidFill>
              </a:rPr>
              <a:t>Jahresproduktion des Verbandes</a:t>
            </a:r>
          </a:p>
          <a:p>
            <a:pPr marL="0" indent="0">
              <a:buNone/>
            </a:pPr>
            <a:r>
              <a:rPr lang="de-AT" sz="1600" dirty="0"/>
              <a:t>       650 000 m³   </a:t>
            </a:r>
            <a:r>
              <a:rPr lang="de-AT" sz="1400" dirty="0"/>
              <a:t>( 1 700 m³/d )</a:t>
            </a:r>
          </a:p>
          <a:p>
            <a:r>
              <a:rPr lang="de-AT" sz="1600" dirty="0">
                <a:solidFill>
                  <a:srgbClr val="0099FF"/>
                </a:solidFill>
              </a:rPr>
              <a:t>Speichervolumen</a:t>
            </a:r>
          </a:p>
          <a:p>
            <a:pPr marL="0" indent="0">
              <a:buNone/>
            </a:pPr>
            <a:r>
              <a:rPr lang="de-AT" sz="1600" dirty="0"/>
              <a:t>       2 400 m³</a:t>
            </a:r>
          </a:p>
          <a:p>
            <a:r>
              <a:rPr lang="de-AT" sz="1600" dirty="0">
                <a:solidFill>
                  <a:srgbClr val="0099FF"/>
                </a:solidFill>
              </a:rPr>
              <a:t>Mögliche Tagesproduktion bei Blackout</a:t>
            </a:r>
          </a:p>
          <a:p>
            <a:pPr marL="0" indent="0">
              <a:buNone/>
            </a:pPr>
            <a:r>
              <a:rPr lang="de-AT" sz="1600" dirty="0"/>
              <a:t>      ca. 1 000 m³/d</a:t>
            </a:r>
          </a:p>
          <a:p>
            <a:pPr marL="0" indent="0">
              <a:lnSpc>
                <a:spcPct val="150000"/>
              </a:lnSpc>
              <a:buNone/>
            </a:pPr>
            <a:r>
              <a:rPr lang="de-AT" sz="1600" dirty="0">
                <a:solidFill>
                  <a:srgbClr val="0000FF"/>
                </a:solidFill>
              </a:rPr>
              <a:t>Wasserversorgung bei Blackout</a:t>
            </a:r>
          </a:p>
          <a:p>
            <a:pPr>
              <a:buFont typeface="Wingdings" panose="05000000000000000000" pitchFamily="2" charset="2"/>
              <a:buChar char="Ø"/>
            </a:pPr>
            <a:r>
              <a:rPr lang="de-AT" sz="1200" b="0" dirty="0">
                <a:solidFill>
                  <a:schemeClr val="tx1"/>
                </a:solidFill>
              </a:rPr>
              <a:t>Brunnenwasser fließt mit Eigendruck bis ins Wasserwerk ( ca. 12 l/sec )</a:t>
            </a:r>
          </a:p>
          <a:p>
            <a:pPr>
              <a:buFont typeface="Wingdings" panose="05000000000000000000" pitchFamily="2" charset="2"/>
              <a:buChar char="Ø"/>
            </a:pPr>
            <a:r>
              <a:rPr lang="de-AT" sz="1200" b="0" dirty="0">
                <a:solidFill>
                  <a:schemeClr val="tx1"/>
                </a:solidFill>
              </a:rPr>
              <a:t>Wasserwerk wird Notstromversorgt</a:t>
            </a:r>
          </a:p>
          <a:p>
            <a:pPr>
              <a:buFont typeface="Wingdings" panose="05000000000000000000" pitchFamily="2" charset="2"/>
              <a:buChar char="Ø"/>
            </a:pPr>
            <a:r>
              <a:rPr lang="de-AT" sz="1200" b="0" dirty="0">
                <a:solidFill>
                  <a:schemeClr val="tx1"/>
                </a:solidFill>
              </a:rPr>
              <a:t>Pumpwerk Hochzone wird mit mobilem Aggregat versorgt</a:t>
            </a:r>
          </a:p>
          <a:p>
            <a:pPr>
              <a:buFont typeface="Wingdings" panose="05000000000000000000" pitchFamily="2" charset="2"/>
              <a:buChar char="Ø"/>
            </a:pPr>
            <a:r>
              <a:rPr lang="de-AT" sz="1200" b="0" dirty="0">
                <a:solidFill>
                  <a:schemeClr val="tx1"/>
                </a:solidFill>
              </a:rPr>
              <a:t>Hochzone versorgt die gesamten Mitgliedsgemeinden</a:t>
            </a:r>
          </a:p>
          <a:p>
            <a:pPr marL="0" indent="0">
              <a:buNone/>
            </a:pPr>
            <a:r>
              <a:rPr lang="de-AT" sz="1200" b="0" dirty="0">
                <a:solidFill>
                  <a:schemeClr val="tx1"/>
                </a:solidFill>
              </a:rPr>
              <a:t>        mit Eigendruck</a:t>
            </a:r>
          </a:p>
        </p:txBody>
      </p:sp>
      <p:sp>
        <p:nvSpPr>
          <p:cNvPr id="6" name="Foliennummernplatzhalter 5">
            <a:extLst>
              <a:ext uri="{FF2B5EF4-FFF2-40B4-BE49-F238E27FC236}">
                <a16:creationId xmlns:a16="http://schemas.microsoft.com/office/drawing/2014/main" id="{1AB8EC60-04C1-4F35-ACB7-40774D3AC63E}"/>
              </a:ext>
            </a:extLst>
          </p:cNvPr>
          <p:cNvSpPr>
            <a:spLocks noGrp="1"/>
          </p:cNvSpPr>
          <p:nvPr>
            <p:ph type="sldNum" sz="quarter" idx="11"/>
          </p:nvPr>
        </p:nvSpPr>
        <p:spPr/>
        <p:txBody>
          <a:bodyPr/>
          <a:lstStyle/>
          <a:p>
            <a:pPr>
              <a:defRPr/>
            </a:pPr>
            <a:fld id="{7DC2B183-7C07-479E-885A-3BE2B8ACB2AE}" type="slidenum">
              <a:rPr lang="de-DE" altLang="de-DE" smtClean="0"/>
              <a:pPr>
                <a:defRPr/>
              </a:pPr>
              <a:t>16</a:t>
            </a:fld>
            <a:endParaRPr lang="de-DE" altLang="de-DE"/>
          </a:p>
        </p:txBody>
      </p:sp>
      <p:pic>
        <p:nvPicPr>
          <p:cNvPr id="19" name="Inhaltsplatzhalter 18">
            <a:extLst>
              <a:ext uri="{FF2B5EF4-FFF2-40B4-BE49-F238E27FC236}">
                <a16:creationId xmlns:a16="http://schemas.microsoft.com/office/drawing/2014/main" id="{97F25DBA-2436-44D9-BABE-6B5E7692D13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35983" y="1002846"/>
            <a:ext cx="3080433" cy="1843879"/>
          </a:xfrm>
        </p:spPr>
      </p:pic>
      <p:pic>
        <p:nvPicPr>
          <p:cNvPr id="9" name="Grafik 8">
            <a:extLst>
              <a:ext uri="{FF2B5EF4-FFF2-40B4-BE49-F238E27FC236}">
                <a16:creationId xmlns:a16="http://schemas.microsoft.com/office/drawing/2014/main" id="{1318A750-C802-4355-86E8-201C6912D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4382" y="3079633"/>
            <a:ext cx="3080433" cy="1656184"/>
          </a:xfrm>
          <a:prstGeom prst="rect">
            <a:avLst/>
          </a:prstGeom>
        </p:spPr>
      </p:pic>
      <p:pic>
        <p:nvPicPr>
          <p:cNvPr id="11" name="Grafik 10">
            <a:extLst>
              <a:ext uri="{FF2B5EF4-FFF2-40B4-BE49-F238E27FC236}">
                <a16:creationId xmlns:a16="http://schemas.microsoft.com/office/drawing/2014/main" id="{FE2A1B1A-AA1E-4576-A6F0-C9B0BED128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4516370"/>
            <a:ext cx="2664296" cy="1504918"/>
          </a:xfrm>
          <a:prstGeom prst="rect">
            <a:avLst/>
          </a:prstGeom>
        </p:spPr>
      </p:pic>
      <p:sp>
        <p:nvSpPr>
          <p:cNvPr id="14" name="Textfeld 13">
            <a:extLst>
              <a:ext uri="{FF2B5EF4-FFF2-40B4-BE49-F238E27FC236}">
                <a16:creationId xmlns:a16="http://schemas.microsoft.com/office/drawing/2014/main" id="{652AF3CA-BD45-4D95-9353-569CE349B6EB}"/>
              </a:ext>
            </a:extLst>
          </p:cNvPr>
          <p:cNvSpPr txBox="1"/>
          <p:nvPr/>
        </p:nvSpPr>
        <p:spPr>
          <a:xfrm>
            <a:off x="4316821" y="5179585"/>
            <a:ext cx="4576354" cy="492443"/>
          </a:xfrm>
          <a:prstGeom prst="rect">
            <a:avLst/>
          </a:prstGeom>
          <a:noFill/>
        </p:spPr>
        <p:txBody>
          <a:bodyPr wrap="square">
            <a:spAutoFit/>
          </a:bodyPr>
          <a:lstStyle/>
          <a:p>
            <a:pPr marL="285750" indent="-285750">
              <a:buFont typeface="Wingdings" panose="05000000000000000000" pitchFamily="2" charset="2"/>
              <a:buChar char="Ø"/>
            </a:pPr>
            <a:r>
              <a:rPr lang="de-AT" sz="1200" b="0" dirty="0">
                <a:solidFill>
                  <a:schemeClr val="tx1"/>
                </a:solidFill>
                <a:latin typeface="+mn-lt"/>
              </a:rPr>
              <a:t>Versorgung kann ca. 3 – 4 Tage mit vollen Tanks und vollen Hochbehältern aufrecht erhalten werden</a:t>
            </a:r>
            <a:r>
              <a:rPr lang="de-AT" sz="1400" b="0" dirty="0">
                <a:solidFill>
                  <a:schemeClr val="tx1"/>
                </a:solidFill>
                <a:latin typeface="+mn-lt"/>
              </a:rPr>
              <a:t>.</a:t>
            </a:r>
          </a:p>
        </p:txBody>
      </p:sp>
      <p:pic>
        <p:nvPicPr>
          <p:cNvPr id="15" name="Picture 6">
            <a:extLst>
              <a:ext uri="{FF2B5EF4-FFF2-40B4-BE49-F238E27FC236}">
                <a16:creationId xmlns:a16="http://schemas.microsoft.com/office/drawing/2014/main" id="{0B74FC29-26F3-4B07-95EE-E3B0340670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a:extLst>
              <a:ext uri="{FF2B5EF4-FFF2-40B4-BE49-F238E27FC236}">
                <a16:creationId xmlns:a16="http://schemas.microsoft.com/office/drawing/2014/main" id="{91D3F8CF-F7EA-477C-9422-439EE7364504}"/>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6">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Tree>
    <p:extLst>
      <p:ext uri="{BB962C8B-B14F-4D97-AF65-F5344CB8AC3E}">
        <p14:creationId xmlns:p14="http://schemas.microsoft.com/office/powerpoint/2010/main" val="1104567833"/>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C9740-492A-469D-B172-F490CDD5C752}"/>
              </a:ext>
            </a:extLst>
          </p:cNvPr>
          <p:cNvSpPr>
            <a:spLocks noGrp="1"/>
          </p:cNvSpPr>
          <p:nvPr>
            <p:ph type="title"/>
          </p:nvPr>
        </p:nvSpPr>
        <p:spPr/>
        <p:txBody>
          <a:bodyPr/>
          <a:lstStyle/>
          <a:p>
            <a:r>
              <a:rPr lang="de-AT" dirty="0">
                <a:solidFill>
                  <a:srgbClr val="0070C0"/>
                </a:solidFill>
                <a:latin typeface="Matura MT Script Capitals" panose="03020802060602070202" pitchFamily="66" charset="0"/>
              </a:rPr>
              <a:t>Wasserverband Thermenland</a:t>
            </a:r>
          </a:p>
        </p:txBody>
      </p:sp>
      <p:sp>
        <p:nvSpPr>
          <p:cNvPr id="3" name="Textplatzhalter 2">
            <a:extLst>
              <a:ext uri="{FF2B5EF4-FFF2-40B4-BE49-F238E27FC236}">
                <a16:creationId xmlns:a16="http://schemas.microsoft.com/office/drawing/2014/main" id="{DFBBBF51-C4DA-499A-9A20-0E4ED70965F5}"/>
              </a:ext>
            </a:extLst>
          </p:cNvPr>
          <p:cNvSpPr>
            <a:spLocks noGrp="1"/>
          </p:cNvSpPr>
          <p:nvPr>
            <p:ph type="body" sz="half" idx="1"/>
          </p:nvPr>
        </p:nvSpPr>
        <p:spPr>
          <a:xfrm>
            <a:off x="369955" y="836712"/>
            <a:ext cx="4535734" cy="4878388"/>
          </a:xfrm>
        </p:spPr>
        <p:txBody>
          <a:bodyPr/>
          <a:lstStyle/>
          <a:p>
            <a:pPr marL="0" indent="0">
              <a:buNone/>
            </a:pPr>
            <a:endParaRPr lang="de-AT" sz="1600" dirty="0">
              <a:solidFill>
                <a:schemeClr val="tx1"/>
              </a:solidFill>
            </a:endParaRPr>
          </a:p>
          <a:p>
            <a:r>
              <a:rPr lang="de-AT" sz="2000" dirty="0">
                <a:solidFill>
                  <a:srgbClr val="0099FF"/>
                </a:solidFill>
              </a:rPr>
              <a:t>Notstromaggregat Stationär</a:t>
            </a:r>
          </a:p>
          <a:p>
            <a:pPr marL="0" indent="0">
              <a:buNone/>
            </a:pPr>
            <a:r>
              <a:rPr lang="de-AT" sz="1600" dirty="0">
                <a:solidFill>
                  <a:srgbClr val="0099FF"/>
                </a:solidFill>
              </a:rPr>
              <a:t>      </a:t>
            </a:r>
            <a:r>
              <a:rPr lang="de-AT" sz="1600" dirty="0">
                <a:solidFill>
                  <a:schemeClr val="tx1"/>
                </a:solidFill>
              </a:rPr>
              <a:t>100 </a:t>
            </a:r>
            <a:r>
              <a:rPr lang="de-AT" sz="1600" dirty="0" err="1">
                <a:solidFill>
                  <a:schemeClr val="tx1"/>
                </a:solidFill>
              </a:rPr>
              <a:t>kVa</a:t>
            </a:r>
            <a:r>
              <a:rPr lang="de-AT" sz="1600" dirty="0">
                <a:solidFill>
                  <a:schemeClr val="tx1"/>
                </a:solidFill>
              </a:rPr>
              <a:t> Aggregat für das Wasserwerk I</a:t>
            </a:r>
          </a:p>
          <a:p>
            <a:pPr marL="0" indent="0">
              <a:buNone/>
            </a:pPr>
            <a:endParaRPr lang="de-AT" sz="1600" dirty="0">
              <a:solidFill>
                <a:schemeClr val="tx1"/>
              </a:solidFill>
            </a:endParaRPr>
          </a:p>
          <a:p>
            <a:r>
              <a:rPr lang="de-AT" sz="2000" dirty="0">
                <a:solidFill>
                  <a:srgbClr val="0099FF"/>
                </a:solidFill>
              </a:rPr>
              <a:t>Mobiles Notstromaggregat</a:t>
            </a:r>
          </a:p>
          <a:p>
            <a:pPr marL="0" indent="0">
              <a:buNone/>
            </a:pPr>
            <a:r>
              <a:rPr lang="de-AT" sz="1600" dirty="0">
                <a:solidFill>
                  <a:schemeClr val="tx1"/>
                </a:solidFill>
              </a:rPr>
              <a:t>      35 </a:t>
            </a:r>
            <a:r>
              <a:rPr lang="de-AT" sz="1600" dirty="0" err="1">
                <a:solidFill>
                  <a:schemeClr val="tx1"/>
                </a:solidFill>
              </a:rPr>
              <a:t>kVa</a:t>
            </a:r>
            <a:r>
              <a:rPr lang="de-AT" sz="1600" dirty="0">
                <a:solidFill>
                  <a:schemeClr val="tx1"/>
                </a:solidFill>
              </a:rPr>
              <a:t> Aggregat für Brunnen und HB</a:t>
            </a:r>
          </a:p>
          <a:p>
            <a:pPr marL="0" indent="0">
              <a:buNone/>
            </a:pPr>
            <a:endParaRPr lang="de-AT" sz="1600" dirty="0">
              <a:solidFill>
                <a:schemeClr val="tx1"/>
              </a:solidFill>
            </a:endParaRPr>
          </a:p>
          <a:p>
            <a:r>
              <a:rPr lang="de-AT" sz="2000" dirty="0">
                <a:solidFill>
                  <a:srgbClr val="0099FF"/>
                </a:solidFill>
              </a:rPr>
              <a:t>PV Anlage</a:t>
            </a:r>
          </a:p>
          <a:p>
            <a:pPr marL="0" indent="0">
              <a:buNone/>
            </a:pPr>
            <a:r>
              <a:rPr lang="de-AT" sz="1600" dirty="0">
                <a:solidFill>
                  <a:schemeClr val="tx1"/>
                </a:solidFill>
              </a:rPr>
              <a:t>      17,5 </a:t>
            </a:r>
            <a:r>
              <a:rPr lang="de-AT" sz="1600" dirty="0" err="1">
                <a:solidFill>
                  <a:schemeClr val="tx1"/>
                </a:solidFill>
              </a:rPr>
              <a:t>kw</a:t>
            </a:r>
            <a:r>
              <a:rPr lang="de-AT" sz="1600" dirty="0">
                <a:solidFill>
                  <a:schemeClr val="tx1"/>
                </a:solidFill>
              </a:rPr>
              <a:t> </a:t>
            </a:r>
            <a:r>
              <a:rPr lang="de-AT" sz="1600" dirty="0" err="1">
                <a:solidFill>
                  <a:schemeClr val="tx1"/>
                </a:solidFill>
              </a:rPr>
              <a:t>peak</a:t>
            </a:r>
            <a:endParaRPr lang="de-AT" sz="1600" dirty="0">
              <a:solidFill>
                <a:schemeClr val="tx1"/>
              </a:solidFill>
            </a:endParaRPr>
          </a:p>
          <a:p>
            <a:pPr marL="0" indent="0">
              <a:buNone/>
            </a:pPr>
            <a:endParaRPr lang="de-AT" sz="1600" dirty="0">
              <a:solidFill>
                <a:schemeClr val="tx1"/>
              </a:solidFill>
            </a:endParaRPr>
          </a:p>
          <a:p>
            <a:r>
              <a:rPr lang="de-AT" sz="2000" dirty="0">
                <a:solidFill>
                  <a:srgbClr val="0099FF"/>
                </a:solidFill>
              </a:rPr>
              <a:t>Stromspeicher Wasserwerk I</a:t>
            </a:r>
          </a:p>
          <a:p>
            <a:pPr marL="0" indent="0">
              <a:buNone/>
            </a:pPr>
            <a:r>
              <a:rPr lang="de-AT" sz="1600" dirty="0">
                <a:solidFill>
                  <a:schemeClr val="tx1"/>
                </a:solidFill>
              </a:rPr>
              <a:t>      16 </a:t>
            </a:r>
            <a:r>
              <a:rPr lang="de-AT" sz="1600" dirty="0" err="1">
                <a:solidFill>
                  <a:schemeClr val="tx1"/>
                </a:solidFill>
              </a:rPr>
              <a:t>kw</a:t>
            </a:r>
            <a:r>
              <a:rPr lang="de-AT" sz="1600" dirty="0">
                <a:solidFill>
                  <a:schemeClr val="tx1"/>
                </a:solidFill>
              </a:rPr>
              <a:t> Stromspeicher  mit </a:t>
            </a:r>
            <a:r>
              <a:rPr lang="de-AT" sz="1600" dirty="0" err="1">
                <a:solidFill>
                  <a:schemeClr val="tx1"/>
                </a:solidFill>
              </a:rPr>
              <a:t>Victron</a:t>
            </a:r>
            <a:r>
              <a:rPr lang="de-AT" sz="1600" dirty="0">
                <a:solidFill>
                  <a:schemeClr val="tx1"/>
                </a:solidFill>
              </a:rPr>
              <a:t>-System</a:t>
            </a:r>
          </a:p>
          <a:p>
            <a:pPr marL="0" indent="0">
              <a:buNone/>
            </a:pPr>
            <a:r>
              <a:rPr lang="de-AT" sz="1600" dirty="0">
                <a:solidFill>
                  <a:schemeClr val="tx1"/>
                </a:solidFill>
              </a:rPr>
              <a:t>       zur Erhaltung der Steuerungen</a:t>
            </a:r>
          </a:p>
        </p:txBody>
      </p:sp>
      <p:pic>
        <p:nvPicPr>
          <p:cNvPr id="8" name="Inhaltsplatzhalter 7">
            <a:extLst>
              <a:ext uri="{FF2B5EF4-FFF2-40B4-BE49-F238E27FC236}">
                <a16:creationId xmlns:a16="http://schemas.microsoft.com/office/drawing/2014/main" id="{EDD0EEBF-03D8-40CB-869B-DD805BCE152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76056" y="1154544"/>
            <a:ext cx="3095576" cy="1914416"/>
          </a:xfrm>
        </p:spPr>
      </p:pic>
      <p:sp>
        <p:nvSpPr>
          <p:cNvPr id="6" name="Foliennummernplatzhalter 5">
            <a:extLst>
              <a:ext uri="{FF2B5EF4-FFF2-40B4-BE49-F238E27FC236}">
                <a16:creationId xmlns:a16="http://schemas.microsoft.com/office/drawing/2014/main" id="{9078E6C8-7B66-4DC3-92F5-531D9A2CC70F}"/>
              </a:ext>
            </a:extLst>
          </p:cNvPr>
          <p:cNvSpPr>
            <a:spLocks noGrp="1"/>
          </p:cNvSpPr>
          <p:nvPr>
            <p:ph type="sldNum" sz="quarter" idx="11"/>
          </p:nvPr>
        </p:nvSpPr>
        <p:spPr/>
        <p:txBody>
          <a:bodyPr/>
          <a:lstStyle/>
          <a:p>
            <a:pPr>
              <a:defRPr/>
            </a:pPr>
            <a:fld id="{7DC2B183-7C07-479E-885A-3BE2B8ACB2AE}" type="slidenum">
              <a:rPr lang="de-DE" altLang="de-DE" smtClean="0"/>
              <a:pPr>
                <a:defRPr/>
              </a:pPr>
              <a:t>17</a:t>
            </a:fld>
            <a:endParaRPr lang="de-DE" altLang="de-DE"/>
          </a:p>
        </p:txBody>
      </p:sp>
      <p:pic>
        <p:nvPicPr>
          <p:cNvPr id="10" name="Grafik 9">
            <a:extLst>
              <a:ext uri="{FF2B5EF4-FFF2-40B4-BE49-F238E27FC236}">
                <a16:creationId xmlns:a16="http://schemas.microsoft.com/office/drawing/2014/main" id="{FA350777-7DF9-4620-BE09-E24DD2EB0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25" y="5286894"/>
            <a:ext cx="4449464" cy="690094"/>
          </a:xfrm>
          <a:prstGeom prst="rect">
            <a:avLst/>
          </a:prstGeom>
        </p:spPr>
      </p:pic>
      <p:pic>
        <p:nvPicPr>
          <p:cNvPr id="7" name="Grafik 6">
            <a:extLst>
              <a:ext uri="{FF2B5EF4-FFF2-40B4-BE49-F238E27FC236}">
                <a16:creationId xmlns:a16="http://schemas.microsoft.com/office/drawing/2014/main" id="{C3719DFC-BDAD-4D6A-B997-6B2CF7EF9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0751" y="3621397"/>
            <a:ext cx="3010682" cy="2038779"/>
          </a:xfrm>
          <a:prstGeom prst="rect">
            <a:avLst/>
          </a:prstGeom>
        </p:spPr>
      </p:pic>
      <p:pic>
        <p:nvPicPr>
          <p:cNvPr id="11" name="Picture 6">
            <a:extLst>
              <a:ext uri="{FF2B5EF4-FFF2-40B4-BE49-F238E27FC236}">
                <a16:creationId xmlns:a16="http://schemas.microsoft.com/office/drawing/2014/main" id="{1E8912A2-AFAB-4F4D-9588-2DC19BEB10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a:extLst>
              <a:ext uri="{FF2B5EF4-FFF2-40B4-BE49-F238E27FC236}">
                <a16:creationId xmlns:a16="http://schemas.microsoft.com/office/drawing/2014/main" id="{D0623301-AFB4-4F2C-B8BC-8BF019F42F6F}"/>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6">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Tree>
    <p:extLst>
      <p:ext uri="{BB962C8B-B14F-4D97-AF65-F5344CB8AC3E}">
        <p14:creationId xmlns:p14="http://schemas.microsoft.com/office/powerpoint/2010/main" val="4204189228"/>
      </p:ext>
    </p:extLst>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18</a:t>
            </a:fld>
            <a:endParaRPr lang="de-DE" altLang="de-DE" sz="1200">
              <a:solidFill>
                <a:srgbClr val="7B827C"/>
              </a:solidFill>
            </a:endParaRPr>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2" name="Inhaltsplatzhalter 11">
            <a:extLst>
              <a:ext uri="{FF2B5EF4-FFF2-40B4-BE49-F238E27FC236}">
                <a16:creationId xmlns:a16="http://schemas.microsoft.com/office/drawing/2014/main" id="{F1B82F8B-6A10-46F1-9E73-C91D06EFD4F9}"/>
              </a:ext>
            </a:extLst>
          </p:cNvPr>
          <p:cNvSpPr>
            <a:spLocks noGrp="1"/>
          </p:cNvSpPr>
          <p:nvPr>
            <p:ph sz="half" idx="2"/>
          </p:nvPr>
        </p:nvSpPr>
        <p:spPr>
          <a:xfrm>
            <a:off x="3923928" y="1124744"/>
            <a:ext cx="4571999" cy="3964185"/>
          </a:xfrm>
        </p:spPr>
        <p:txBody>
          <a:bodyPr/>
          <a:lstStyle/>
          <a:p>
            <a:pPr algn="just">
              <a:buFont typeface="Symbol" panose="05050102010706020507" pitchFamily="18" charset="2"/>
              <a:buChar char=""/>
            </a:pPr>
            <a:r>
              <a:rPr lang="de-DE" sz="2000" b="0" dirty="0"/>
              <a:t>Erstellung eines einfachen  </a:t>
            </a:r>
            <a:r>
              <a:rPr lang="de-DE" sz="2000" b="0" dirty="0" err="1"/>
              <a:t>Water</a:t>
            </a:r>
            <a:r>
              <a:rPr lang="de-DE" sz="2000" b="0" dirty="0"/>
              <a:t> </a:t>
            </a:r>
            <a:r>
              <a:rPr lang="de-DE" sz="2000" b="0" dirty="0" err="1"/>
              <a:t>Safety</a:t>
            </a:r>
            <a:r>
              <a:rPr lang="de-DE" sz="2000" b="0" dirty="0"/>
              <a:t> Planes 2011/2012</a:t>
            </a:r>
          </a:p>
          <a:p>
            <a:pPr algn="just">
              <a:buFont typeface="Symbol" panose="05050102010706020507" pitchFamily="18" charset="2"/>
              <a:buChar char=""/>
            </a:pPr>
            <a:r>
              <a:rPr lang="de-DE" sz="2000" b="0" dirty="0"/>
              <a:t>Damals noch ohne eigene Notstromversorgung</a:t>
            </a:r>
          </a:p>
          <a:p>
            <a:pPr algn="just">
              <a:buFont typeface="Symbol" panose="05050102010706020507" pitchFamily="18" charset="2"/>
              <a:buChar char=""/>
            </a:pPr>
            <a:r>
              <a:rPr lang="de-DE" sz="2000" b="0" dirty="0"/>
              <a:t>Behältervolumen reicht für </a:t>
            </a:r>
          </a:p>
          <a:p>
            <a:pPr marL="0" indent="0" algn="just">
              <a:buNone/>
            </a:pPr>
            <a:r>
              <a:rPr lang="de-DE" sz="2000" b="0" dirty="0">
                <a:solidFill>
                  <a:srgbClr val="0099FF"/>
                </a:solidFill>
              </a:rPr>
              <a:t>     </a:t>
            </a:r>
            <a:r>
              <a:rPr lang="de-DE" sz="2000" dirty="0">
                <a:solidFill>
                  <a:srgbClr val="0099FF"/>
                </a:solidFill>
              </a:rPr>
              <a:t>3,2 Tage</a:t>
            </a:r>
            <a:r>
              <a:rPr lang="de-DE" sz="2000" b="0" dirty="0"/>
              <a:t> bei Normalverbrauch</a:t>
            </a:r>
          </a:p>
          <a:p>
            <a:pPr algn="just">
              <a:buFont typeface="Symbol" panose="05050102010706020507" pitchFamily="18" charset="2"/>
              <a:buChar char=""/>
            </a:pPr>
            <a:r>
              <a:rPr lang="de-DE" sz="2000" b="0" dirty="0"/>
              <a:t>Aussagen über Blackout Dauer schwanken seither von 30 Stunden bis 5 Tage (Grundlage verschiedene Vorträge von Vertretern der APG)</a:t>
            </a:r>
            <a:endParaRPr lang="de-DE" sz="2000" spc="300" dirty="0">
              <a:solidFill>
                <a:srgbClr val="0099FF"/>
              </a:solidFill>
            </a:endParaRPr>
          </a:p>
          <a:p>
            <a:pPr marL="0" indent="0" algn="just">
              <a:buNone/>
            </a:pPr>
            <a:endParaRPr lang="de-DE" sz="2000" b="0" dirty="0"/>
          </a:p>
        </p:txBody>
      </p:sp>
      <p:pic>
        <p:nvPicPr>
          <p:cNvPr id="2" name="Grafik 1">
            <a:extLst>
              <a:ext uri="{FF2B5EF4-FFF2-40B4-BE49-F238E27FC236}">
                <a16:creationId xmlns:a16="http://schemas.microsoft.com/office/drawing/2014/main" id="{2B7BF3AF-B582-480B-B8E0-0C52BF8762A6}"/>
              </a:ext>
            </a:extLst>
          </p:cNvPr>
          <p:cNvPicPr>
            <a:picLocks noChangeAspect="1"/>
          </p:cNvPicPr>
          <p:nvPr/>
        </p:nvPicPr>
        <p:blipFill>
          <a:blip r:embed="rId5"/>
          <a:stretch>
            <a:fillRect/>
          </a:stretch>
        </p:blipFill>
        <p:spPr>
          <a:xfrm>
            <a:off x="7919814" y="-8133"/>
            <a:ext cx="827584" cy="825446"/>
          </a:xfrm>
          <a:prstGeom prst="rect">
            <a:avLst/>
          </a:prstGeom>
        </p:spPr>
      </p:pic>
      <p:pic>
        <p:nvPicPr>
          <p:cNvPr id="3" name="Grafik 2">
            <a:extLst>
              <a:ext uri="{FF2B5EF4-FFF2-40B4-BE49-F238E27FC236}">
                <a16:creationId xmlns:a16="http://schemas.microsoft.com/office/drawing/2014/main" id="{111673DF-358E-4D29-8DE4-303E1EF884B1}"/>
              </a:ext>
            </a:extLst>
          </p:cNvPr>
          <p:cNvPicPr>
            <a:picLocks noChangeAspect="1"/>
          </p:cNvPicPr>
          <p:nvPr/>
        </p:nvPicPr>
        <p:blipFill>
          <a:blip r:embed="rId6"/>
          <a:stretch>
            <a:fillRect/>
          </a:stretch>
        </p:blipFill>
        <p:spPr>
          <a:xfrm>
            <a:off x="3130171" y="84121"/>
            <a:ext cx="2883658" cy="877900"/>
          </a:xfrm>
          <a:prstGeom prst="rect">
            <a:avLst/>
          </a:prstGeom>
        </p:spPr>
      </p:pic>
      <p:pic>
        <p:nvPicPr>
          <p:cNvPr id="10" name="Grafik 9">
            <a:extLst>
              <a:ext uri="{FF2B5EF4-FFF2-40B4-BE49-F238E27FC236}">
                <a16:creationId xmlns:a16="http://schemas.microsoft.com/office/drawing/2014/main" id="{B19E9B7B-7FFE-4E4C-B2F0-DB5CC66875F4}"/>
              </a:ext>
            </a:extLst>
          </p:cNvPr>
          <p:cNvPicPr>
            <a:picLocks noChangeAspect="1"/>
          </p:cNvPicPr>
          <p:nvPr/>
        </p:nvPicPr>
        <p:blipFill rotWithShape="1">
          <a:blip r:embed="rId7"/>
          <a:srcRect l="34232" t="16490" r="32675" b="4890"/>
          <a:stretch/>
        </p:blipFill>
        <p:spPr>
          <a:xfrm>
            <a:off x="467544" y="1232755"/>
            <a:ext cx="3026005" cy="4392489"/>
          </a:xfrm>
          <a:prstGeom prst="rect">
            <a:avLst/>
          </a:prstGeom>
        </p:spPr>
      </p:pic>
    </p:spTree>
    <p:extLst>
      <p:ext uri="{BB962C8B-B14F-4D97-AF65-F5344CB8AC3E}">
        <p14:creationId xmlns:p14="http://schemas.microsoft.com/office/powerpoint/2010/main" val="3241789827"/>
      </p:ext>
    </p:extLst>
  </p:cSld>
  <p:clrMapOvr>
    <a:masterClrMapping/>
  </p:clrMapOvr>
  <p:transition>
    <p:split orient="vert"/>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19</a:t>
            </a:fld>
            <a:endParaRPr lang="de-DE" altLang="de-DE" sz="1200">
              <a:solidFill>
                <a:srgbClr val="7B827C"/>
              </a:solidFill>
            </a:endParaRPr>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2" name="Grafik 1">
            <a:extLst>
              <a:ext uri="{FF2B5EF4-FFF2-40B4-BE49-F238E27FC236}">
                <a16:creationId xmlns:a16="http://schemas.microsoft.com/office/drawing/2014/main" id="{2B7BF3AF-B582-480B-B8E0-0C52BF8762A6}"/>
              </a:ext>
            </a:extLst>
          </p:cNvPr>
          <p:cNvPicPr>
            <a:picLocks noChangeAspect="1"/>
          </p:cNvPicPr>
          <p:nvPr/>
        </p:nvPicPr>
        <p:blipFill>
          <a:blip r:embed="rId5"/>
          <a:stretch>
            <a:fillRect/>
          </a:stretch>
        </p:blipFill>
        <p:spPr>
          <a:xfrm>
            <a:off x="7919814" y="-8133"/>
            <a:ext cx="827584" cy="825446"/>
          </a:xfrm>
          <a:prstGeom prst="rect">
            <a:avLst/>
          </a:prstGeom>
        </p:spPr>
      </p:pic>
      <p:pic>
        <p:nvPicPr>
          <p:cNvPr id="3" name="Grafik 2">
            <a:extLst>
              <a:ext uri="{FF2B5EF4-FFF2-40B4-BE49-F238E27FC236}">
                <a16:creationId xmlns:a16="http://schemas.microsoft.com/office/drawing/2014/main" id="{111673DF-358E-4D29-8DE4-303E1EF884B1}"/>
              </a:ext>
            </a:extLst>
          </p:cNvPr>
          <p:cNvPicPr>
            <a:picLocks noChangeAspect="1"/>
          </p:cNvPicPr>
          <p:nvPr/>
        </p:nvPicPr>
        <p:blipFill>
          <a:blip r:embed="rId6"/>
          <a:stretch>
            <a:fillRect/>
          </a:stretch>
        </p:blipFill>
        <p:spPr>
          <a:xfrm>
            <a:off x="3130171" y="84121"/>
            <a:ext cx="2883658" cy="877900"/>
          </a:xfrm>
          <a:prstGeom prst="rect">
            <a:avLst/>
          </a:prstGeom>
        </p:spPr>
      </p:pic>
      <p:sp>
        <p:nvSpPr>
          <p:cNvPr id="4" name="Inhaltsplatzhalter 3">
            <a:extLst>
              <a:ext uri="{FF2B5EF4-FFF2-40B4-BE49-F238E27FC236}">
                <a16:creationId xmlns:a16="http://schemas.microsoft.com/office/drawing/2014/main" id="{33636C40-4463-4028-870B-62F2B27D3D44}"/>
              </a:ext>
            </a:extLst>
          </p:cNvPr>
          <p:cNvSpPr>
            <a:spLocks noGrp="1"/>
          </p:cNvSpPr>
          <p:nvPr>
            <p:ph sz="half" idx="2"/>
          </p:nvPr>
        </p:nvSpPr>
        <p:spPr/>
        <p:txBody>
          <a:bodyPr/>
          <a:lstStyle/>
          <a:p>
            <a:r>
              <a:rPr lang="de-AT" dirty="0"/>
              <a:t>Foto PV WWL (Drohne?)</a:t>
            </a:r>
          </a:p>
          <a:p>
            <a:r>
              <a:rPr lang="de-AT" dirty="0"/>
              <a:t>Foto Aggregat</a:t>
            </a:r>
          </a:p>
        </p:txBody>
      </p:sp>
      <p:sp>
        <p:nvSpPr>
          <p:cNvPr id="13" name="Rectangle 3">
            <a:extLst>
              <a:ext uri="{FF2B5EF4-FFF2-40B4-BE49-F238E27FC236}">
                <a16:creationId xmlns:a16="http://schemas.microsoft.com/office/drawing/2014/main" id="{721D5D34-AD85-46BE-A28A-E94F7DEBCEFE}"/>
              </a:ext>
            </a:extLst>
          </p:cNvPr>
          <p:cNvSpPr>
            <a:spLocks noGrp="1" noChangeArrowheads="1"/>
          </p:cNvSpPr>
          <p:nvPr>
            <p:ph type="title"/>
          </p:nvPr>
        </p:nvSpPr>
        <p:spPr>
          <a:xfrm>
            <a:off x="323528" y="1015394"/>
            <a:ext cx="4027487" cy="609600"/>
          </a:xfrm>
          <a:noFill/>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ln w="3175">
                  <a:solidFill>
                    <a:schemeClr val="accent1"/>
                  </a:solidFill>
                </a:ln>
              </a:rPr>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Wasserwerk Lackendorf I+II</a:t>
            </a:r>
          </a:p>
        </p:txBody>
      </p:sp>
      <p:sp>
        <p:nvSpPr>
          <p:cNvPr id="15" name="Textplatzhalter 8">
            <a:extLst>
              <a:ext uri="{FF2B5EF4-FFF2-40B4-BE49-F238E27FC236}">
                <a16:creationId xmlns:a16="http://schemas.microsoft.com/office/drawing/2014/main" id="{A9B1FBD8-A6CA-4752-971D-0127EE1F2D00}"/>
              </a:ext>
            </a:extLst>
          </p:cNvPr>
          <p:cNvSpPr txBox="1">
            <a:spLocks/>
          </p:cNvSpPr>
          <p:nvPr/>
        </p:nvSpPr>
        <p:spPr bwMode="auto">
          <a:xfrm>
            <a:off x="443012" y="1632802"/>
            <a:ext cx="4027487"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30000"/>
              </a:spcBef>
              <a:spcAft>
                <a:spcPct val="0"/>
              </a:spcAft>
              <a:buClr>
                <a:schemeClr val="tx2"/>
              </a:buClr>
              <a:buFont typeface="Wingdings" panose="05000000000000000000" pitchFamily="2" charset="2"/>
              <a:buChar char="§"/>
              <a:defRPr sz="2800" b="1">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18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18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9pPr>
          </a:lstStyle>
          <a:p>
            <a:pPr>
              <a:buFont typeface="Symbol" panose="05050102010706020507" pitchFamily="18" charset="2"/>
              <a:buChar char=""/>
            </a:pPr>
            <a:r>
              <a:rPr lang="de-DE" sz="2000" kern="0" cap="small" spc="300" dirty="0">
                <a:solidFill>
                  <a:srgbClr val="0099FF"/>
                </a:solidFill>
              </a:rPr>
              <a:t>Photovoltaikanlage</a:t>
            </a:r>
            <a:br>
              <a:rPr lang="de-DE" sz="2000" kern="0" cap="small" spc="300" dirty="0">
                <a:solidFill>
                  <a:srgbClr val="0099FF"/>
                </a:solidFill>
              </a:rPr>
            </a:br>
            <a:r>
              <a:rPr lang="de-DE" sz="2000" b="0" kern="0" dirty="0"/>
              <a:t> 50 </a:t>
            </a:r>
            <a:r>
              <a:rPr lang="de-DE" sz="2000" b="0" kern="0" dirty="0" err="1"/>
              <a:t>kw</a:t>
            </a:r>
            <a:r>
              <a:rPr lang="de-DE" sz="2000" b="0" kern="0" dirty="0"/>
              <a:t> </a:t>
            </a:r>
            <a:r>
              <a:rPr lang="de-DE" sz="2000" b="0" kern="0" dirty="0" err="1"/>
              <a:t>peak</a:t>
            </a:r>
            <a:endParaRPr lang="de-DE" sz="2000" b="0" kern="0" dirty="0"/>
          </a:p>
          <a:p>
            <a:pPr>
              <a:buFont typeface="Symbol" panose="05050102010706020507" pitchFamily="18" charset="2"/>
              <a:buChar char=""/>
            </a:pPr>
            <a:r>
              <a:rPr lang="de-DE" sz="2000" kern="0" cap="small" spc="300" dirty="0">
                <a:solidFill>
                  <a:srgbClr val="0099FF"/>
                </a:solidFill>
              </a:rPr>
              <a:t>Stationäres Dieselaggregat </a:t>
            </a:r>
          </a:p>
          <a:p>
            <a:pPr marL="361950" indent="-361950">
              <a:buFont typeface="Wingdings" panose="05000000000000000000" pitchFamily="2" charset="2"/>
              <a:buNone/>
            </a:pPr>
            <a:r>
              <a:rPr lang="de-DE" sz="2000" b="0" kern="0" cap="small" spc="300" dirty="0">
                <a:solidFill>
                  <a:srgbClr val="0099FF"/>
                </a:solidFill>
              </a:rPr>
              <a:t>   </a:t>
            </a:r>
            <a:r>
              <a:rPr lang="de-DE" sz="2000" b="0" kern="0" dirty="0"/>
              <a:t>400 </a:t>
            </a:r>
            <a:r>
              <a:rPr lang="de-DE" sz="2000" b="0" kern="0" dirty="0" err="1"/>
              <a:t>kva</a:t>
            </a:r>
            <a:r>
              <a:rPr lang="de-DE" sz="2000" b="0" kern="0" dirty="0"/>
              <a:t> Leistung,</a:t>
            </a:r>
            <a:br>
              <a:rPr lang="de-DE" sz="2000" b="0" kern="0" dirty="0"/>
            </a:br>
            <a:r>
              <a:rPr lang="de-DE" sz="2000" b="0" kern="0" dirty="0"/>
              <a:t>2.700 Liter Dieseltank</a:t>
            </a:r>
          </a:p>
          <a:p>
            <a:pPr marL="361950" indent="-361950">
              <a:buFont typeface="Wingdings" panose="05000000000000000000" pitchFamily="2" charset="2"/>
              <a:buNone/>
            </a:pPr>
            <a:endParaRPr lang="de-DE" sz="2000" b="0" kern="0" dirty="0"/>
          </a:p>
          <a:p>
            <a:pPr>
              <a:buFont typeface="Symbol" panose="05050102010706020507" pitchFamily="18" charset="2"/>
              <a:buChar char=""/>
            </a:pPr>
            <a:r>
              <a:rPr lang="de-DE" sz="2000" kern="0" cap="small" spc="300" dirty="0">
                <a:solidFill>
                  <a:srgbClr val="0099FF"/>
                </a:solidFill>
              </a:rPr>
              <a:t>Erzeugung möglich</a:t>
            </a:r>
            <a:br>
              <a:rPr lang="de-DE" sz="2000" kern="0" cap="small" spc="300" dirty="0">
                <a:solidFill>
                  <a:srgbClr val="0099FF"/>
                </a:solidFill>
              </a:rPr>
            </a:br>
            <a:r>
              <a:rPr lang="de-DE" sz="2000" b="0" kern="0" dirty="0"/>
              <a:t> von 5.000 m³/Tag</a:t>
            </a:r>
          </a:p>
          <a:p>
            <a:pPr>
              <a:buFont typeface="Symbol" panose="05050102010706020507" pitchFamily="18" charset="2"/>
              <a:buChar char=""/>
            </a:pPr>
            <a:r>
              <a:rPr lang="de-DE" sz="2000" kern="0" cap="small" spc="300" dirty="0">
                <a:solidFill>
                  <a:srgbClr val="0099FF"/>
                </a:solidFill>
              </a:rPr>
              <a:t>Weiterbetrieb Zentrale gesichert </a:t>
            </a:r>
            <a:br>
              <a:rPr lang="de-DE" sz="2000" kern="0" cap="small" spc="300" dirty="0">
                <a:solidFill>
                  <a:srgbClr val="0099FF"/>
                </a:solidFill>
              </a:rPr>
            </a:br>
            <a:r>
              <a:rPr lang="de-DE" sz="2000" b="0" kern="0" dirty="0"/>
              <a:t>Einsatzleitung und Fernwirktechnik</a:t>
            </a:r>
          </a:p>
        </p:txBody>
      </p:sp>
      <p:pic>
        <p:nvPicPr>
          <p:cNvPr id="9" name="Grafik 8" descr="Ein Bild, das Gebäude enthält.&#10;&#10;Automatisch generierte Beschreibung">
            <a:extLst>
              <a:ext uri="{FF2B5EF4-FFF2-40B4-BE49-F238E27FC236}">
                <a16:creationId xmlns:a16="http://schemas.microsoft.com/office/drawing/2014/main" id="{69B5BEF6-76D9-4A6A-8A2B-ABDF955E26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050" r="47637" b="16666"/>
          <a:stretch/>
        </p:blipFill>
        <p:spPr>
          <a:xfrm>
            <a:off x="5652120" y="3393865"/>
            <a:ext cx="3403836" cy="2597759"/>
          </a:xfrm>
          <a:prstGeom prst="rect">
            <a:avLst/>
          </a:prstGeom>
        </p:spPr>
      </p:pic>
      <p:pic>
        <p:nvPicPr>
          <p:cNvPr id="6" name="Grafik 5" descr="Ein Bild, das Wand, drinnen enthält.&#10;&#10;Automatisch generierte Beschreibung">
            <a:extLst>
              <a:ext uri="{FF2B5EF4-FFF2-40B4-BE49-F238E27FC236}">
                <a16:creationId xmlns:a16="http://schemas.microsoft.com/office/drawing/2014/main" id="{5C06F223-944E-4BD3-8628-D6EAC59F2DE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0724" b="15990"/>
          <a:stretch/>
        </p:blipFill>
        <p:spPr>
          <a:xfrm>
            <a:off x="3923928" y="4463939"/>
            <a:ext cx="1873877" cy="1489343"/>
          </a:xfrm>
          <a:prstGeom prst="rect">
            <a:avLst/>
          </a:prstGeom>
        </p:spPr>
      </p:pic>
      <p:pic>
        <p:nvPicPr>
          <p:cNvPr id="11" name="Grafik 10" descr="Ein Bild, das Himmel, draußen enthält.&#10;&#10;Automatisch generierte Beschreibung">
            <a:extLst>
              <a:ext uri="{FF2B5EF4-FFF2-40B4-BE49-F238E27FC236}">
                <a16:creationId xmlns:a16="http://schemas.microsoft.com/office/drawing/2014/main" id="{2E40120D-C5F8-4F7B-8C92-6039C375D0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263" t="21775"/>
          <a:stretch/>
        </p:blipFill>
        <p:spPr>
          <a:xfrm>
            <a:off x="4139952" y="1048762"/>
            <a:ext cx="4911828" cy="2355947"/>
          </a:xfrm>
          <a:prstGeom prst="rect">
            <a:avLst/>
          </a:prstGeom>
        </p:spPr>
      </p:pic>
    </p:spTree>
    <p:extLst>
      <p:ext uri="{BB962C8B-B14F-4D97-AF65-F5344CB8AC3E}">
        <p14:creationId xmlns:p14="http://schemas.microsoft.com/office/powerpoint/2010/main" val="1869849212"/>
      </p:ext>
    </p:extLst>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9" name="Titel 1">
            <a:extLst>
              <a:ext uri="{FF2B5EF4-FFF2-40B4-BE49-F238E27FC236}">
                <a16:creationId xmlns:a16="http://schemas.microsoft.com/office/drawing/2014/main" id="{56E17C60-1984-448E-965F-AE41276EAF69}"/>
              </a:ext>
            </a:extLst>
          </p:cNvPr>
          <p:cNvSpPr txBox="1">
            <a:spLocks/>
          </p:cNvSpPr>
          <p:nvPr/>
        </p:nvSpPr>
        <p:spPr bwMode="auto">
          <a:xfrm>
            <a:off x="366713" y="188913"/>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kern="0" dirty="0"/>
              <a:t>Ausfallsicherheit der Wasserversorgung</a:t>
            </a:r>
            <a:endParaRPr lang="de-DE" kern="0" dirty="0"/>
          </a:p>
        </p:txBody>
      </p:sp>
      <p:pic>
        <p:nvPicPr>
          <p:cNvPr id="4" name="Grafik 3">
            <a:extLst>
              <a:ext uri="{FF2B5EF4-FFF2-40B4-BE49-F238E27FC236}">
                <a16:creationId xmlns:a16="http://schemas.microsoft.com/office/drawing/2014/main" id="{0E9A4AC5-EFA0-4A62-83F1-0ED24CEBA248}"/>
              </a:ext>
            </a:extLst>
          </p:cNvPr>
          <p:cNvPicPr>
            <a:picLocks noChangeAspect="1"/>
          </p:cNvPicPr>
          <p:nvPr/>
        </p:nvPicPr>
        <p:blipFill rotWithShape="1">
          <a:blip r:embed="rId5"/>
          <a:srcRect t="14693" b="13657"/>
          <a:stretch/>
        </p:blipFill>
        <p:spPr>
          <a:xfrm rot="727678">
            <a:off x="4202873" y="1632202"/>
            <a:ext cx="4351245" cy="3117663"/>
          </a:xfrm>
          <a:prstGeom prst="rect">
            <a:avLst/>
          </a:prstGeom>
        </p:spPr>
      </p:pic>
      <p:pic>
        <p:nvPicPr>
          <p:cNvPr id="5" name="Grafik 4">
            <a:extLst>
              <a:ext uri="{FF2B5EF4-FFF2-40B4-BE49-F238E27FC236}">
                <a16:creationId xmlns:a16="http://schemas.microsoft.com/office/drawing/2014/main" id="{8884D059-A0B9-4E1B-AB38-C2503A5A4105}"/>
              </a:ext>
            </a:extLst>
          </p:cNvPr>
          <p:cNvPicPr>
            <a:picLocks noChangeAspect="1"/>
          </p:cNvPicPr>
          <p:nvPr/>
        </p:nvPicPr>
        <p:blipFill>
          <a:blip r:embed="rId6"/>
          <a:stretch>
            <a:fillRect/>
          </a:stretch>
        </p:blipFill>
        <p:spPr>
          <a:xfrm>
            <a:off x="377329" y="1887250"/>
            <a:ext cx="3386507" cy="3386507"/>
          </a:xfrm>
          <a:prstGeom prst="rect">
            <a:avLst/>
          </a:prstGeom>
        </p:spPr>
      </p:pic>
      <p:pic>
        <p:nvPicPr>
          <p:cNvPr id="2" name="Grafik 1">
            <a:extLst>
              <a:ext uri="{FF2B5EF4-FFF2-40B4-BE49-F238E27FC236}">
                <a16:creationId xmlns:a16="http://schemas.microsoft.com/office/drawing/2014/main" id="{354D50BE-E508-4FB5-B934-508D82F061E3}"/>
              </a:ext>
            </a:extLst>
          </p:cNvPr>
          <p:cNvPicPr>
            <a:picLocks noChangeAspect="1"/>
          </p:cNvPicPr>
          <p:nvPr/>
        </p:nvPicPr>
        <p:blipFill rotWithShape="1">
          <a:blip r:embed="rId7"/>
          <a:srcRect l="29272" r="29271"/>
          <a:stretch/>
        </p:blipFill>
        <p:spPr>
          <a:xfrm rot="20963249">
            <a:off x="3528044" y="3294362"/>
            <a:ext cx="1656111" cy="2480593"/>
          </a:xfrm>
          <a:prstGeom prst="rect">
            <a:avLst/>
          </a:prstGeom>
        </p:spPr>
      </p:pic>
      <p:sp>
        <p:nvSpPr>
          <p:cNvPr id="11" name="Textfeld 10">
            <a:extLst>
              <a:ext uri="{FF2B5EF4-FFF2-40B4-BE49-F238E27FC236}">
                <a16:creationId xmlns:a16="http://schemas.microsoft.com/office/drawing/2014/main" id="{7E4CF649-9AA6-484E-9AA8-C12984192196}"/>
              </a:ext>
            </a:extLst>
          </p:cNvPr>
          <p:cNvSpPr txBox="1"/>
          <p:nvPr/>
        </p:nvSpPr>
        <p:spPr>
          <a:xfrm rot="20983412">
            <a:off x="799568" y="1092270"/>
            <a:ext cx="2396956" cy="707886"/>
          </a:xfrm>
          <a:prstGeom prst="rect">
            <a:avLst/>
          </a:prstGeom>
          <a:noFill/>
        </p:spPr>
        <p:txBody>
          <a:bodyPr wrap="square">
            <a:spAutoFit/>
          </a:bodyPr>
          <a:lstStyle/>
          <a:p>
            <a:r>
              <a:rPr lang="de-DE" sz="4000" dirty="0">
                <a:solidFill>
                  <a:srgbClr val="FF0000"/>
                </a:solidFill>
                <a:highlight>
                  <a:srgbClr val="00FF00"/>
                </a:highlight>
              </a:rPr>
              <a:t>WER ??</a:t>
            </a:r>
          </a:p>
        </p:txBody>
      </p:sp>
      <p:sp>
        <p:nvSpPr>
          <p:cNvPr id="12" name="Textfeld 11">
            <a:extLst>
              <a:ext uri="{FF2B5EF4-FFF2-40B4-BE49-F238E27FC236}">
                <a16:creationId xmlns:a16="http://schemas.microsoft.com/office/drawing/2014/main" id="{018D5259-EE41-49CB-AF64-F423ED7A613A}"/>
              </a:ext>
            </a:extLst>
          </p:cNvPr>
          <p:cNvSpPr txBox="1"/>
          <p:nvPr/>
        </p:nvSpPr>
        <p:spPr>
          <a:xfrm rot="724397">
            <a:off x="6042295" y="1139053"/>
            <a:ext cx="2756720" cy="707886"/>
          </a:xfrm>
          <a:prstGeom prst="rect">
            <a:avLst/>
          </a:prstGeom>
          <a:noFill/>
        </p:spPr>
        <p:txBody>
          <a:bodyPr wrap="square">
            <a:spAutoFit/>
          </a:bodyPr>
          <a:lstStyle/>
          <a:p>
            <a:r>
              <a:rPr lang="de-DE" sz="4000" dirty="0">
                <a:solidFill>
                  <a:srgbClr val="FF0000"/>
                </a:solidFill>
                <a:highlight>
                  <a:srgbClr val="00FFFF"/>
                </a:highlight>
              </a:rPr>
              <a:t>WANN ??</a:t>
            </a:r>
          </a:p>
        </p:txBody>
      </p:sp>
      <p:sp>
        <p:nvSpPr>
          <p:cNvPr id="13" name="Textfeld 12">
            <a:extLst>
              <a:ext uri="{FF2B5EF4-FFF2-40B4-BE49-F238E27FC236}">
                <a16:creationId xmlns:a16="http://schemas.microsoft.com/office/drawing/2014/main" id="{25F726B1-9D3C-4E41-870C-8FB1909283B9}"/>
              </a:ext>
            </a:extLst>
          </p:cNvPr>
          <p:cNvSpPr txBox="1"/>
          <p:nvPr/>
        </p:nvSpPr>
        <p:spPr>
          <a:xfrm rot="21074836">
            <a:off x="5529131" y="4984990"/>
            <a:ext cx="3042492" cy="707886"/>
          </a:xfrm>
          <a:prstGeom prst="rect">
            <a:avLst/>
          </a:prstGeom>
          <a:noFill/>
        </p:spPr>
        <p:txBody>
          <a:bodyPr wrap="square">
            <a:spAutoFit/>
          </a:bodyPr>
          <a:lstStyle/>
          <a:p>
            <a:r>
              <a:rPr lang="de-DE" sz="4000" dirty="0">
                <a:solidFill>
                  <a:srgbClr val="FF0000"/>
                </a:solidFill>
                <a:highlight>
                  <a:srgbClr val="FFFF00"/>
                </a:highlight>
              </a:rPr>
              <a:t>WARUM??</a:t>
            </a:r>
          </a:p>
        </p:txBody>
      </p:sp>
    </p:spTree>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20</a:t>
            </a:fld>
            <a:endParaRPr lang="de-DE" altLang="de-DE" sz="1200">
              <a:solidFill>
                <a:srgbClr val="7B827C"/>
              </a:solidFill>
            </a:endParaRPr>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2" name="Grafik 1">
            <a:extLst>
              <a:ext uri="{FF2B5EF4-FFF2-40B4-BE49-F238E27FC236}">
                <a16:creationId xmlns:a16="http://schemas.microsoft.com/office/drawing/2014/main" id="{2B7BF3AF-B582-480B-B8E0-0C52BF8762A6}"/>
              </a:ext>
            </a:extLst>
          </p:cNvPr>
          <p:cNvPicPr>
            <a:picLocks noChangeAspect="1"/>
          </p:cNvPicPr>
          <p:nvPr/>
        </p:nvPicPr>
        <p:blipFill>
          <a:blip r:embed="rId5"/>
          <a:stretch>
            <a:fillRect/>
          </a:stretch>
        </p:blipFill>
        <p:spPr>
          <a:xfrm>
            <a:off x="7919814" y="-8133"/>
            <a:ext cx="827584" cy="825446"/>
          </a:xfrm>
          <a:prstGeom prst="rect">
            <a:avLst/>
          </a:prstGeom>
        </p:spPr>
      </p:pic>
      <p:pic>
        <p:nvPicPr>
          <p:cNvPr id="3" name="Grafik 2">
            <a:extLst>
              <a:ext uri="{FF2B5EF4-FFF2-40B4-BE49-F238E27FC236}">
                <a16:creationId xmlns:a16="http://schemas.microsoft.com/office/drawing/2014/main" id="{111673DF-358E-4D29-8DE4-303E1EF884B1}"/>
              </a:ext>
            </a:extLst>
          </p:cNvPr>
          <p:cNvPicPr>
            <a:picLocks noChangeAspect="1"/>
          </p:cNvPicPr>
          <p:nvPr/>
        </p:nvPicPr>
        <p:blipFill>
          <a:blip r:embed="rId6"/>
          <a:stretch>
            <a:fillRect/>
          </a:stretch>
        </p:blipFill>
        <p:spPr>
          <a:xfrm>
            <a:off x="3130171" y="84121"/>
            <a:ext cx="2883658" cy="877900"/>
          </a:xfrm>
          <a:prstGeom prst="rect">
            <a:avLst/>
          </a:prstGeom>
        </p:spPr>
      </p:pic>
      <p:sp>
        <p:nvSpPr>
          <p:cNvPr id="4" name="Inhaltsplatzhalter 3">
            <a:extLst>
              <a:ext uri="{FF2B5EF4-FFF2-40B4-BE49-F238E27FC236}">
                <a16:creationId xmlns:a16="http://schemas.microsoft.com/office/drawing/2014/main" id="{33636C40-4463-4028-870B-62F2B27D3D44}"/>
              </a:ext>
            </a:extLst>
          </p:cNvPr>
          <p:cNvSpPr>
            <a:spLocks noGrp="1"/>
          </p:cNvSpPr>
          <p:nvPr>
            <p:ph sz="half" idx="2"/>
          </p:nvPr>
        </p:nvSpPr>
        <p:spPr/>
        <p:txBody>
          <a:bodyPr/>
          <a:lstStyle/>
          <a:p>
            <a:r>
              <a:rPr lang="de-AT" dirty="0"/>
              <a:t>Foto PV WWH</a:t>
            </a:r>
          </a:p>
          <a:p>
            <a:r>
              <a:rPr lang="de-AT" dirty="0"/>
              <a:t>Foto BYD Speicher und Wechselrichter</a:t>
            </a:r>
          </a:p>
          <a:p>
            <a:r>
              <a:rPr lang="de-AT" dirty="0"/>
              <a:t>Foto DR + Magnetventil</a:t>
            </a:r>
          </a:p>
        </p:txBody>
      </p:sp>
      <p:sp>
        <p:nvSpPr>
          <p:cNvPr id="13" name="Rectangle 3">
            <a:extLst>
              <a:ext uri="{FF2B5EF4-FFF2-40B4-BE49-F238E27FC236}">
                <a16:creationId xmlns:a16="http://schemas.microsoft.com/office/drawing/2014/main" id="{721D5D34-AD85-46BE-A28A-E94F7DEBCEFE}"/>
              </a:ext>
            </a:extLst>
          </p:cNvPr>
          <p:cNvSpPr>
            <a:spLocks noGrp="1" noChangeArrowheads="1"/>
          </p:cNvSpPr>
          <p:nvPr>
            <p:ph type="title"/>
          </p:nvPr>
        </p:nvSpPr>
        <p:spPr>
          <a:xfrm>
            <a:off x="323528" y="1015394"/>
            <a:ext cx="4027487" cy="609600"/>
          </a:xfrm>
          <a:noFill/>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ln w="3175">
                  <a:solidFill>
                    <a:schemeClr val="accent1"/>
                  </a:solidFill>
                </a:ln>
              </a:rPr>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Wasserwerk Haschendorf</a:t>
            </a:r>
          </a:p>
        </p:txBody>
      </p:sp>
      <p:sp>
        <p:nvSpPr>
          <p:cNvPr id="15" name="Textplatzhalter 8">
            <a:extLst>
              <a:ext uri="{FF2B5EF4-FFF2-40B4-BE49-F238E27FC236}">
                <a16:creationId xmlns:a16="http://schemas.microsoft.com/office/drawing/2014/main" id="{A9B1FBD8-A6CA-4752-971D-0127EE1F2D00}"/>
              </a:ext>
            </a:extLst>
          </p:cNvPr>
          <p:cNvSpPr txBox="1">
            <a:spLocks/>
          </p:cNvSpPr>
          <p:nvPr/>
        </p:nvSpPr>
        <p:spPr bwMode="auto">
          <a:xfrm>
            <a:off x="443012" y="1632802"/>
            <a:ext cx="4027487"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30000"/>
              </a:spcBef>
              <a:spcAft>
                <a:spcPct val="0"/>
              </a:spcAft>
              <a:buClr>
                <a:schemeClr val="tx2"/>
              </a:buClr>
              <a:buFont typeface="Wingdings" panose="05000000000000000000" pitchFamily="2" charset="2"/>
              <a:buChar char="§"/>
              <a:defRPr sz="2800" b="1">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18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18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9pPr>
          </a:lstStyle>
          <a:p>
            <a:pPr>
              <a:buFont typeface="Symbol" panose="05050102010706020507" pitchFamily="18" charset="2"/>
              <a:buChar char=""/>
            </a:pPr>
            <a:r>
              <a:rPr lang="de-DE" sz="2000" kern="0" cap="small" spc="300" dirty="0">
                <a:solidFill>
                  <a:srgbClr val="0099FF"/>
                </a:solidFill>
              </a:rPr>
              <a:t>Photovoltaikanlage</a:t>
            </a:r>
            <a:br>
              <a:rPr lang="de-DE" sz="2000" kern="0" cap="small" spc="300" dirty="0">
                <a:solidFill>
                  <a:srgbClr val="0099FF"/>
                </a:solidFill>
              </a:rPr>
            </a:br>
            <a:r>
              <a:rPr lang="de-DE" sz="2000" b="0" kern="0" dirty="0"/>
              <a:t>30 </a:t>
            </a:r>
            <a:r>
              <a:rPr lang="de-DE" sz="2000" b="0" kern="0" dirty="0" err="1"/>
              <a:t>kw</a:t>
            </a:r>
            <a:r>
              <a:rPr lang="de-DE" sz="2000" b="0" kern="0" dirty="0"/>
              <a:t> </a:t>
            </a:r>
            <a:r>
              <a:rPr lang="de-DE" sz="2000" b="0" kern="0" dirty="0" err="1"/>
              <a:t>peak</a:t>
            </a:r>
            <a:r>
              <a:rPr lang="de-DE" sz="2000" b="0" kern="0" dirty="0"/>
              <a:t>,</a:t>
            </a:r>
            <a:br>
              <a:rPr lang="de-DE" sz="2000" b="0" kern="0" dirty="0"/>
            </a:br>
            <a:r>
              <a:rPr lang="de-DE" sz="2000" b="0" kern="0" dirty="0"/>
              <a:t>20 kW Stromspeicher</a:t>
            </a:r>
          </a:p>
          <a:p>
            <a:pPr>
              <a:buFont typeface="Symbol" panose="05050102010706020507" pitchFamily="18" charset="2"/>
              <a:buChar char=""/>
            </a:pPr>
            <a:r>
              <a:rPr lang="de-DE" sz="2000" kern="0" cap="small" spc="300" dirty="0">
                <a:solidFill>
                  <a:srgbClr val="0099FF"/>
                </a:solidFill>
              </a:rPr>
              <a:t>Anstelle Pumpwerk nur mehr Druckreduzierstation</a:t>
            </a:r>
          </a:p>
          <a:p>
            <a:pPr marL="361950" indent="-361950">
              <a:buFont typeface="Wingdings" panose="05000000000000000000" pitchFamily="2" charset="2"/>
              <a:buNone/>
            </a:pPr>
            <a:r>
              <a:rPr lang="de-DE" sz="2000" b="0" kern="0" cap="small" spc="300" dirty="0">
                <a:solidFill>
                  <a:srgbClr val="0099FF"/>
                </a:solidFill>
              </a:rPr>
              <a:t>   </a:t>
            </a:r>
            <a:r>
              <a:rPr lang="de-DE" sz="2000" b="0" kern="0" dirty="0"/>
              <a:t>zur Befüllung vom</a:t>
            </a:r>
            <a:br>
              <a:rPr lang="de-DE" sz="2000" b="0" kern="0" dirty="0"/>
            </a:br>
            <a:r>
              <a:rPr lang="de-DE" sz="2000" b="0" kern="0" dirty="0"/>
              <a:t>HB Unterpetersdorf</a:t>
            </a:r>
          </a:p>
          <a:p>
            <a:pPr>
              <a:buFont typeface="Symbol" panose="05050102010706020507" pitchFamily="18" charset="2"/>
              <a:buChar char=""/>
            </a:pPr>
            <a:r>
              <a:rPr lang="de-DE" sz="2000" kern="0" cap="small" spc="300" dirty="0">
                <a:solidFill>
                  <a:srgbClr val="0099FF"/>
                </a:solidFill>
              </a:rPr>
              <a:t>Weiterbetrieb gesichert</a:t>
            </a:r>
            <a:br>
              <a:rPr lang="de-DE" sz="2000" kern="0" cap="small" spc="300" dirty="0">
                <a:solidFill>
                  <a:srgbClr val="0099FF"/>
                </a:solidFill>
              </a:rPr>
            </a:br>
            <a:r>
              <a:rPr lang="de-DE" sz="2000" b="0" kern="0" dirty="0"/>
              <a:t>Fernwirktechnik und Elektromagnetisch betriebenes Druckreduzierventil </a:t>
            </a:r>
          </a:p>
        </p:txBody>
      </p:sp>
      <p:pic>
        <p:nvPicPr>
          <p:cNvPr id="6" name="Grafik 5" descr="Ein Bild, das draußen, Netz enthält.&#10;&#10;Automatisch generierte Beschreibung">
            <a:extLst>
              <a:ext uri="{FF2B5EF4-FFF2-40B4-BE49-F238E27FC236}">
                <a16:creationId xmlns:a16="http://schemas.microsoft.com/office/drawing/2014/main" id="{FA087EC4-F0D2-48DE-B9BC-654C79CB1B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604" t="908" r="27163"/>
          <a:stretch/>
        </p:blipFill>
        <p:spPr>
          <a:xfrm>
            <a:off x="4624672" y="4038898"/>
            <a:ext cx="2195340" cy="2031561"/>
          </a:xfrm>
          <a:prstGeom prst="rect">
            <a:avLst/>
          </a:prstGeom>
        </p:spPr>
      </p:pic>
      <p:pic>
        <p:nvPicPr>
          <p:cNvPr id="9" name="Grafik 8" descr="Ein Bild, das drinnen, Wand, weiß, Küchengerät enthält.&#10;&#10;Automatisch generierte Beschreibung">
            <a:extLst>
              <a:ext uri="{FF2B5EF4-FFF2-40B4-BE49-F238E27FC236}">
                <a16:creationId xmlns:a16="http://schemas.microsoft.com/office/drawing/2014/main" id="{0642D65E-2F94-49A3-B97A-584753D6D0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1986"/>
          <a:stretch/>
        </p:blipFill>
        <p:spPr>
          <a:xfrm>
            <a:off x="6815430" y="4163696"/>
            <a:ext cx="2100107" cy="1789586"/>
          </a:xfrm>
          <a:prstGeom prst="rect">
            <a:avLst/>
          </a:prstGeom>
        </p:spPr>
      </p:pic>
      <p:pic>
        <p:nvPicPr>
          <p:cNvPr id="14" name="Grafik 13" descr="Ein Bild, das Himmel, draußen, Gebäude, Haus enthält.&#10;&#10;Automatisch generierte Beschreibung">
            <a:extLst>
              <a:ext uri="{FF2B5EF4-FFF2-40B4-BE49-F238E27FC236}">
                <a16:creationId xmlns:a16="http://schemas.microsoft.com/office/drawing/2014/main" id="{EEA5308F-7FED-4FD0-A856-81CB81FBED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4672" y="825922"/>
            <a:ext cx="4283968" cy="3212976"/>
          </a:xfrm>
          <a:prstGeom prst="rect">
            <a:avLst/>
          </a:prstGeom>
        </p:spPr>
      </p:pic>
    </p:spTree>
    <p:extLst>
      <p:ext uri="{BB962C8B-B14F-4D97-AF65-F5344CB8AC3E}">
        <p14:creationId xmlns:p14="http://schemas.microsoft.com/office/powerpoint/2010/main" val="1891183180"/>
      </p:ext>
    </p:extLst>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21</a:t>
            </a:fld>
            <a:endParaRPr lang="de-DE" altLang="de-DE" sz="1200">
              <a:solidFill>
                <a:srgbClr val="7B827C"/>
              </a:solidFill>
            </a:endParaRPr>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2" name="Grafik 1">
            <a:extLst>
              <a:ext uri="{FF2B5EF4-FFF2-40B4-BE49-F238E27FC236}">
                <a16:creationId xmlns:a16="http://schemas.microsoft.com/office/drawing/2014/main" id="{2B7BF3AF-B582-480B-B8E0-0C52BF8762A6}"/>
              </a:ext>
            </a:extLst>
          </p:cNvPr>
          <p:cNvPicPr>
            <a:picLocks noChangeAspect="1"/>
          </p:cNvPicPr>
          <p:nvPr/>
        </p:nvPicPr>
        <p:blipFill>
          <a:blip r:embed="rId5"/>
          <a:stretch>
            <a:fillRect/>
          </a:stretch>
        </p:blipFill>
        <p:spPr>
          <a:xfrm>
            <a:off x="7919814" y="-8133"/>
            <a:ext cx="827584" cy="825446"/>
          </a:xfrm>
          <a:prstGeom prst="rect">
            <a:avLst/>
          </a:prstGeom>
        </p:spPr>
      </p:pic>
      <p:pic>
        <p:nvPicPr>
          <p:cNvPr id="3" name="Grafik 2">
            <a:extLst>
              <a:ext uri="{FF2B5EF4-FFF2-40B4-BE49-F238E27FC236}">
                <a16:creationId xmlns:a16="http://schemas.microsoft.com/office/drawing/2014/main" id="{111673DF-358E-4D29-8DE4-303E1EF884B1}"/>
              </a:ext>
            </a:extLst>
          </p:cNvPr>
          <p:cNvPicPr>
            <a:picLocks noChangeAspect="1"/>
          </p:cNvPicPr>
          <p:nvPr/>
        </p:nvPicPr>
        <p:blipFill>
          <a:blip r:embed="rId6"/>
          <a:stretch>
            <a:fillRect/>
          </a:stretch>
        </p:blipFill>
        <p:spPr>
          <a:xfrm>
            <a:off x="3130171" y="84121"/>
            <a:ext cx="2883658" cy="877900"/>
          </a:xfrm>
          <a:prstGeom prst="rect">
            <a:avLst/>
          </a:prstGeom>
        </p:spPr>
      </p:pic>
      <p:pic>
        <p:nvPicPr>
          <p:cNvPr id="11" name="Inhaltsplatzhalter 10" descr="Ein Bild, das drinnen, weiß enthält.&#10;&#10;Automatisch generierte Beschreibung">
            <a:extLst>
              <a:ext uri="{FF2B5EF4-FFF2-40B4-BE49-F238E27FC236}">
                <a16:creationId xmlns:a16="http://schemas.microsoft.com/office/drawing/2014/main" id="{570E2E02-E54B-4658-8231-38A70D4C48A9}"/>
              </a:ext>
            </a:extLst>
          </p:cNvPr>
          <p:cNvPicPr>
            <a:picLocks noGrp="1" noChangeAspect="1"/>
          </p:cNvPicPr>
          <p:nvPr>
            <p:ph sz="half" idx="2"/>
          </p:nvPr>
        </p:nvPicPr>
        <p:blipFill rotWithShape="1">
          <a:blip r:embed="rId7" cstate="print">
            <a:extLst>
              <a:ext uri="{28A0092B-C50C-407E-A947-70E740481C1C}">
                <a14:useLocalDpi xmlns:a14="http://schemas.microsoft.com/office/drawing/2010/main" val="0"/>
              </a:ext>
            </a:extLst>
          </a:blip>
          <a:srcRect l="1921" r="10322"/>
          <a:stretch/>
        </p:blipFill>
        <p:spPr>
          <a:xfrm>
            <a:off x="4560692" y="817313"/>
            <a:ext cx="3534393" cy="3020616"/>
          </a:xfrm>
        </p:spPr>
      </p:pic>
      <p:pic>
        <p:nvPicPr>
          <p:cNvPr id="6" name="Grafik 5" descr="Ein Bild, das Wand, Boden, drinnen, Elektronik enthält.&#10;&#10;Automatisch generierte Beschreibung">
            <a:extLst>
              <a:ext uri="{FF2B5EF4-FFF2-40B4-BE49-F238E27FC236}">
                <a16:creationId xmlns:a16="http://schemas.microsoft.com/office/drawing/2014/main" id="{201B6902-E399-48AB-A6A0-820577BED2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738" t="3800" r="1176"/>
          <a:stretch/>
        </p:blipFill>
        <p:spPr>
          <a:xfrm>
            <a:off x="6689608" y="3858769"/>
            <a:ext cx="2071871" cy="2132856"/>
          </a:xfrm>
          <a:prstGeom prst="rect">
            <a:avLst/>
          </a:prstGeom>
        </p:spPr>
      </p:pic>
      <p:pic>
        <p:nvPicPr>
          <p:cNvPr id="9" name="Grafik 8" descr="Ein Bild, das Text, drinnen enthält.&#10;&#10;Automatisch generierte Beschreibung">
            <a:extLst>
              <a:ext uri="{FF2B5EF4-FFF2-40B4-BE49-F238E27FC236}">
                <a16:creationId xmlns:a16="http://schemas.microsoft.com/office/drawing/2014/main" id="{C55EFA1D-928F-48BD-B7D9-267342047AB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438" t="1227" r="25588" b="4851"/>
          <a:stretch/>
        </p:blipFill>
        <p:spPr>
          <a:xfrm>
            <a:off x="7411892" y="1426356"/>
            <a:ext cx="1592007" cy="2157688"/>
          </a:xfrm>
          <a:prstGeom prst="rect">
            <a:avLst/>
          </a:prstGeom>
        </p:spPr>
      </p:pic>
      <p:pic>
        <p:nvPicPr>
          <p:cNvPr id="17" name="Grafik 16" descr="Ein Bild, das Gras, Himmel, draußen enthält.&#10;&#10;Automatisch generierte Beschreibung">
            <a:extLst>
              <a:ext uri="{FF2B5EF4-FFF2-40B4-BE49-F238E27FC236}">
                <a16:creationId xmlns:a16="http://schemas.microsoft.com/office/drawing/2014/main" id="{B03C002C-4E02-4F0B-9841-629F956827F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42" t="17522" r="3342" b="1528"/>
          <a:stretch/>
        </p:blipFill>
        <p:spPr>
          <a:xfrm>
            <a:off x="4555513" y="3717032"/>
            <a:ext cx="2071871" cy="2236249"/>
          </a:xfrm>
          <a:prstGeom prst="rect">
            <a:avLst/>
          </a:prstGeom>
        </p:spPr>
      </p:pic>
      <p:sp>
        <p:nvSpPr>
          <p:cNvPr id="4" name="Titel 3">
            <a:extLst>
              <a:ext uri="{FF2B5EF4-FFF2-40B4-BE49-F238E27FC236}">
                <a16:creationId xmlns:a16="http://schemas.microsoft.com/office/drawing/2014/main" id="{439869AE-7F97-8682-9CE8-D326D2AFC813}"/>
              </a:ext>
            </a:extLst>
          </p:cNvPr>
          <p:cNvSpPr>
            <a:spLocks noGrp="1"/>
          </p:cNvSpPr>
          <p:nvPr>
            <p:ph type="title"/>
          </p:nvPr>
        </p:nvSpPr>
        <p:spPr/>
        <p:txBody>
          <a:bodyPr/>
          <a:lstStyle/>
          <a:p>
            <a:endParaRPr lang="de-DE"/>
          </a:p>
        </p:txBody>
      </p:sp>
      <p:sp>
        <p:nvSpPr>
          <p:cNvPr id="14" name="Rectangle 3">
            <a:extLst>
              <a:ext uri="{FF2B5EF4-FFF2-40B4-BE49-F238E27FC236}">
                <a16:creationId xmlns:a16="http://schemas.microsoft.com/office/drawing/2014/main" id="{5298600C-CE18-5CCA-F662-ED2C6CF8922F}"/>
              </a:ext>
            </a:extLst>
          </p:cNvPr>
          <p:cNvSpPr txBox="1">
            <a:spLocks noChangeArrowheads="1"/>
          </p:cNvSpPr>
          <p:nvPr/>
        </p:nvSpPr>
        <p:spPr bwMode="auto">
          <a:xfrm>
            <a:off x="323528" y="1594158"/>
            <a:ext cx="4027487" cy="1037299"/>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lgn="l" eaLnBrk="1" hangingPunct="1"/>
            <a:r>
              <a:rPr lang="de-DE" altLang="de-DE" sz="4000" kern="0"/>
              <a:t> </a:t>
            </a:r>
            <a:br>
              <a:rPr lang="de-DE" altLang="de-DE" sz="4000" kern="0"/>
            </a:br>
            <a:br>
              <a:rPr lang="de-DE" altLang="de-DE" sz="4000" kern="0"/>
            </a:br>
            <a:br>
              <a:rPr lang="de-DE" altLang="de-DE" sz="4000" kern="0">
                <a:ln w="3175">
                  <a:solidFill>
                    <a:schemeClr val="accent1"/>
                  </a:solidFill>
                </a:ln>
              </a:rPr>
            </a:br>
            <a:br>
              <a:rPr lang="de-DE" altLang="de-DE" sz="4000" kern="0">
                <a:ln w="3175">
                  <a:solidFill>
                    <a:schemeClr val="accent1"/>
                  </a:solidFill>
                </a:ln>
              </a:rPr>
            </a:br>
            <a:br>
              <a:rPr lang="de-DE" altLang="de-DE" sz="4000" kern="0">
                <a:ln w="3175">
                  <a:solidFill>
                    <a:schemeClr val="accent1"/>
                  </a:solidFill>
                </a:ln>
              </a:rPr>
            </a:br>
            <a:r>
              <a:rPr lang="de-DE" altLang="de-DE" sz="2800" kern="0" spc="600">
                <a:ln w="3175">
                  <a:solidFill>
                    <a:schemeClr val="accent1"/>
                  </a:solidFill>
                </a:ln>
                <a:solidFill>
                  <a:srgbClr val="002060"/>
                </a:solidFill>
                <a:effectLst>
                  <a:outerShdw blurRad="38100" dist="38100" dir="2700000" algn="tl">
                    <a:srgbClr val="000000">
                      <a:alpha val="43137"/>
                    </a:srgbClr>
                  </a:outerShdw>
                </a:effectLst>
              </a:rPr>
              <a:t>Pumpwerke</a:t>
            </a:r>
            <a:br>
              <a:rPr lang="de-DE" altLang="de-DE" sz="2800" kern="0" spc="600">
                <a:ln w="3175">
                  <a:solidFill>
                    <a:schemeClr val="accent1"/>
                  </a:solidFill>
                </a:ln>
                <a:solidFill>
                  <a:srgbClr val="002060"/>
                </a:solidFill>
                <a:effectLst>
                  <a:outerShdw blurRad="38100" dist="38100" dir="2700000" algn="tl">
                    <a:srgbClr val="000000">
                      <a:alpha val="43137"/>
                    </a:srgbClr>
                  </a:outerShdw>
                </a:effectLst>
              </a:rPr>
            </a:br>
            <a:r>
              <a:rPr lang="de-DE" altLang="de-DE" sz="2800" kern="0" spc="600">
                <a:ln w="3175">
                  <a:solidFill>
                    <a:schemeClr val="accent1"/>
                  </a:solidFill>
                </a:ln>
                <a:solidFill>
                  <a:srgbClr val="002060"/>
                </a:solidFill>
                <a:effectLst>
                  <a:outerShdw blurRad="38100" dist="38100" dir="2700000" algn="tl">
                    <a:srgbClr val="000000">
                      <a:alpha val="43137"/>
                    </a:srgbClr>
                  </a:outerShdw>
                </a:effectLst>
              </a:rPr>
              <a:t>HB Lackenbach</a:t>
            </a:r>
            <a:br>
              <a:rPr lang="de-DE" altLang="de-DE" sz="2800" kern="0" spc="600">
                <a:ln w="3175">
                  <a:solidFill>
                    <a:schemeClr val="accent1"/>
                  </a:solidFill>
                </a:ln>
                <a:solidFill>
                  <a:srgbClr val="002060"/>
                </a:solidFill>
                <a:effectLst>
                  <a:outerShdw blurRad="38100" dist="38100" dir="2700000" algn="tl">
                    <a:srgbClr val="000000">
                      <a:alpha val="43137"/>
                    </a:srgbClr>
                  </a:outerShdw>
                </a:effectLst>
              </a:rPr>
            </a:br>
            <a:r>
              <a:rPr lang="de-DE" altLang="de-DE" sz="2800" kern="0" spc="600">
                <a:ln w="3175">
                  <a:solidFill>
                    <a:schemeClr val="accent1"/>
                  </a:solidFill>
                </a:ln>
                <a:solidFill>
                  <a:srgbClr val="002060"/>
                </a:solidFill>
                <a:effectLst>
                  <a:outerShdw blurRad="38100" dist="38100" dir="2700000" algn="tl">
                    <a:srgbClr val="000000">
                      <a:alpha val="43137"/>
                    </a:srgbClr>
                  </a:outerShdw>
                </a:effectLst>
              </a:rPr>
              <a:t>PW Kalkgruben</a:t>
            </a:r>
            <a:br>
              <a:rPr lang="de-DE" altLang="de-DE" sz="2800" kern="0" spc="600">
                <a:ln w="3175">
                  <a:solidFill>
                    <a:schemeClr val="accent1"/>
                  </a:solidFill>
                </a:ln>
                <a:solidFill>
                  <a:srgbClr val="002060"/>
                </a:solidFill>
                <a:effectLst>
                  <a:outerShdw blurRad="38100" dist="38100" dir="2700000" algn="tl">
                    <a:srgbClr val="000000">
                      <a:alpha val="43137"/>
                    </a:srgbClr>
                  </a:outerShdw>
                </a:effectLst>
              </a:rPr>
            </a:br>
            <a:r>
              <a:rPr lang="de-DE" altLang="de-DE" sz="2800" kern="0" spc="600">
                <a:ln w="3175">
                  <a:solidFill>
                    <a:schemeClr val="accent1"/>
                  </a:solidFill>
                </a:ln>
                <a:solidFill>
                  <a:srgbClr val="002060"/>
                </a:solidFill>
                <a:effectLst>
                  <a:outerShdw blurRad="38100" dist="38100" dir="2700000" algn="tl">
                    <a:srgbClr val="000000">
                      <a:alpha val="43137"/>
                    </a:srgbClr>
                  </a:outerShdw>
                </a:effectLst>
              </a:rPr>
              <a:t>HB Neudorf</a:t>
            </a:r>
            <a:endParaRPr lang="de-DE" altLang="de-DE" sz="2800" kern="0" spc="600" dirty="0">
              <a:ln w="3175">
                <a:solidFill>
                  <a:schemeClr val="accent1"/>
                </a:solidFill>
              </a:ln>
              <a:solidFill>
                <a:srgbClr val="002060"/>
              </a:solidFill>
              <a:effectLst>
                <a:outerShdw blurRad="38100" dist="38100" dir="2700000" algn="tl">
                  <a:srgbClr val="000000">
                    <a:alpha val="43137"/>
                  </a:srgbClr>
                </a:outerShdw>
              </a:effectLst>
            </a:endParaRPr>
          </a:p>
        </p:txBody>
      </p:sp>
      <p:sp>
        <p:nvSpPr>
          <p:cNvPr id="16" name="Textplatzhalter 8">
            <a:extLst>
              <a:ext uri="{FF2B5EF4-FFF2-40B4-BE49-F238E27FC236}">
                <a16:creationId xmlns:a16="http://schemas.microsoft.com/office/drawing/2014/main" id="{D6C9626B-2D33-1992-2BF9-BB844D564E94}"/>
              </a:ext>
            </a:extLst>
          </p:cNvPr>
          <p:cNvSpPr txBox="1">
            <a:spLocks/>
          </p:cNvSpPr>
          <p:nvPr/>
        </p:nvSpPr>
        <p:spPr bwMode="auto">
          <a:xfrm>
            <a:off x="445277" y="2899013"/>
            <a:ext cx="4027487" cy="351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30000"/>
              </a:spcBef>
              <a:spcAft>
                <a:spcPct val="0"/>
              </a:spcAft>
              <a:buClr>
                <a:schemeClr val="tx2"/>
              </a:buClr>
              <a:buFont typeface="Wingdings" panose="05000000000000000000" pitchFamily="2" charset="2"/>
              <a:buChar char="§"/>
              <a:defRPr sz="2800" b="1">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18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18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9pPr>
          </a:lstStyle>
          <a:p>
            <a:pPr>
              <a:buFont typeface="Symbol" panose="05050102010706020507" pitchFamily="18" charset="2"/>
              <a:buChar char=""/>
            </a:pPr>
            <a:r>
              <a:rPr lang="de-DE" sz="2000" kern="0" cap="small" spc="300" dirty="0">
                <a:solidFill>
                  <a:srgbClr val="0099FF"/>
                </a:solidFill>
              </a:rPr>
              <a:t>Mobiles Dieselaggregat </a:t>
            </a:r>
          </a:p>
          <a:p>
            <a:pPr marL="361950" indent="-361950">
              <a:buFont typeface="Wingdings" panose="05000000000000000000" pitchFamily="2" charset="2"/>
              <a:buNone/>
            </a:pPr>
            <a:r>
              <a:rPr lang="de-DE" sz="2000" b="0" kern="0" cap="small" spc="300" dirty="0">
                <a:solidFill>
                  <a:srgbClr val="0099FF"/>
                </a:solidFill>
              </a:rPr>
              <a:t>   </a:t>
            </a:r>
            <a:r>
              <a:rPr lang="de-DE" sz="2000" b="0" kern="0" dirty="0"/>
              <a:t>100 </a:t>
            </a:r>
            <a:r>
              <a:rPr lang="de-DE" sz="2000" b="0" kern="0" dirty="0" err="1"/>
              <a:t>kva</a:t>
            </a:r>
            <a:r>
              <a:rPr lang="de-DE" sz="2000" b="0" kern="0" dirty="0"/>
              <a:t>, 160 Liter Dieseltank</a:t>
            </a:r>
          </a:p>
          <a:p>
            <a:pPr>
              <a:buFont typeface="Symbol" panose="05050102010706020507" pitchFamily="18" charset="2"/>
              <a:buChar char=""/>
            </a:pPr>
            <a:r>
              <a:rPr lang="de-DE" sz="2000" kern="0" cap="small" spc="300" dirty="0">
                <a:solidFill>
                  <a:srgbClr val="0099FF"/>
                </a:solidFill>
              </a:rPr>
              <a:t>Mobile Tankstelle</a:t>
            </a:r>
          </a:p>
          <a:p>
            <a:pPr marL="361950" indent="-361950">
              <a:buFont typeface="Wingdings" panose="05000000000000000000" pitchFamily="2" charset="2"/>
              <a:buNone/>
            </a:pPr>
            <a:r>
              <a:rPr lang="de-DE" sz="2000" b="0" kern="0" cap="small" spc="300" dirty="0">
                <a:solidFill>
                  <a:srgbClr val="0099FF"/>
                </a:solidFill>
              </a:rPr>
              <a:t>   </a:t>
            </a:r>
            <a:r>
              <a:rPr lang="de-DE" sz="2000" b="0" kern="0" dirty="0"/>
              <a:t>900 Liter Diesel zur Nachbetankung</a:t>
            </a:r>
          </a:p>
          <a:p>
            <a:pPr>
              <a:buFont typeface="Symbol" panose="05050102010706020507" pitchFamily="18" charset="2"/>
              <a:buChar char=""/>
            </a:pPr>
            <a:r>
              <a:rPr lang="de-DE" sz="2000" kern="0" cap="small" spc="300" dirty="0">
                <a:solidFill>
                  <a:srgbClr val="0099FF"/>
                </a:solidFill>
              </a:rPr>
              <a:t>Pumpbetrieb stundenweise</a:t>
            </a:r>
            <a:br>
              <a:rPr lang="de-DE" sz="2000" kern="0" cap="small" spc="300" dirty="0">
                <a:solidFill>
                  <a:srgbClr val="0099FF"/>
                </a:solidFill>
              </a:rPr>
            </a:br>
            <a:r>
              <a:rPr lang="de-DE" sz="2000" b="0" kern="0" dirty="0"/>
              <a:t>zur</a:t>
            </a:r>
            <a:r>
              <a:rPr lang="de-DE" sz="2000" kern="0" cap="small" spc="300" dirty="0">
                <a:solidFill>
                  <a:srgbClr val="0099FF"/>
                </a:solidFill>
              </a:rPr>
              <a:t> </a:t>
            </a:r>
            <a:r>
              <a:rPr lang="de-DE" sz="2000" b="0" kern="0" dirty="0"/>
              <a:t>Hochbehälter Befüllung</a:t>
            </a:r>
          </a:p>
        </p:txBody>
      </p:sp>
    </p:spTree>
    <p:extLst>
      <p:ext uri="{BB962C8B-B14F-4D97-AF65-F5344CB8AC3E}">
        <p14:creationId xmlns:p14="http://schemas.microsoft.com/office/powerpoint/2010/main" val="1071658265"/>
      </p:ext>
    </p:extLst>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22</a:t>
            </a:fld>
            <a:endParaRPr lang="de-DE" altLang="de-DE" sz="1200">
              <a:solidFill>
                <a:srgbClr val="7B827C"/>
              </a:solidFill>
            </a:endParaRPr>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2" name="Grafik 1">
            <a:extLst>
              <a:ext uri="{FF2B5EF4-FFF2-40B4-BE49-F238E27FC236}">
                <a16:creationId xmlns:a16="http://schemas.microsoft.com/office/drawing/2014/main" id="{2B7BF3AF-B582-480B-B8E0-0C52BF8762A6}"/>
              </a:ext>
            </a:extLst>
          </p:cNvPr>
          <p:cNvPicPr>
            <a:picLocks noChangeAspect="1"/>
          </p:cNvPicPr>
          <p:nvPr/>
        </p:nvPicPr>
        <p:blipFill>
          <a:blip r:embed="rId5"/>
          <a:stretch>
            <a:fillRect/>
          </a:stretch>
        </p:blipFill>
        <p:spPr>
          <a:xfrm>
            <a:off x="7919814" y="-8133"/>
            <a:ext cx="827584" cy="825446"/>
          </a:xfrm>
          <a:prstGeom prst="rect">
            <a:avLst/>
          </a:prstGeom>
        </p:spPr>
      </p:pic>
      <p:pic>
        <p:nvPicPr>
          <p:cNvPr id="3" name="Grafik 2">
            <a:extLst>
              <a:ext uri="{FF2B5EF4-FFF2-40B4-BE49-F238E27FC236}">
                <a16:creationId xmlns:a16="http://schemas.microsoft.com/office/drawing/2014/main" id="{111673DF-358E-4D29-8DE4-303E1EF884B1}"/>
              </a:ext>
            </a:extLst>
          </p:cNvPr>
          <p:cNvPicPr>
            <a:picLocks noChangeAspect="1"/>
          </p:cNvPicPr>
          <p:nvPr/>
        </p:nvPicPr>
        <p:blipFill>
          <a:blip r:embed="rId6"/>
          <a:stretch>
            <a:fillRect/>
          </a:stretch>
        </p:blipFill>
        <p:spPr>
          <a:xfrm>
            <a:off x="3130171" y="84121"/>
            <a:ext cx="2883658" cy="877900"/>
          </a:xfrm>
          <a:prstGeom prst="rect">
            <a:avLst/>
          </a:prstGeom>
        </p:spPr>
      </p:pic>
      <p:sp>
        <p:nvSpPr>
          <p:cNvPr id="13" name="Rectangle 3">
            <a:extLst>
              <a:ext uri="{FF2B5EF4-FFF2-40B4-BE49-F238E27FC236}">
                <a16:creationId xmlns:a16="http://schemas.microsoft.com/office/drawing/2014/main" id="{721D5D34-AD85-46BE-A28A-E94F7DEBCEFE}"/>
              </a:ext>
            </a:extLst>
          </p:cNvPr>
          <p:cNvSpPr>
            <a:spLocks noGrp="1" noChangeArrowheads="1"/>
          </p:cNvSpPr>
          <p:nvPr>
            <p:ph type="title"/>
          </p:nvPr>
        </p:nvSpPr>
        <p:spPr>
          <a:xfrm>
            <a:off x="80491" y="2052045"/>
            <a:ext cx="4752528" cy="877900"/>
          </a:xfrm>
          <a:noFill/>
          <a:effectLst>
            <a:outerShdw dist="12700" algn="ctr" rotWithShape="0">
              <a:srgbClr val="7B827C"/>
            </a:outerShdw>
          </a:effectLst>
        </p:spPr>
        <p:txBody>
          <a:bodyPr anchor="b"/>
          <a:lstStyle/>
          <a:p>
            <a:pPr algn="l" eaLnBrk="1" hangingPunct="1"/>
            <a:r>
              <a:rPr lang="de-DE" altLang="de-DE" sz="4000" dirty="0"/>
              <a:t> </a:t>
            </a:r>
            <a:br>
              <a:rPr lang="de-DE" altLang="de-DE" sz="4000" dirty="0"/>
            </a:br>
            <a:br>
              <a:rPr lang="de-DE" altLang="de-DE" sz="4000" dirty="0"/>
            </a:br>
            <a:br>
              <a:rPr lang="de-DE" altLang="de-DE" sz="4000" dirty="0">
                <a:ln w="3175">
                  <a:solidFill>
                    <a:schemeClr val="accent1"/>
                  </a:solidFill>
                </a:ln>
              </a:rPr>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Pumpwerke</a:t>
            </a:r>
            <a:b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HB Kobersdorf</a:t>
            </a:r>
            <a:b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HB I Sieggraben</a:t>
            </a:r>
            <a:b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PW Kleinwarasdorf</a:t>
            </a:r>
            <a:b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br>
            <a:r>
              <a:rPr lang="de-DE" altLang="de-DE" sz="2800" spc="600" dirty="0">
                <a:ln w="3175">
                  <a:solidFill>
                    <a:schemeClr val="accent1"/>
                  </a:solidFill>
                </a:ln>
                <a:solidFill>
                  <a:srgbClr val="002060"/>
                </a:solidFill>
                <a:effectLst>
                  <a:outerShdw blurRad="38100" dist="38100" dir="2700000" algn="tl">
                    <a:srgbClr val="000000">
                      <a:alpha val="43137"/>
                    </a:srgbClr>
                  </a:outerShdw>
                </a:effectLst>
              </a:rPr>
              <a:t>PW Neudorf</a:t>
            </a:r>
          </a:p>
        </p:txBody>
      </p:sp>
      <p:sp>
        <p:nvSpPr>
          <p:cNvPr id="15" name="Textplatzhalter 8">
            <a:extLst>
              <a:ext uri="{FF2B5EF4-FFF2-40B4-BE49-F238E27FC236}">
                <a16:creationId xmlns:a16="http://schemas.microsoft.com/office/drawing/2014/main" id="{A9B1FBD8-A6CA-4752-971D-0127EE1F2D00}"/>
              </a:ext>
            </a:extLst>
          </p:cNvPr>
          <p:cNvSpPr txBox="1">
            <a:spLocks/>
          </p:cNvSpPr>
          <p:nvPr/>
        </p:nvSpPr>
        <p:spPr bwMode="auto">
          <a:xfrm>
            <a:off x="443012" y="2837779"/>
            <a:ext cx="4027487" cy="311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30000"/>
              </a:spcBef>
              <a:spcAft>
                <a:spcPct val="0"/>
              </a:spcAft>
              <a:buClr>
                <a:schemeClr val="tx2"/>
              </a:buClr>
              <a:buFont typeface="Wingdings" panose="05000000000000000000" pitchFamily="2" charset="2"/>
              <a:buChar char="§"/>
              <a:defRPr sz="2800" b="1">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18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18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1800">
                <a:solidFill>
                  <a:schemeClr val="tx2"/>
                </a:solidFill>
                <a:latin typeface="+mn-lt"/>
              </a:defRPr>
            </a:lvl9pPr>
          </a:lstStyle>
          <a:p>
            <a:pPr>
              <a:buFont typeface="Symbol" panose="05050102010706020507" pitchFamily="18" charset="2"/>
              <a:buChar char=""/>
            </a:pPr>
            <a:r>
              <a:rPr lang="de-DE" sz="2000" kern="0" cap="small" spc="300" dirty="0">
                <a:solidFill>
                  <a:srgbClr val="0099FF"/>
                </a:solidFill>
              </a:rPr>
              <a:t>Mobiles Dieselaggregat </a:t>
            </a:r>
          </a:p>
          <a:p>
            <a:pPr marL="361950" indent="-361950">
              <a:buFont typeface="Wingdings" panose="05000000000000000000" pitchFamily="2" charset="2"/>
              <a:buNone/>
            </a:pPr>
            <a:r>
              <a:rPr lang="de-DE" sz="2000" b="0" kern="0" cap="small" spc="300" dirty="0">
                <a:solidFill>
                  <a:srgbClr val="0099FF"/>
                </a:solidFill>
              </a:rPr>
              <a:t>   </a:t>
            </a:r>
            <a:r>
              <a:rPr lang="de-DE" sz="2000" b="0" kern="0" dirty="0"/>
              <a:t>12 </a:t>
            </a:r>
            <a:r>
              <a:rPr lang="de-DE" sz="2000" b="0" kern="0" dirty="0" err="1"/>
              <a:t>kva</a:t>
            </a:r>
            <a:r>
              <a:rPr lang="de-DE" sz="2000" b="0" kern="0" dirty="0"/>
              <a:t>, 65 Liter Dieseltank</a:t>
            </a:r>
          </a:p>
          <a:p>
            <a:pPr>
              <a:buFont typeface="Symbol" panose="05050102010706020507" pitchFamily="18" charset="2"/>
              <a:buChar char=""/>
            </a:pPr>
            <a:r>
              <a:rPr lang="de-DE" sz="2000" kern="0" cap="small" spc="300" dirty="0">
                <a:solidFill>
                  <a:srgbClr val="0099FF"/>
                </a:solidFill>
              </a:rPr>
              <a:t>Pumpbetrieb stundenweise</a:t>
            </a:r>
            <a:br>
              <a:rPr lang="de-DE" sz="2000" kern="0" cap="small" spc="300" dirty="0">
                <a:solidFill>
                  <a:srgbClr val="0099FF"/>
                </a:solidFill>
              </a:rPr>
            </a:br>
            <a:r>
              <a:rPr lang="de-DE" sz="2000" b="0" kern="0" dirty="0"/>
              <a:t>zur</a:t>
            </a:r>
            <a:r>
              <a:rPr lang="de-DE" sz="2000" kern="0" cap="small" spc="300" dirty="0">
                <a:solidFill>
                  <a:srgbClr val="0099FF"/>
                </a:solidFill>
              </a:rPr>
              <a:t> </a:t>
            </a:r>
            <a:r>
              <a:rPr lang="de-DE" sz="2000" b="0" kern="0" dirty="0"/>
              <a:t>Hochbehälter Befüllung</a:t>
            </a:r>
          </a:p>
        </p:txBody>
      </p:sp>
      <p:pic>
        <p:nvPicPr>
          <p:cNvPr id="6" name="Grafik 5" descr="Ein Bild, das draußen, Himmel, Gras, gelb enthält.&#10;&#10;Automatisch generierte Beschreibung">
            <a:extLst>
              <a:ext uri="{FF2B5EF4-FFF2-40B4-BE49-F238E27FC236}">
                <a16:creationId xmlns:a16="http://schemas.microsoft.com/office/drawing/2014/main" id="{94933DF4-1E92-47B9-B995-E00E0BA49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6056" y="3275097"/>
            <a:ext cx="3419872" cy="2564904"/>
          </a:xfrm>
          <a:prstGeom prst="rect">
            <a:avLst/>
          </a:prstGeom>
        </p:spPr>
      </p:pic>
      <p:pic>
        <p:nvPicPr>
          <p:cNvPr id="9" name="Grafik 8" descr="Ein Bild, das Text, Wand, drinnen enthält.&#10;&#10;Automatisch generierte Beschreibung">
            <a:extLst>
              <a:ext uri="{FF2B5EF4-FFF2-40B4-BE49-F238E27FC236}">
                <a16:creationId xmlns:a16="http://schemas.microsoft.com/office/drawing/2014/main" id="{93A32166-C751-4843-A81D-BC592E5F9C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563" b="42335"/>
          <a:stretch/>
        </p:blipFill>
        <p:spPr>
          <a:xfrm>
            <a:off x="7572316" y="3610545"/>
            <a:ext cx="1296144" cy="1728192"/>
          </a:xfrm>
          <a:prstGeom prst="rect">
            <a:avLst/>
          </a:prstGeom>
        </p:spPr>
      </p:pic>
      <p:pic>
        <p:nvPicPr>
          <p:cNvPr id="11" name="Grafik 10" descr="Ein Bild, das Text, drinnen, Elektronik, Backofen enthält.&#10;&#10;Automatisch generierte Beschreibung">
            <a:extLst>
              <a:ext uri="{FF2B5EF4-FFF2-40B4-BE49-F238E27FC236}">
                <a16:creationId xmlns:a16="http://schemas.microsoft.com/office/drawing/2014/main" id="{A74250BF-1172-4867-9378-981B41FBBC5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5688" b="32011"/>
          <a:stretch/>
        </p:blipFill>
        <p:spPr>
          <a:xfrm>
            <a:off x="5508104" y="5239454"/>
            <a:ext cx="1835696" cy="720080"/>
          </a:xfrm>
          <a:prstGeom prst="rect">
            <a:avLst/>
          </a:prstGeom>
        </p:spPr>
      </p:pic>
      <p:pic>
        <p:nvPicPr>
          <p:cNvPr id="14" name="Grafik 13">
            <a:extLst>
              <a:ext uri="{FF2B5EF4-FFF2-40B4-BE49-F238E27FC236}">
                <a16:creationId xmlns:a16="http://schemas.microsoft.com/office/drawing/2014/main" id="{DD96BE51-5C77-4073-B23B-BB431B5B0D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75381" y="5353452"/>
            <a:ext cx="935038" cy="701279"/>
          </a:xfrm>
          <a:prstGeom prst="rect">
            <a:avLst/>
          </a:prstGeom>
        </p:spPr>
      </p:pic>
      <p:pic>
        <p:nvPicPr>
          <p:cNvPr id="17" name="Grafik 16" descr="Ein Bild, das Gras, draußen, Himmel, Straße enthält.&#10;&#10;Automatisch generierte Beschreibung">
            <a:extLst>
              <a:ext uri="{FF2B5EF4-FFF2-40B4-BE49-F238E27FC236}">
                <a16:creationId xmlns:a16="http://schemas.microsoft.com/office/drawing/2014/main" id="{8F45A044-10CC-4524-90A8-32104884C96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857" t="19753" r="11601" b="36919"/>
          <a:stretch/>
        </p:blipFill>
        <p:spPr>
          <a:xfrm>
            <a:off x="923707" y="4737037"/>
            <a:ext cx="2816705" cy="1335397"/>
          </a:xfrm>
          <a:prstGeom prst="rect">
            <a:avLst/>
          </a:prstGeom>
        </p:spPr>
      </p:pic>
      <p:pic>
        <p:nvPicPr>
          <p:cNvPr id="23" name="Grafik 22" descr="Ein Bild, das Baum, draußen, Gebäude, Haus enthält.&#10;&#10;Automatisch generierte Beschreibung">
            <a:extLst>
              <a:ext uri="{FF2B5EF4-FFF2-40B4-BE49-F238E27FC236}">
                <a16:creationId xmlns:a16="http://schemas.microsoft.com/office/drawing/2014/main" id="{E0191C85-CA85-465C-A424-77139A2E6EA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8" t="20167" r="27911" b="12872"/>
          <a:stretch/>
        </p:blipFill>
        <p:spPr>
          <a:xfrm>
            <a:off x="5709064" y="904847"/>
            <a:ext cx="1835696" cy="2276240"/>
          </a:xfrm>
          <a:prstGeom prst="rect">
            <a:avLst/>
          </a:prstGeom>
        </p:spPr>
      </p:pic>
      <p:pic>
        <p:nvPicPr>
          <p:cNvPr id="25" name="Grafik 24" descr="Ein Bild, das draußen, Baum, Gebäude, Ziegelstein enthält.&#10;&#10;Automatisch generierte Beschreibung">
            <a:extLst>
              <a:ext uri="{FF2B5EF4-FFF2-40B4-BE49-F238E27FC236}">
                <a16:creationId xmlns:a16="http://schemas.microsoft.com/office/drawing/2014/main" id="{BB3A46BB-2F03-466B-A04E-CCC9919A5383}"/>
              </a:ext>
            </a:extLst>
          </p:cNvPr>
          <p:cNvPicPr>
            <a:picLocks noChangeAspect="1"/>
          </p:cNvPicPr>
          <p:nvPr/>
        </p:nvPicPr>
        <p:blipFill rotWithShape="1">
          <a:blip r:embed="rId13">
            <a:extLst>
              <a:ext uri="{28A0092B-C50C-407E-A947-70E740481C1C}">
                <a14:useLocalDpi xmlns:a14="http://schemas.microsoft.com/office/drawing/2010/main" val="0"/>
              </a:ext>
            </a:extLst>
          </a:blip>
          <a:srcRect l="73800" t="65750" r="17635" b="24972"/>
          <a:stretch/>
        </p:blipFill>
        <p:spPr>
          <a:xfrm>
            <a:off x="7171407" y="1450206"/>
            <a:ext cx="1048981" cy="1515183"/>
          </a:xfrm>
          <a:prstGeom prst="rect">
            <a:avLst/>
          </a:prstGeom>
        </p:spPr>
      </p:pic>
    </p:spTree>
    <p:extLst>
      <p:ext uri="{BB962C8B-B14F-4D97-AF65-F5344CB8AC3E}">
        <p14:creationId xmlns:p14="http://schemas.microsoft.com/office/powerpoint/2010/main" val="1866399880"/>
      </p:ext>
    </p:extLst>
  </p:cSld>
  <p:clrMapOvr>
    <a:masterClrMapping/>
  </p:clrMapOvr>
  <p:transition>
    <p:split orient="vert"/>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23</a:t>
            </a:fld>
            <a:endParaRPr lang="de-DE" altLang="de-DE" sz="1200">
              <a:solidFill>
                <a:srgbClr val="7B827C"/>
              </a:solidFill>
            </a:endParaRPr>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2" name="Grafik 1">
            <a:extLst>
              <a:ext uri="{FF2B5EF4-FFF2-40B4-BE49-F238E27FC236}">
                <a16:creationId xmlns:a16="http://schemas.microsoft.com/office/drawing/2014/main" id="{2B7BF3AF-B582-480B-B8E0-0C52BF8762A6}"/>
              </a:ext>
            </a:extLst>
          </p:cNvPr>
          <p:cNvPicPr>
            <a:picLocks noChangeAspect="1"/>
          </p:cNvPicPr>
          <p:nvPr/>
        </p:nvPicPr>
        <p:blipFill>
          <a:blip r:embed="rId5"/>
          <a:stretch>
            <a:fillRect/>
          </a:stretch>
        </p:blipFill>
        <p:spPr>
          <a:xfrm>
            <a:off x="7919814" y="-8133"/>
            <a:ext cx="827584" cy="825446"/>
          </a:xfrm>
          <a:prstGeom prst="rect">
            <a:avLst/>
          </a:prstGeom>
        </p:spPr>
      </p:pic>
      <p:pic>
        <p:nvPicPr>
          <p:cNvPr id="3" name="Grafik 2">
            <a:extLst>
              <a:ext uri="{FF2B5EF4-FFF2-40B4-BE49-F238E27FC236}">
                <a16:creationId xmlns:a16="http://schemas.microsoft.com/office/drawing/2014/main" id="{111673DF-358E-4D29-8DE4-303E1EF884B1}"/>
              </a:ext>
            </a:extLst>
          </p:cNvPr>
          <p:cNvPicPr>
            <a:picLocks noChangeAspect="1"/>
          </p:cNvPicPr>
          <p:nvPr/>
        </p:nvPicPr>
        <p:blipFill>
          <a:blip r:embed="rId6"/>
          <a:stretch>
            <a:fillRect/>
          </a:stretch>
        </p:blipFill>
        <p:spPr>
          <a:xfrm>
            <a:off x="3130171" y="84121"/>
            <a:ext cx="2883658" cy="877900"/>
          </a:xfrm>
          <a:prstGeom prst="rect">
            <a:avLst/>
          </a:prstGeom>
        </p:spPr>
      </p:pic>
      <p:sp>
        <p:nvSpPr>
          <p:cNvPr id="12" name="Inhaltsplatzhalter 2">
            <a:extLst>
              <a:ext uri="{FF2B5EF4-FFF2-40B4-BE49-F238E27FC236}">
                <a16:creationId xmlns:a16="http://schemas.microsoft.com/office/drawing/2014/main" id="{1389EE30-E293-40AD-92B3-6D6FE219B866}"/>
              </a:ext>
            </a:extLst>
          </p:cNvPr>
          <p:cNvSpPr>
            <a:spLocks noGrp="1"/>
          </p:cNvSpPr>
          <p:nvPr>
            <p:ph sz="half" idx="1"/>
          </p:nvPr>
        </p:nvSpPr>
        <p:spPr>
          <a:xfrm>
            <a:off x="468313" y="932556"/>
            <a:ext cx="8207375" cy="2208412"/>
          </a:xfrm>
        </p:spPr>
        <p:txBody>
          <a:bodyPr/>
          <a:lstStyle/>
          <a:p>
            <a:pPr>
              <a:buFont typeface="Symbol" panose="05050102010706020507" pitchFamily="18" charset="2"/>
              <a:buChar char=""/>
            </a:pPr>
            <a:r>
              <a:rPr lang="de-DE" sz="1600" b="0" dirty="0"/>
              <a:t>Sofortige Versorgungsunterbrechung für nur 44 Kunden an Drucksteigerungsanlagen ohne Vordruck (das heißt 99,64% der 12.000 Hausanschlüsse sind versorgt!)</a:t>
            </a:r>
          </a:p>
          <a:p>
            <a:pPr>
              <a:buFont typeface="Symbol" panose="05050102010706020507" pitchFamily="18" charset="2"/>
              <a:buChar char=""/>
            </a:pPr>
            <a:r>
              <a:rPr lang="de-DE" sz="2000" b="0" dirty="0"/>
              <a:t>Durchschnittliche Tagesfördermenge(WVMB): 	</a:t>
            </a:r>
            <a:r>
              <a:rPr lang="de-DE" sz="2000" dirty="0"/>
              <a:t>5.600 m³/Tag</a:t>
            </a:r>
          </a:p>
          <a:p>
            <a:pPr>
              <a:buFont typeface="Symbol" panose="05050102010706020507" pitchFamily="18" charset="2"/>
              <a:buChar char=""/>
            </a:pPr>
            <a:r>
              <a:rPr lang="de-DE" sz="2000" b="0" dirty="0"/>
              <a:t>Verbrauch bei Blackout geht um </a:t>
            </a:r>
            <a:r>
              <a:rPr lang="de-DE" sz="2000" dirty="0"/>
              <a:t>40 % </a:t>
            </a:r>
            <a:r>
              <a:rPr lang="de-DE" sz="2000" b="0" dirty="0"/>
              <a:t>zurück:	</a:t>
            </a:r>
            <a:r>
              <a:rPr lang="de-DE" sz="2000" dirty="0"/>
              <a:t>3.400 m³/Tag</a:t>
            </a:r>
          </a:p>
          <a:p>
            <a:pPr marL="0" indent="0" algn="ctr">
              <a:buNone/>
            </a:pPr>
            <a:r>
              <a:rPr lang="de-DE" sz="2000" dirty="0"/>
              <a:t>Insgesamt können aber  </a:t>
            </a:r>
            <a:r>
              <a:rPr lang="de-DE" sz="2400" spc="300" dirty="0">
                <a:solidFill>
                  <a:srgbClr val="0099FF"/>
                </a:solidFill>
                <a:effectLst>
                  <a:outerShdw blurRad="38100" dist="38100" dir="2700000" algn="tl">
                    <a:srgbClr val="000000">
                      <a:alpha val="43137"/>
                    </a:srgbClr>
                  </a:outerShdw>
                </a:effectLst>
              </a:rPr>
              <a:t>5.000 m³/Tag </a:t>
            </a:r>
            <a:r>
              <a:rPr lang="de-DE" sz="2000" dirty="0"/>
              <a:t>produziert werden!</a:t>
            </a:r>
          </a:p>
          <a:p>
            <a:pPr marL="0" indent="0" algn="ctr">
              <a:buNone/>
            </a:pPr>
            <a:r>
              <a:rPr lang="de-DE" sz="2400" spc="300" dirty="0">
                <a:solidFill>
                  <a:srgbClr val="0099FF"/>
                </a:solidFill>
                <a:effectLst>
                  <a:outerShdw blurRad="38100" dist="38100" dir="2700000" algn="tl">
                    <a:srgbClr val="000000">
                      <a:alpha val="43137"/>
                    </a:srgbClr>
                  </a:outerShdw>
                </a:effectLst>
              </a:rPr>
              <a:t>Die Krisenvorsorge ist dadurch gegeben!</a:t>
            </a:r>
            <a:r>
              <a:rPr lang="de-DE" sz="2000" b="0" dirty="0"/>
              <a:t>	</a:t>
            </a:r>
            <a:endParaRPr lang="de-AT" sz="2000" b="0" dirty="0"/>
          </a:p>
        </p:txBody>
      </p:sp>
      <p:pic>
        <p:nvPicPr>
          <p:cNvPr id="7" name="Grafik 6" descr="Ein Bild, das Himmel, Gras, draußen enthält.&#10;&#10;Automatisch generierte Beschreibung">
            <a:extLst>
              <a:ext uri="{FF2B5EF4-FFF2-40B4-BE49-F238E27FC236}">
                <a16:creationId xmlns:a16="http://schemas.microsoft.com/office/drawing/2014/main" id="{FE55887D-71EE-40E1-B5D7-B50D1E19AE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3942" y="3175458"/>
            <a:ext cx="5004047" cy="2814777"/>
          </a:xfrm>
          <a:prstGeom prst="rect">
            <a:avLst/>
          </a:prstGeom>
        </p:spPr>
      </p:pic>
      <p:pic>
        <p:nvPicPr>
          <p:cNvPr id="5" name="Grafik 4" descr="Ein Bild, das Himmel, draußen, Schild enthält.&#10;&#10;Automatisch generierte Beschreibung">
            <a:extLst>
              <a:ext uri="{FF2B5EF4-FFF2-40B4-BE49-F238E27FC236}">
                <a16:creationId xmlns:a16="http://schemas.microsoft.com/office/drawing/2014/main" id="{D1AA0D4C-F7FB-4254-82C1-2D012D604A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47" y="3177138"/>
            <a:ext cx="5004048" cy="2814777"/>
          </a:xfrm>
          <a:prstGeom prst="rect">
            <a:avLst/>
          </a:prstGeom>
        </p:spPr>
      </p:pic>
    </p:spTree>
    <p:extLst>
      <p:ext uri="{BB962C8B-B14F-4D97-AF65-F5344CB8AC3E}">
        <p14:creationId xmlns:p14="http://schemas.microsoft.com/office/powerpoint/2010/main" val="3709157744"/>
      </p:ext>
    </p:extLst>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24</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0" name="Inhaltsplatzhalter 2">
            <a:extLst>
              <a:ext uri="{FF2B5EF4-FFF2-40B4-BE49-F238E27FC236}">
                <a16:creationId xmlns:a16="http://schemas.microsoft.com/office/drawing/2014/main" id="{E75D862D-F437-4F25-AA8C-900BCB5EE9D1}"/>
              </a:ext>
            </a:extLst>
          </p:cNvPr>
          <p:cNvSpPr txBox="1">
            <a:spLocks/>
          </p:cNvSpPr>
          <p:nvPr/>
        </p:nvSpPr>
        <p:spPr bwMode="auto">
          <a:xfrm>
            <a:off x="648323" y="980728"/>
            <a:ext cx="7888316" cy="54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pPr algn="l"/>
            <a:r>
              <a:rPr lang="de-AT" sz="3000" b="1" kern="0" dirty="0">
                <a:solidFill>
                  <a:srgbClr val="0099FF"/>
                </a:solidFill>
              </a:rPr>
              <a:t>Wasser- und Abwasserverb.</a:t>
            </a:r>
          </a:p>
          <a:p>
            <a:pPr algn="l"/>
            <a:r>
              <a:rPr lang="de-AT" sz="3000" b="1" kern="0" dirty="0">
                <a:solidFill>
                  <a:srgbClr val="0099FF"/>
                </a:solidFill>
              </a:rPr>
              <a:t>Lockenhaus und Umgebung</a:t>
            </a:r>
          </a:p>
          <a:p>
            <a:endParaRPr lang="de-AT" sz="3000" b="1" kern="0" dirty="0"/>
          </a:p>
          <a:p>
            <a:pPr lvl="1" algn="ctr" eaLnBrk="1" hangingPunct="1">
              <a:spcBef>
                <a:spcPct val="0"/>
              </a:spcBef>
              <a:buClrTx/>
              <a:buFontTx/>
              <a:buNone/>
            </a:pPr>
            <a:r>
              <a:rPr lang="de-DE" altLang="de-DE" sz="3200" dirty="0">
                <a:solidFill>
                  <a:schemeClr val="tx1"/>
                </a:solidFill>
                <a:latin typeface="Arial Black" panose="020B0A04020102020204" pitchFamily="34" charset="0"/>
              </a:rPr>
              <a:t>Strom AUS bedeutet </a:t>
            </a:r>
          </a:p>
          <a:p>
            <a:pPr lvl="1" algn="ctr" eaLnBrk="1" hangingPunct="1">
              <a:spcBef>
                <a:spcPct val="0"/>
              </a:spcBef>
              <a:buClrTx/>
              <a:buFontTx/>
              <a:buNone/>
            </a:pPr>
            <a:r>
              <a:rPr lang="de-DE" altLang="de-DE" sz="3200" dirty="0">
                <a:solidFill>
                  <a:schemeClr val="tx1"/>
                </a:solidFill>
                <a:latin typeface="Arial Black" panose="020B0A04020102020204" pitchFamily="34" charset="0"/>
              </a:rPr>
              <a:t>„NICHT Wasser AUS !!!</a:t>
            </a:r>
          </a:p>
          <a:p>
            <a:pPr marL="457200" lvl="1" indent="0">
              <a:buNone/>
              <a:defRPr/>
            </a:pPr>
            <a:endParaRPr lang="de-DE" sz="3200" kern="0" dirty="0">
              <a:latin typeface="+mj-lt"/>
            </a:endParaRPr>
          </a:p>
          <a:p>
            <a:pPr lvl="1">
              <a:defRPr/>
            </a:pPr>
            <a:r>
              <a:rPr lang="de-DE" dirty="0"/>
              <a:t>Behälter sind gut gefüllt</a:t>
            </a:r>
          </a:p>
          <a:p>
            <a:pPr lvl="1">
              <a:defRPr/>
            </a:pPr>
            <a:r>
              <a:rPr lang="de-DE" dirty="0"/>
              <a:t>Verbrauch wird minimiert </a:t>
            </a:r>
          </a:p>
          <a:p>
            <a:pPr lvl="1">
              <a:defRPr/>
            </a:pPr>
            <a:r>
              <a:rPr lang="de-DE" dirty="0"/>
              <a:t>Wenig Großverbraucher</a:t>
            </a:r>
          </a:p>
          <a:p>
            <a:pPr lvl="1">
              <a:defRPr/>
            </a:pPr>
            <a:r>
              <a:rPr lang="de-AT" dirty="0"/>
              <a:t>Spitzenlastabdeckung fällt aus</a:t>
            </a:r>
          </a:p>
          <a:p>
            <a:pPr lvl="1">
              <a:defRPr/>
            </a:pPr>
            <a:endParaRPr lang="de-DE" sz="3100" dirty="0"/>
          </a:p>
          <a:p>
            <a:endParaRPr lang="de-AT" sz="3000" b="1" kern="0" dirty="0"/>
          </a:p>
          <a:p>
            <a:pPr marL="457200" lvl="1" indent="0">
              <a:buNone/>
            </a:pPr>
            <a:endParaRPr lang="de-AT" kern="0" dirty="0"/>
          </a:p>
        </p:txBody>
      </p:sp>
      <p:sp>
        <p:nvSpPr>
          <p:cNvPr id="7" name="Titel 1">
            <a:extLst>
              <a:ext uri="{FF2B5EF4-FFF2-40B4-BE49-F238E27FC236}">
                <a16:creationId xmlns:a16="http://schemas.microsoft.com/office/drawing/2014/main" id="{8334D9AF-570E-437E-8668-A63FAB191402}"/>
              </a:ext>
            </a:extLst>
          </p:cNvPr>
          <p:cNvSpPr txBox="1">
            <a:spLocks/>
          </p:cNvSpPr>
          <p:nvPr/>
        </p:nvSpPr>
        <p:spPr bwMode="auto">
          <a:xfrm>
            <a:off x="366713" y="188913"/>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4400" kern="0" dirty="0"/>
              <a:t>BLACKOUT</a:t>
            </a:r>
            <a:endParaRPr lang="de-DE" sz="4400" kern="0" dirty="0"/>
          </a:p>
        </p:txBody>
      </p:sp>
      <p:pic>
        <p:nvPicPr>
          <p:cNvPr id="11" name="Grafik 10" descr="http://www.wavl.at/images/logo-trans.gif">
            <a:extLst>
              <a:ext uri="{FF2B5EF4-FFF2-40B4-BE49-F238E27FC236}">
                <a16:creationId xmlns:a16="http://schemas.microsoft.com/office/drawing/2014/main" id="{6F43FDE0-87A3-41E0-8B22-69645B694506}"/>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6916546" y="708827"/>
            <a:ext cx="1153597" cy="1046148"/>
          </a:xfrm>
          <a:prstGeom prst="rect">
            <a:avLst/>
          </a:prstGeom>
          <a:noFill/>
        </p:spPr>
      </p:pic>
    </p:spTree>
    <p:extLst>
      <p:ext uri="{BB962C8B-B14F-4D97-AF65-F5344CB8AC3E}">
        <p14:creationId xmlns:p14="http://schemas.microsoft.com/office/powerpoint/2010/main" val="1890229005"/>
      </p:ext>
    </p:extLst>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25</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0" name="Inhaltsplatzhalter 2">
            <a:extLst>
              <a:ext uri="{FF2B5EF4-FFF2-40B4-BE49-F238E27FC236}">
                <a16:creationId xmlns:a16="http://schemas.microsoft.com/office/drawing/2014/main" id="{E75D862D-F437-4F25-AA8C-900BCB5EE9D1}"/>
              </a:ext>
            </a:extLst>
          </p:cNvPr>
          <p:cNvSpPr txBox="1">
            <a:spLocks/>
          </p:cNvSpPr>
          <p:nvPr/>
        </p:nvSpPr>
        <p:spPr bwMode="auto">
          <a:xfrm>
            <a:off x="648323" y="980728"/>
            <a:ext cx="7888316" cy="54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pPr lvl="1">
              <a:defRPr/>
            </a:pPr>
            <a:endParaRPr lang="de-DE" sz="3100" dirty="0"/>
          </a:p>
          <a:p>
            <a:endParaRPr lang="de-AT" sz="3000" b="1" kern="0" dirty="0"/>
          </a:p>
          <a:p>
            <a:pPr marL="457200" lvl="1" indent="0">
              <a:buNone/>
            </a:pPr>
            <a:endParaRPr lang="de-AT" kern="0" dirty="0"/>
          </a:p>
        </p:txBody>
      </p:sp>
      <p:sp>
        <p:nvSpPr>
          <p:cNvPr id="7" name="Titel 1">
            <a:extLst>
              <a:ext uri="{FF2B5EF4-FFF2-40B4-BE49-F238E27FC236}">
                <a16:creationId xmlns:a16="http://schemas.microsoft.com/office/drawing/2014/main" id="{8334D9AF-570E-437E-8668-A63FAB191402}"/>
              </a:ext>
            </a:extLst>
          </p:cNvPr>
          <p:cNvSpPr txBox="1">
            <a:spLocks/>
          </p:cNvSpPr>
          <p:nvPr/>
        </p:nvSpPr>
        <p:spPr bwMode="auto">
          <a:xfrm>
            <a:off x="-54942" y="161940"/>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4400" kern="0" dirty="0"/>
              <a:t>Versorgungsgebiet - WAVL</a:t>
            </a:r>
            <a:endParaRPr lang="de-DE" sz="4400" kern="0" dirty="0"/>
          </a:p>
        </p:txBody>
      </p:sp>
      <p:pic>
        <p:nvPicPr>
          <p:cNvPr id="11" name="Grafik 10" descr="http://www.wavl.at/images/logo-trans.gif">
            <a:extLst>
              <a:ext uri="{FF2B5EF4-FFF2-40B4-BE49-F238E27FC236}">
                <a16:creationId xmlns:a16="http://schemas.microsoft.com/office/drawing/2014/main" id="{6F43FDE0-87A3-41E0-8B22-69645B694506}"/>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664652" y="199469"/>
            <a:ext cx="1153597" cy="1046148"/>
          </a:xfrm>
          <a:prstGeom prst="rect">
            <a:avLst/>
          </a:prstGeom>
          <a:noFill/>
        </p:spPr>
      </p:pic>
      <p:pic>
        <p:nvPicPr>
          <p:cNvPr id="5" name="Grafik 4" descr="Ein Bild, das Karte enthält.&#10;&#10;Automatisch generierte Beschreibung">
            <a:extLst>
              <a:ext uri="{FF2B5EF4-FFF2-40B4-BE49-F238E27FC236}">
                <a16:creationId xmlns:a16="http://schemas.microsoft.com/office/drawing/2014/main" id="{A72E5B4B-89FC-4F42-B8CF-5679A51DF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104" y="1032336"/>
            <a:ext cx="7016329" cy="5275792"/>
          </a:xfrm>
          <a:prstGeom prst="rect">
            <a:avLst/>
          </a:prstGeom>
        </p:spPr>
      </p:pic>
    </p:spTree>
    <p:extLst>
      <p:ext uri="{BB962C8B-B14F-4D97-AF65-F5344CB8AC3E}">
        <p14:creationId xmlns:p14="http://schemas.microsoft.com/office/powerpoint/2010/main" val="4284354606"/>
      </p:ext>
    </p:extLst>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26</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0" name="Inhaltsplatzhalter 2">
            <a:extLst>
              <a:ext uri="{FF2B5EF4-FFF2-40B4-BE49-F238E27FC236}">
                <a16:creationId xmlns:a16="http://schemas.microsoft.com/office/drawing/2014/main" id="{E75D862D-F437-4F25-AA8C-900BCB5EE9D1}"/>
              </a:ext>
            </a:extLst>
          </p:cNvPr>
          <p:cNvSpPr txBox="1">
            <a:spLocks/>
          </p:cNvSpPr>
          <p:nvPr/>
        </p:nvSpPr>
        <p:spPr bwMode="auto">
          <a:xfrm>
            <a:off x="648323" y="980728"/>
            <a:ext cx="7888316" cy="54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pPr lvl="1">
              <a:defRPr/>
            </a:pPr>
            <a:r>
              <a:rPr lang="de-DE" sz="3100" dirty="0"/>
              <a:t>100 km Transportleitung</a:t>
            </a:r>
          </a:p>
          <a:p>
            <a:pPr lvl="1">
              <a:defRPr/>
            </a:pPr>
            <a:r>
              <a:rPr lang="de-DE" sz="3100" dirty="0"/>
              <a:t>220 km Ortsnetze</a:t>
            </a:r>
          </a:p>
          <a:p>
            <a:pPr lvl="1">
              <a:defRPr/>
            </a:pPr>
            <a:r>
              <a:rPr lang="de-DE" sz="3100" dirty="0"/>
              <a:t>15 Hochbehälter</a:t>
            </a:r>
          </a:p>
          <a:p>
            <a:pPr lvl="1">
              <a:defRPr/>
            </a:pPr>
            <a:r>
              <a:rPr lang="de-DE" sz="3100" dirty="0"/>
              <a:t>18 Ortsgebiete</a:t>
            </a:r>
          </a:p>
          <a:p>
            <a:pPr lvl="1">
              <a:defRPr/>
            </a:pPr>
            <a:r>
              <a:rPr lang="de-DE" sz="3100" dirty="0"/>
              <a:t>4700 Hausanschlüsse</a:t>
            </a:r>
          </a:p>
          <a:p>
            <a:pPr lvl="1">
              <a:defRPr/>
            </a:pPr>
            <a:r>
              <a:rPr lang="de-DE" sz="3100" dirty="0"/>
              <a:t>5.600 m³ Speichervolumen</a:t>
            </a:r>
          </a:p>
          <a:p>
            <a:pPr lvl="1">
              <a:defRPr/>
            </a:pPr>
            <a:r>
              <a:rPr lang="de-DE" sz="3100" dirty="0"/>
              <a:t>Tagesdurchschnitt: 1600m³</a:t>
            </a:r>
          </a:p>
          <a:p>
            <a:pPr lvl="2">
              <a:defRPr/>
            </a:pPr>
            <a:r>
              <a:rPr lang="de-DE" sz="2900" dirty="0"/>
              <a:t>Spitzenlast: 2500-3200m³</a:t>
            </a:r>
          </a:p>
          <a:p>
            <a:pPr lvl="1">
              <a:defRPr/>
            </a:pPr>
            <a:r>
              <a:rPr lang="de-DE" sz="3100" dirty="0"/>
              <a:t>Aktuelle Quellschüttung: ca. 2500 m³</a:t>
            </a:r>
          </a:p>
          <a:p>
            <a:endParaRPr lang="de-AT" sz="3000" b="1" kern="0" dirty="0"/>
          </a:p>
          <a:p>
            <a:pPr marL="457200" lvl="1" indent="0">
              <a:buNone/>
            </a:pPr>
            <a:endParaRPr lang="de-AT" kern="0" dirty="0"/>
          </a:p>
        </p:txBody>
      </p:sp>
      <p:sp>
        <p:nvSpPr>
          <p:cNvPr id="7" name="Titel 1">
            <a:extLst>
              <a:ext uri="{FF2B5EF4-FFF2-40B4-BE49-F238E27FC236}">
                <a16:creationId xmlns:a16="http://schemas.microsoft.com/office/drawing/2014/main" id="{8334D9AF-570E-437E-8668-A63FAB191402}"/>
              </a:ext>
            </a:extLst>
          </p:cNvPr>
          <p:cNvSpPr txBox="1">
            <a:spLocks/>
          </p:cNvSpPr>
          <p:nvPr/>
        </p:nvSpPr>
        <p:spPr bwMode="auto">
          <a:xfrm>
            <a:off x="366713" y="188913"/>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4400" kern="0" dirty="0"/>
              <a:t>Techn. Daten</a:t>
            </a:r>
            <a:endParaRPr lang="de-DE" sz="4400" kern="0" dirty="0"/>
          </a:p>
        </p:txBody>
      </p:sp>
      <p:pic>
        <p:nvPicPr>
          <p:cNvPr id="11" name="Grafik 10" descr="http://www.wavl.at/images/logo-trans.gif">
            <a:extLst>
              <a:ext uri="{FF2B5EF4-FFF2-40B4-BE49-F238E27FC236}">
                <a16:creationId xmlns:a16="http://schemas.microsoft.com/office/drawing/2014/main" id="{6F43FDE0-87A3-41E0-8B22-69645B694506}"/>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054299" y="47454"/>
            <a:ext cx="1153597" cy="1046148"/>
          </a:xfrm>
          <a:prstGeom prst="rect">
            <a:avLst/>
          </a:prstGeom>
          <a:noFill/>
        </p:spPr>
      </p:pic>
    </p:spTree>
    <p:extLst>
      <p:ext uri="{BB962C8B-B14F-4D97-AF65-F5344CB8AC3E}">
        <p14:creationId xmlns:p14="http://schemas.microsoft.com/office/powerpoint/2010/main" val="265229021"/>
      </p:ext>
    </p:extLst>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27</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0" name="Inhaltsplatzhalter 2">
            <a:extLst>
              <a:ext uri="{FF2B5EF4-FFF2-40B4-BE49-F238E27FC236}">
                <a16:creationId xmlns:a16="http://schemas.microsoft.com/office/drawing/2014/main" id="{E75D862D-F437-4F25-AA8C-900BCB5EE9D1}"/>
              </a:ext>
            </a:extLst>
          </p:cNvPr>
          <p:cNvSpPr txBox="1">
            <a:spLocks/>
          </p:cNvSpPr>
          <p:nvPr/>
        </p:nvSpPr>
        <p:spPr bwMode="auto">
          <a:xfrm>
            <a:off x="286796" y="1008196"/>
            <a:ext cx="7888316" cy="54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endParaRPr lang="de-AT" sz="3000" b="1" kern="0" dirty="0"/>
          </a:p>
          <a:p>
            <a:pPr lvl="1"/>
            <a:r>
              <a:rPr lang="de-AT" kern="0" dirty="0"/>
              <a:t>Keine Pumpen notwendig, da nat. Gefälle</a:t>
            </a:r>
          </a:p>
          <a:p>
            <a:pPr lvl="1"/>
            <a:r>
              <a:rPr lang="de-AT" kern="0" dirty="0"/>
              <a:t>2 UV-Aufbereitungsanlagen </a:t>
            </a:r>
            <a:r>
              <a:rPr lang="de-AT" kern="0"/>
              <a:t>– Sammelhochbehälter </a:t>
            </a:r>
            <a:r>
              <a:rPr lang="de-AT" kern="0" dirty="0"/>
              <a:t>nach Quellschüttung</a:t>
            </a:r>
          </a:p>
          <a:p>
            <a:pPr lvl="2"/>
            <a:r>
              <a:rPr lang="de-AT" kern="0" dirty="0"/>
              <a:t>Automat. Verwurf bei Stromausfall</a:t>
            </a:r>
          </a:p>
          <a:p>
            <a:pPr lvl="2"/>
            <a:r>
              <a:rPr lang="de-AT" kern="0" dirty="0"/>
              <a:t>2 mobile Notstromaggregate zum Betrieb</a:t>
            </a:r>
          </a:p>
          <a:p>
            <a:pPr marL="914400" lvl="2" indent="0">
              <a:buNone/>
            </a:pPr>
            <a:r>
              <a:rPr lang="de-AT" kern="0" dirty="0"/>
              <a:t>   der UV-Desinfektion</a:t>
            </a:r>
          </a:p>
          <a:p>
            <a:pPr lvl="3"/>
            <a:r>
              <a:rPr lang="de-AT" kern="0" dirty="0"/>
              <a:t>Alternative Entkeimung durch manuelle Chlordesinfektion</a:t>
            </a:r>
          </a:p>
          <a:p>
            <a:pPr lvl="1"/>
            <a:r>
              <a:rPr lang="de-AT" kern="0" dirty="0"/>
              <a:t>Manuelles Monitoring</a:t>
            </a:r>
          </a:p>
          <a:p>
            <a:pPr lvl="1"/>
            <a:r>
              <a:rPr lang="de-AT" kern="0" dirty="0"/>
              <a:t>Spitzenlastabdeckung durch Pumpstation Oberpullendorf fällt weg</a:t>
            </a:r>
          </a:p>
        </p:txBody>
      </p:sp>
      <p:sp>
        <p:nvSpPr>
          <p:cNvPr id="7" name="Titel 1">
            <a:extLst>
              <a:ext uri="{FF2B5EF4-FFF2-40B4-BE49-F238E27FC236}">
                <a16:creationId xmlns:a16="http://schemas.microsoft.com/office/drawing/2014/main" id="{8334D9AF-570E-437E-8668-A63FAB191402}"/>
              </a:ext>
            </a:extLst>
          </p:cNvPr>
          <p:cNvSpPr txBox="1">
            <a:spLocks/>
          </p:cNvSpPr>
          <p:nvPr/>
        </p:nvSpPr>
        <p:spPr bwMode="auto">
          <a:xfrm>
            <a:off x="-13387" y="193097"/>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4400" kern="0" dirty="0"/>
              <a:t>Versorgung bei Blackout</a:t>
            </a:r>
            <a:endParaRPr lang="de-DE" sz="4400" kern="0" dirty="0"/>
          </a:p>
        </p:txBody>
      </p:sp>
      <p:pic>
        <p:nvPicPr>
          <p:cNvPr id="11" name="Grafik 10" descr="http://www.wavl.at/images/logo-trans.gif">
            <a:extLst>
              <a:ext uri="{FF2B5EF4-FFF2-40B4-BE49-F238E27FC236}">
                <a16:creationId xmlns:a16="http://schemas.microsoft.com/office/drawing/2014/main" id="{6F43FDE0-87A3-41E0-8B22-69645B694506}"/>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703080" y="161932"/>
            <a:ext cx="1153597" cy="1046148"/>
          </a:xfrm>
          <a:prstGeom prst="rect">
            <a:avLst/>
          </a:prstGeom>
          <a:noFill/>
        </p:spPr>
      </p:pic>
    </p:spTree>
    <p:extLst>
      <p:ext uri="{BB962C8B-B14F-4D97-AF65-F5344CB8AC3E}">
        <p14:creationId xmlns:p14="http://schemas.microsoft.com/office/powerpoint/2010/main" val="1435495890"/>
      </p:ext>
    </p:extLst>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28</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0" name="Inhaltsplatzhalter 2">
            <a:extLst>
              <a:ext uri="{FF2B5EF4-FFF2-40B4-BE49-F238E27FC236}">
                <a16:creationId xmlns:a16="http://schemas.microsoft.com/office/drawing/2014/main" id="{E75D862D-F437-4F25-AA8C-900BCB5EE9D1}"/>
              </a:ext>
            </a:extLst>
          </p:cNvPr>
          <p:cNvSpPr txBox="1">
            <a:spLocks/>
          </p:cNvSpPr>
          <p:nvPr/>
        </p:nvSpPr>
        <p:spPr bwMode="auto">
          <a:xfrm>
            <a:off x="648323" y="980728"/>
            <a:ext cx="7888316" cy="54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pPr algn="l"/>
            <a:r>
              <a:rPr lang="de-AT" sz="3000" b="1" kern="0" dirty="0">
                <a:solidFill>
                  <a:srgbClr val="0099FF"/>
                </a:solidFill>
              </a:rPr>
              <a:t>WASSERLEITUNGSVERBAND</a:t>
            </a:r>
          </a:p>
          <a:p>
            <a:pPr algn="l"/>
            <a:r>
              <a:rPr lang="de-AT" sz="3000" b="1" kern="0" dirty="0">
                <a:solidFill>
                  <a:srgbClr val="0099FF"/>
                </a:solidFill>
              </a:rPr>
              <a:t>NÖRDLICHES BURGENLAND</a:t>
            </a:r>
          </a:p>
          <a:p>
            <a:endParaRPr lang="de-AT" sz="3000" b="1" kern="0" dirty="0"/>
          </a:p>
          <a:p>
            <a:pPr lvl="1" algn="ctr" eaLnBrk="1" hangingPunct="1">
              <a:spcBef>
                <a:spcPct val="0"/>
              </a:spcBef>
              <a:buClrTx/>
              <a:buFontTx/>
              <a:buNone/>
            </a:pPr>
            <a:r>
              <a:rPr lang="de-DE" altLang="de-DE" sz="3200" dirty="0">
                <a:solidFill>
                  <a:schemeClr val="tx1"/>
                </a:solidFill>
                <a:latin typeface="Arial Black" panose="020B0A04020102020204" pitchFamily="34" charset="0"/>
              </a:rPr>
              <a:t>Strom AUS bedeutet </a:t>
            </a:r>
          </a:p>
          <a:p>
            <a:pPr lvl="1" algn="ctr" eaLnBrk="1" hangingPunct="1">
              <a:spcBef>
                <a:spcPct val="0"/>
              </a:spcBef>
              <a:buClrTx/>
              <a:buFontTx/>
              <a:buNone/>
            </a:pPr>
            <a:r>
              <a:rPr lang="de-DE" altLang="de-DE" sz="3200" dirty="0">
                <a:solidFill>
                  <a:schemeClr val="tx1"/>
                </a:solidFill>
                <a:latin typeface="Arial Black" panose="020B0A04020102020204" pitchFamily="34" charset="0"/>
              </a:rPr>
              <a:t>„NICHT sofort“ Wasser AUS !!!</a:t>
            </a:r>
          </a:p>
          <a:p>
            <a:pPr marL="457200" lvl="1" indent="0">
              <a:buNone/>
              <a:defRPr/>
            </a:pPr>
            <a:endParaRPr lang="de-DE" sz="3200" kern="0" dirty="0">
              <a:latin typeface="+mj-lt"/>
            </a:endParaRPr>
          </a:p>
          <a:p>
            <a:pPr lvl="1">
              <a:defRPr/>
            </a:pPr>
            <a:r>
              <a:rPr lang="de-DE" dirty="0"/>
              <a:t>Behälter sind gut gefüllt</a:t>
            </a:r>
          </a:p>
          <a:p>
            <a:pPr lvl="1">
              <a:defRPr/>
            </a:pPr>
            <a:r>
              <a:rPr lang="de-DE" dirty="0"/>
              <a:t>Verbrauch wird minimiert </a:t>
            </a:r>
          </a:p>
          <a:p>
            <a:pPr lvl="1">
              <a:defRPr/>
            </a:pPr>
            <a:r>
              <a:rPr lang="de-DE" dirty="0"/>
              <a:t>keine Abnahme von Großverbrauchern</a:t>
            </a:r>
          </a:p>
          <a:p>
            <a:pPr lvl="1">
              <a:defRPr/>
            </a:pPr>
            <a:r>
              <a:rPr lang="de-AT" dirty="0"/>
              <a:t>Druckgesteigerte Zonen fallen teilweise aus (Vordruck kann genutzt werden)</a:t>
            </a:r>
          </a:p>
          <a:p>
            <a:pPr lvl="1">
              <a:defRPr/>
            </a:pPr>
            <a:r>
              <a:rPr lang="de-AT" dirty="0"/>
              <a:t>Hochzonen oberhalb der Hochbehälter fallen sofort aus</a:t>
            </a:r>
          </a:p>
          <a:p>
            <a:pPr lvl="1">
              <a:defRPr/>
            </a:pPr>
            <a:endParaRPr lang="de-DE" sz="3100" dirty="0"/>
          </a:p>
          <a:p>
            <a:endParaRPr lang="de-AT" sz="3000" b="1" kern="0" dirty="0"/>
          </a:p>
          <a:p>
            <a:pPr marL="457200" lvl="1" indent="0">
              <a:buNone/>
            </a:pPr>
            <a:endParaRPr lang="de-AT" kern="0" dirty="0"/>
          </a:p>
        </p:txBody>
      </p:sp>
      <p:sp>
        <p:nvSpPr>
          <p:cNvPr id="7" name="Titel 1">
            <a:extLst>
              <a:ext uri="{FF2B5EF4-FFF2-40B4-BE49-F238E27FC236}">
                <a16:creationId xmlns:a16="http://schemas.microsoft.com/office/drawing/2014/main" id="{8334D9AF-570E-437E-8668-A63FAB191402}"/>
              </a:ext>
            </a:extLst>
          </p:cNvPr>
          <p:cNvSpPr txBox="1">
            <a:spLocks/>
          </p:cNvSpPr>
          <p:nvPr/>
        </p:nvSpPr>
        <p:spPr bwMode="auto">
          <a:xfrm>
            <a:off x="366713" y="188913"/>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4400" kern="0" dirty="0"/>
              <a:t>BLACKOUT</a:t>
            </a:r>
            <a:endParaRPr lang="de-DE" sz="4400" kern="0" dirty="0"/>
          </a:p>
        </p:txBody>
      </p:sp>
      <p:pic>
        <p:nvPicPr>
          <p:cNvPr id="9" name="Picture 7" descr="logo-kl">
            <a:extLst>
              <a:ext uri="{FF2B5EF4-FFF2-40B4-BE49-F238E27FC236}">
                <a16:creationId xmlns:a16="http://schemas.microsoft.com/office/drawing/2014/main" id="{8E8DF864-80E7-47C9-A807-74A3FFEE9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722" y="980728"/>
            <a:ext cx="2063678" cy="91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09981"/>
      </p:ext>
    </p:extLst>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364AF404-0CF2-41EF-8F27-5208C16A06E3}" type="slidenum">
              <a:rPr lang="de-DE" altLang="de-DE" sz="1200">
                <a:solidFill>
                  <a:srgbClr val="7B827C"/>
                </a:solidFill>
              </a:rPr>
              <a:pPr algn="ctr" eaLnBrk="1" hangingPunct="1">
                <a:lnSpc>
                  <a:spcPct val="100000"/>
                </a:lnSpc>
                <a:spcBef>
                  <a:spcPct val="0"/>
                </a:spcBef>
                <a:buClrTx/>
                <a:buFontTx/>
                <a:buNone/>
              </a:pPr>
              <a:t>29</a:t>
            </a:fld>
            <a:endParaRPr lang="de-DE" altLang="de-DE" sz="1200">
              <a:solidFill>
                <a:srgbClr val="7B827C"/>
              </a:solidFill>
            </a:endParaRPr>
          </a:p>
        </p:txBody>
      </p:sp>
      <p:pic>
        <p:nvPicPr>
          <p:cNvPr id="2" name="Grafik 1">
            <a:extLst>
              <a:ext uri="{FF2B5EF4-FFF2-40B4-BE49-F238E27FC236}">
                <a16:creationId xmlns:a16="http://schemas.microsoft.com/office/drawing/2014/main" id="{F4106B60-222D-4157-85C8-D81283ABBA71}"/>
              </a:ext>
            </a:extLst>
          </p:cNvPr>
          <p:cNvPicPr>
            <a:picLocks noChangeAspect="1"/>
          </p:cNvPicPr>
          <p:nvPr/>
        </p:nvPicPr>
        <p:blipFill>
          <a:blip r:embed="rId3"/>
          <a:stretch>
            <a:fillRect/>
          </a:stretch>
        </p:blipFill>
        <p:spPr>
          <a:xfrm>
            <a:off x="295337" y="211684"/>
            <a:ext cx="8553326" cy="5737596"/>
          </a:xfrm>
          <a:prstGeom prst="rect">
            <a:avLst/>
          </a:prstGeom>
        </p:spPr>
      </p:pic>
      <p:sp>
        <p:nvSpPr>
          <p:cNvPr id="3" name="Rechteck 2">
            <a:extLst>
              <a:ext uri="{FF2B5EF4-FFF2-40B4-BE49-F238E27FC236}">
                <a16:creationId xmlns:a16="http://schemas.microsoft.com/office/drawing/2014/main" id="{2C69FB17-77D6-4209-8DE7-B52D03926E65}"/>
              </a:ext>
            </a:extLst>
          </p:cNvPr>
          <p:cNvSpPr/>
          <p:nvPr/>
        </p:nvSpPr>
        <p:spPr bwMode="auto">
          <a:xfrm>
            <a:off x="7308304" y="5589240"/>
            <a:ext cx="792088" cy="144016"/>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accent1"/>
              </a:solidFill>
              <a:effectLst/>
              <a:latin typeface="Times New Roman" pitchFamily="18" charset="0"/>
            </a:endParaRPr>
          </a:p>
        </p:txBody>
      </p:sp>
      <p:pic>
        <p:nvPicPr>
          <p:cNvPr id="9" name="Picture 6">
            <a:extLst>
              <a:ext uri="{FF2B5EF4-FFF2-40B4-BE49-F238E27FC236}">
                <a16:creationId xmlns:a16="http://schemas.microsoft.com/office/drawing/2014/main" id="{095FA6E3-7E3A-481D-A207-DDF4E4D89A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B8C03432-7C25-4067-978F-E0E42081DDFD}"/>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5">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0" name="Titel 1"/>
          <p:cNvSpPr txBox="1">
            <a:spLocks/>
          </p:cNvSpPr>
          <p:nvPr/>
        </p:nvSpPr>
        <p:spPr bwMode="auto">
          <a:xfrm>
            <a:off x="5292080" y="5346279"/>
            <a:ext cx="3722727" cy="708198"/>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3200" kern="0" dirty="0"/>
              <a:t>          Stand 2013</a:t>
            </a:r>
            <a:endParaRPr lang="de-DE" sz="3200" kern="0" dirty="0"/>
          </a:p>
        </p:txBody>
      </p:sp>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3</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9" name="Titel 1">
            <a:extLst>
              <a:ext uri="{FF2B5EF4-FFF2-40B4-BE49-F238E27FC236}">
                <a16:creationId xmlns:a16="http://schemas.microsoft.com/office/drawing/2014/main" id="{56E17C60-1984-448E-965F-AE41276EAF69}"/>
              </a:ext>
            </a:extLst>
          </p:cNvPr>
          <p:cNvSpPr txBox="1">
            <a:spLocks/>
          </p:cNvSpPr>
          <p:nvPr/>
        </p:nvSpPr>
        <p:spPr bwMode="auto">
          <a:xfrm>
            <a:off x="366713" y="188913"/>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kern="0" dirty="0"/>
              <a:t>Ausfallsicherheit der Wasserversorgung</a:t>
            </a:r>
            <a:endParaRPr lang="de-DE" kern="0" dirty="0"/>
          </a:p>
        </p:txBody>
      </p:sp>
      <p:sp>
        <p:nvSpPr>
          <p:cNvPr id="12" name="Textplatzhalter 2">
            <a:extLst>
              <a:ext uri="{FF2B5EF4-FFF2-40B4-BE49-F238E27FC236}">
                <a16:creationId xmlns:a16="http://schemas.microsoft.com/office/drawing/2014/main" id="{791CCBA0-26DD-436F-9C73-69EDCB7FE710}"/>
              </a:ext>
            </a:extLst>
          </p:cNvPr>
          <p:cNvSpPr txBox="1">
            <a:spLocks/>
          </p:cNvSpPr>
          <p:nvPr/>
        </p:nvSpPr>
        <p:spPr>
          <a:xfrm>
            <a:off x="755650" y="1954213"/>
            <a:ext cx="8005127" cy="3922712"/>
          </a:xfrm>
          <a:prstGeom prst="rect">
            <a:avLst/>
          </a:prstGeom>
        </p:spPr>
        <p:txBody>
          <a:bodyPr/>
          <a:lstStyle>
            <a:lvl1pPr marL="342900" indent="-342900" algn="l" rtl="0" eaLnBrk="0" fontAlgn="base" hangingPunct="0">
              <a:lnSpc>
                <a:spcPct val="90000"/>
              </a:lnSpc>
              <a:spcBef>
                <a:spcPct val="30000"/>
              </a:spcBef>
              <a:spcAft>
                <a:spcPct val="0"/>
              </a:spcAft>
              <a:buClr>
                <a:schemeClr val="tx2"/>
              </a:buClr>
              <a:buFont typeface="Wingdings" panose="05000000000000000000" pitchFamily="2" charset="2"/>
              <a:buChar char="§"/>
              <a:defRPr sz="2600" b="1">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pPr>
              <a:defRPr/>
            </a:pPr>
            <a:r>
              <a:rPr lang="de-DE" sz="2400" kern="0" dirty="0">
                <a:solidFill>
                  <a:schemeClr val="tx1"/>
                </a:solidFill>
                <a:latin typeface="+mj-lt"/>
              </a:rPr>
              <a:t>Grundlagen Allgemein</a:t>
            </a:r>
          </a:p>
          <a:p>
            <a:pPr marL="457200" lvl="1" indent="0">
              <a:buNone/>
              <a:defRPr/>
            </a:pPr>
            <a:endParaRPr lang="de-DE" sz="2400" kern="0" dirty="0">
              <a:solidFill>
                <a:schemeClr val="tx1"/>
              </a:solidFill>
              <a:latin typeface="+mj-lt"/>
            </a:endParaRPr>
          </a:p>
          <a:p>
            <a:pPr>
              <a:defRPr/>
            </a:pPr>
            <a:r>
              <a:rPr lang="de-DE" sz="2400" kern="0" dirty="0">
                <a:solidFill>
                  <a:schemeClr val="tx1"/>
                </a:solidFill>
                <a:latin typeface="+mj-lt"/>
              </a:rPr>
              <a:t>Präsentationen der einzelnen Wasserversorger</a:t>
            </a:r>
          </a:p>
          <a:p>
            <a:pPr marL="0" indent="0">
              <a:buNone/>
              <a:defRPr/>
            </a:pPr>
            <a:endParaRPr lang="de-DE" sz="2400" kern="0" dirty="0">
              <a:solidFill>
                <a:schemeClr val="tx1"/>
              </a:solidFill>
              <a:latin typeface="+mj-lt"/>
            </a:endParaRPr>
          </a:p>
          <a:p>
            <a:pPr>
              <a:defRPr/>
            </a:pPr>
            <a:r>
              <a:rPr lang="de-DE" sz="2400" kern="0" dirty="0">
                <a:solidFill>
                  <a:schemeClr val="tx1"/>
                </a:solidFill>
                <a:latin typeface="+mj-lt"/>
              </a:rPr>
              <a:t>Zusammenfassung</a:t>
            </a:r>
          </a:p>
          <a:p>
            <a:pPr marL="0" indent="0">
              <a:buNone/>
              <a:defRPr/>
            </a:pPr>
            <a:endParaRPr lang="de-DE" sz="2400" kern="0" dirty="0">
              <a:solidFill>
                <a:schemeClr val="tx1"/>
              </a:solidFill>
              <a:latin typeface="+mj-lt"/>
            </a:endParaRPr>
          </a:p>
          <a:p>
            <a:pPr>
              <a:defRPr/>
            </a:pPr>
            <a:r>
              <a:rPr lang="de-DE" sz="2400" kern="0" dirty="0">
                <a:solidFill>
                  <a:schemeClr val="tx1"/>
                </a:solidFill>
                <a:latin typeface="+mj-lt"/>
              </a:rPr>
              <a:t>Fragen + Antworten</a:t>
            </a:r>
          </a:p>
          <a:p>
            <a:pPr marL="457200" lvl="1" indent="0">
              <a:buNone/>
              <a:defRPr/>
            </a:pPr>
            <a:endParaRPr lang="de-DE" sz="1800" dirty="0"/>
          </a:p>
        </p:txBody>
      </p:sp>
    </p:spTree>
    <p:extLst>
      <p:ext uri="{BB962C8B-B14F-4D97-AF65-F5344CB8AC3E}">
        <p14:creationId xmlns:p14="http://schemas.microsoft.com/office/powerpoint/2010/main" val="3815134401"/>
      </p:ext>
    </p:extLst>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364AF404-0CF2-41EF-8F27-5208C16A06E3}" type="slidenum">
              <a:rPr lang="de-DE" altLang="de-DE" sz="1200">
                <a:solidFill>
                  <a:srgbClr val="7B827C"/>
                </a:solidFill>
              </a:rPr>
              <a:pPr algn="ctr" eaLnBrk="1" hangingPunct="1">
                <a:lnSpc>
                  <a:spcPct val="100000"/>
                </a:lnSpc>
                <a:spcBef>
                  <a:spcPct val="0"/>
                </a:spcBef>
                <a:buClrTx/>
                <a:buFontTx/>
                <a:buNone/>
              </a:pPr>
              <a:t>30</a:t>
            </a:fld>
            <a:endParaRPr lang="de-DE" altLang="de-DE" sz="1200">
              <a:solidFill>
                <a:srgbClr val="7B827C"/>
              </a:solidFill>
            </a:endParaRPr>
          </a:p>
        </p:txBody>
      </p:sp>
      <p:sp>
        <p:nvSpPr>
          <p:cNvPr id="3" name="Rechteck 2">
            <a:extLst>
              <a:ext uri="{FF2B5EF4-FFF2-40B4-BE49-F238E27FC236}">
                <a16:creationId xmlns:a16="http://schemas.microsoft.com/office/drawing/2014/main" id="{2C69FB17-77D6-4209-8DE7-B52D03926E65}"/>
              </a:ext>
            </a:extLst>
          </p:cNvPr>
          <p:cNvSpPr/>
          <p:nvPr/>
        </p:nvSpPr>
        <p:spPr bwMode="auto">
          <a:xfrm>
            <a:off x="7308304" y="5589240"/>
            <a:ext cx="792088" cy="144016"/>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accent1"/>
              </a:solidFill>
              <a:effectLst/>
              <a:latin typeface="Times New Roman" pitchFamily="18" charset="0"/>
            </a:endParaRPr>
          </a:p>
        </p:txBody>
      </p:sp>
      <p:pic>
        <p:nvPicPr>
          <p:cNvPr id="9" name="Picture 6">
            <a:extLst>
              <a:ext uri="{FF2B5EF4-FFF2-40B4-BE49-F238E27FC236}">
                <a16:creationId xmlns:a16="http://schemas.microsoft.com/office/drawing/2014/main" id="{095FA6E3-7E3A-481D-A207-DDF4E4D89A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B8C03432-7C25-4067-978F-E0E42081DDFD}"/>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5" name="Grafik 4">
            <a:extLst>
              <a:ext uri="{FF2B5EF4-FFF2-40B4-BE49-F238E27FC236}">
                <a16:creationId xmlns:a16="http://schemas.microsoft.com/office/drawing/2014/main" id="{DE6A93CE-7C4A-2632-01C6-C987FDC6C0F5}"/>
              </a:ext>
            </a:extLst>
          </p:cNvPr>
          <p:cNvPicPr>
            <a:picLocks noChangeAspect="1"/>
          </p:cNvPicPr>
          <p:nvPr/>
        </p:nvPicPr>
        <p:blipFill>
          <a:blip r:embed="rId5"/>
          <a:stretch>
            <a:fillRect/>
          </a:stretch>
        </p:blipFill>
        <p:spPr>
          <a:xfrm>
            <a:off x="215516" y="157921"/>
            <a:ext cx="8712968" cy="5872048"/>
          </a:xfrm>
          <a:prstGeom prst="rect">
            <a:avLst/>
          </a:prstGeom>
        </p:spPr>
      </p:pic>
      <p:sp>
        <p:nvSpPr>
          <p:cNvPr id="10" name="Titel 1"/>
          <p:cNvSpPr txBox="1">
            <a:spLocks/>
          </p:cNvSpPr>
          <p:nvPr/>
        </p:nvSpPr>
        <p:spPr bwMode="auto">
          <a:xfrm>
            <a:off x="4788024" y="5330650"/>
            <a:ext cx="4410745" cy="756940"/>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3200" kern="0" dirty="0"/>
              <a:t>            Stand  2022</a:t>
            </a:r>
            <a:endParaRPr lang="de-DE" sz="3200" kern="0" dirty="0"/>
          </a:p>
        </p:txBody>
      </p:sp>
    </p:spTree>
    <p:extLst>
      <p:ext uri="{BB962C8B-B14F-4D97-AF65-F5344CB8AC3E}">
        <p14:creationId xmlns:p14="http://schemas.microsoft.com/office/powerpoint/2010/main" val="2602175042"/>
      </p:ext>
    </p:extLst>
  </p:cSld>
  <p:clrMapOvr>
    <a:masterClrMapping/>
  </p:clrMapOvr>
  <p:transition>
    <p:split orient="vert"/>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364AF404-0CF2-41EF-8F27-5208C16A06E3}" type="slidenum">
              <a:rPr lang="de-DE" altLang="de-DE" sz="1200">
                <a:solidFill>
                  <a:srgbClr val="7B827C"/>
                </a:solidFill>
              </a:rPr>
              <a:pPr algn="ctr" eaLnBrk="1" hangingPunct="1">
                <a:lnSpc>
                  <a:spcPct val="100000"/>
                </a:lnSpc>
                <a:spcBef>
                  <a:spcPct val="0"/>
                </a:spcBef>
                <a:buClrTx/>
                <a:buFontTx/>
                <a:buNone/>
              </a:pPr>
              <a:t>31</a:t>
            </a:fld>
            <a:endParaRPr lang="de-DE" altLang="de-DE" sz="1200">
              <a:solidFill>
                <a:srgbClr val="7B827C"/>
              </a:solidFill>
            </a:endParaRPr>
          </a:p>
        </p:txBody>
      </p:sp>
      <p:sp>
        <p:nvSpPr>
          <p:cNvPr id="3" name="Rechteck 2">
            <a:extLst>
              <a:ext uri="{FF2B5EF4-FFF2-40B4-BE49-F238E27FC236}">
                <a16:creationId xmlns:a16="http://schemas.microsoft.com/office/drawing/2014/main" id="{2C69FB17-77D6-4209-8DE7-B52D03926E65}"/>
              </a:ext>
            </a:extLst>
          </p:cNvPr>
          <p:cNvSpPr/>
          <p:nvPr/>
        </p:nvSpPr>
        <p:spPr bwMode="auto">
          <a:xfrm>
            <a:off x="7308304" y="5589240"/>
            <a:ext cx="792088" cy="144016"/>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accent1"/>
              </a:solidFill>
              <a:effectLst/>
              <a:latin typeface="Times New Roman" pitchFamily="18" charset="0"/>
            </a:endParaRPr>
          </a:p>
        </p:txBody>
      </p:sp>
      <p:pic>
        <p:nvPicPr>
          <p:cNvPr id="9" name="Picture 6">
            <a:extLst>
              <a:ext uri="{FF2B5EF4-FFF2-40B4-BE49-F238E27FC236}">
                <a16:creationId xmlns:a16="http://schemas.microsoft.com/office/drawing/2014/main" id="{095FA6E3-7E3A-481D-A207-DDF4E4D89A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B8C03432-7C25-4067-978F-E0E42081DDFD}"/>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12" name="Grafik 11">
            <a:extLst>
              <a:ext uri="{FF2B5EF4-FFF2-40B4-BE49-F238E27FC236}">
                <a16:creationId xmlns:a16="http://schemas.microsoft.com/office/drawing/2014/main" id="{01FD1536-867D-CD57-AA02-9D3700E2FDFB}"/>
              </a:ext>
            </a:extLst>
          </p:cNvPr>
          <p:cNvPicPr>
            <a:picLocks noChangeAspect="1"/>
          </p:cNvPicPr>
          <p:nvPr/>
        </p:nvPicPr>
        <p:blipFill>
          <a:blip r:embed="rId5"/>
          <a:stretch>
            <a:fillRect/>
          </a:stretch>
        </p:blipFill>
        <p:spPr>
          <a:xfrm>
            <a:off x="382911" y="141773"/>
            <a:ext cx="8378175" cy="5920577"/>
          </a:xfrm>
          <a:prstGeom prst="rect">
            <a:avLst/>
          </a:prstGeom>
        </p:spPr>
      </p:pic>
      <p:pic>
        <p:nvPicPr>
          <p:cNvPr id="5" name="Grafik 4">
            <a:extLst>
              <a:ext uri="{FF2B5EF4-FFF2-40B4-BE49-F238E27FC236}">
                <a16:creationId xmlns:a16="http://schemas.microsoft.com/office/drawing/2014/main" id="{7AE18077-E478-B534-5217-3934CCCAF538}"/>
              </a:ext>
            </a:extLst>
          </p:cNvPr>
          <p:cNvPicPr>
            <a:picLocks noChangeAspect="1"/>
          </p:cNvPicPr>
          <p:nvPr/>
        </p:nvPicPr>
        <p:blipFill>
          <a:blip r:embed="rId6"/>
          <a:stretch>
            <a:fillRect/>
          </a:stretch>
        </p:blipFill>
        <p:spPr>
          <a:xfrm>
            <a:off x="3434248" y="398129"/>
            <a:ext cx="5242208" cy="4541558"/>
          </a:xfrm>
          <a:prstGeom prst="rect">
            <a:avLst/>
          </a:prstGeom>
        </p:spPr>
      </p:pic>
      <p:sp>
        <p:nvSpPr>
          <p:cNvPr id="2" name="Rechteck 1">
            <a:extLst>
              <a:ext uri="{FF2B5EF4-FFF2-40B4-BE49-F238E27FC236}">
                <a16:creationId xmlns:a16="http://schemas.microsoft.com/office/drawing/2014/main" id="{754623D5-B0C5-C82D-8308-0435AA4708BF}"/>
              </a:ext>
            </a:extLst>
          </p:cNvPr>
          <p:cNvSpPr/>
          <p:nvPr/>
        </p:nvSpPr>
        <p:spPr bwMode="auto">
          <a:xfrm>
            <a:off x="7883860" y="1071937"/>
            <a:ext cx="648072" cy="144016"/>
          </a:xfrm>
          <a:prstGeom prst="rect">
            <a:avLst/>
          </a:prstGeom>
          <a:solidFill>
            <a:schemeClr val="accent5">
              <a:lumMod val="9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mc:Choice xmlns:p14="http://schemas.microsoft.com/office/powerpoint/2010/main" Requires="p14">
          <p:contentPart p14:bwMode="auto" r:id="rId7">
            <p14:nvContentPartPr>
              <p14:cNvPr id="4" name="Freihand 3">
                <a:extLst>
                  <a:ext uri="{FF2B5EF4-FFF2-40B4-BE49-F238E27FC236}">
                    <a16:creationId xmlns:a16="http://schemas.microsoft.com/office/drawing/2014/main" id="{0C4E8256-F8CB-EA48-450D-30CE61B79A7F}"/>
                  </a:ext>
                </a:extLst>
              </p14:cNvPr>
              <p14:cNvContentPartPr/>
              <p14:nvPr/>
            </p14:nvContentPartPr>
            <p14:xfrm>
              <a:off x="7812360" y="4437112"/>
              <a:ext cx="729720" cy="68760"/>
            </p14:xfrm>
          </p:contentPart>
        </mc:Choice>
        <mc:Fallback>
          <p:pic>
            <p:nvPicPr>
              <p:cNvPr id="4" name="Freihand 3">
                <a:extLst>
                  <a:ext uri="{FF2B5EF4-FFF2-40B4-BE49-F238E27FC236}">
                    <a16:creationId xmlns:a16="http://schemas.microsoft.com/office/drawing/2014/main" id="{0C4E8256-F8CB-EA48-450D-30CE61B79A7F}"/>
                  </a:ext>
                </a:extLst>
              </p:cNvPr>
              <p:cNvPicPr/>
              <p:nvPr/>
            </p:nvPicPr>
            <p:blipFill>
              <a:blip r:embed="rId8"/>
              <a:stretch>
                <a:fillRect/>
              </a:stretch>
            </p:blipFill>
            <p:spPr>
              <a:xfrm>
                <a:off x="7758360" y="4329112"/>
                <a:ext cx="837360" cy="284400"/>
              </a:xfrm>
              <a:prstGeom prst="rect">
                <a:avLst/>
              </a:prstGeom>
            </p:spPr>
          </p:pic>
        </mc:Fallback>
      </mc:AlternateContent>
      <p:sp>
        <p:nvSpPr>
          <p:cNvPr id="10" name="Inhaltsplatzhalter 2">
            <a:extLst>
              <a:ext uri="{FF2B5EF4-FFF2-40B4-BE49-F238E27FC236}">
                <a16:creationId xmlns:a16="http://schemas.microsoft.com/office/drawing/2014/main" id="{16C8D08F-81A4-EC17-8012-7E8C18B76C47}"/>
              </a:ext>
            </a:extLst>
          </p:cNvPr>
          <p:cNvSpPr txBox="1">
            <a:spLocks/>
          </p:cNvSpPr>
          <p:nvPr/>
        </p:nvSpPr>
        <p:spPr bwMode="auto">
          <a:xfrm>
            <a:off x="899591" y="5373217"/>
            <a:ext cx="7642489" cy="504056"/>
          </a:xfrm>
          <a:prstGeom prst="rect">
            <a:avLst/>
          </a:prstGeom>
          <a:solidFill>
            <a:srgbClr val="F1F1EB"/>
          </a:solidFill>
          <a:ln>
            <a:noFill/>
          </a:ln>
        </p:spPr>
        <p:txBody>
          <a:bodyPr vert="horz" wrap="square" lIns="91440" tIns="45720" rIns="91440" bIns="45720" numCol="1" anchor="t" anchorCtr="0" compatLnSpc="1">
            <a:prstTxWarp prst="textNoShape">
              <a:avLst/>
            </a:prstTxWarp>
            <a:normAutofit fontScale="92500"/>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pPr marL="457200" lvl="1" indent="0">
              <a:buNone/>
              <a:defRPr/>
            </a:pPr>
            <a:r>
              <a:rPr lang="de-DE" b="1" dirty="0">
                <a:solidFill>
                  <a:srgbClr val="0000FF"/>
                </a:solidFill>
              </a:rPr>
              <a:t>Versorgungskapazität der Speicherbauwerke</a:t>
            </a:r>
          </a:p>
          <a:p>
            <a:pPr marL="457200" lvl="1" indent="0">
              <a:buNone/>
              <a:defRPr/>
            </a:pPr>
            <a:endParaRPr lang="de-DE" sz="1000" b="1" dirty="0"/>
          </a:p>
          <a:p>
            <a:pPr marL="457200" lvl="1" indent="0">
              <a:buNone/>
            </a:pPr>
            <a:endParaRPr lang="de-AT" kern="0" dirty="0"/>
          </a:p>
        </p:txBody>
      </p:sp>
      <p:sp>
        <p:nvSpPr>
          <p:cNvPr id="13" name="Rechteck 12">
            <a:extLst>
              <a:ext uri="{FF2B5EF4-FFF2-40B4-BE49-F238E27FC236}">
                <a16:creationId xmlns:a16="http://schemas.microsoft.com/office/drawing/2014/main" id="{51CD1797-2EA8-557A-C7C9-E5E552F14941}"/>
              </a:ext>
            </a:extLst>
          </p:cNvPr>
          <p:cNvSpPr/>
          <p:nvPr/>
        </p:nvSpPr>
        <p:spPr bwMode="auto">
          <a:xfrm>
            <a:off x="8467800" y="1135579"/>
            <a:ext cx="64132" cy="243609"/>
          </a:xfrm>
          <a:prstGeom prst="rect">
            <a:avLst/>
          </a:prstGeom>
          <a:solidFill>
            <a:schemeClr val="accent5">
              <a:lumMod val="9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31324323"/>
      </p:ext>
    </p:extLst>
  </p:cSld>
  <p:clrMapOvr>
    <a:masterClrMapping/>
  </p:clrMapOvr>
  <p:transition>
    <p:split orient="vert"/>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32</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7" name="Inhaltsplatzhalter 2">
            <a:extLst>
              <a:ext uri="{FF2B5EF4-FFF2-40B4-BE49-F238E27FC236}">
                <a16:creationId xmlns:a16="http://schemas.microsoft.com/office/drawing/2014/main" id="{54E7A072-4C5D-4F7C-AD6D-35388188F718}"/>
              </a:ext>
            </a:extLst>
          </p:cNvPr>
          <p:cNvSpPr txBox="1">
            <a:spLocks/>
          </p:cNvSpPr>
          <p:nvPr/>
        </p:nvSpPr>
        <p:spPr bwMode="auto">
          <a:xfrm>
            <a:off x="467545" y="260648"/>
            <a:ext cx="8180810" cy="576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pPr marL="457200" lvl="1" indent="0">
              <a:buNone/>
              <a:defRPr/>
            </a:pPr>
            <a:endParaRPr lang="de-DE" b="1" dirty="0"/>
          </a:p>
          <a:p>
            <a:pPr marL="457200" lvl="1" indent="0">
              <a:buNone/>
              <a:defRPr/>
            </a:pPr>
            <a:endParaRPr lang="de-DE" b="1" dirty="0"/>
          </a:p>
          <a:p>
            <a:pPr marL="457200" lvl="1" indent="0">
              <a:buNone/>
              <a:defRPr/>
            </a:pPr>
            <a:r>
              <a:rPr lang="de-DE" b="1" dirty="0"/>
              <a:t>Folgende Berechnungen wurden aufgestellt:</a:t>
            </a:r>
          </a:p>
          <a:p>
            <a:pPr marL="457200" lvl="1" indent="0">
              <a:buNone/>
              <a:defRPr/>
            </a:pPr>
            <a:endParaRPr lang="de-DE" sz="1000" b="1" dirty="0"/>
          </a:p>
          <a:p>
            <a:pPr lvl="1">
              <a:defRPr/>
            </a:pPr>
            <a:r>
              <a:rPr lang="de-DE" sz="2400" dirty="0"/>
              <a:t>Behälter sind über 70% gefüllt - verfügbarer Inhalt	70.000m³</a:t>
            </a:r>
          </a:p>
          <a:p>
            <a:pPr lvl="1">
              <a:defRPr/>
            </a:pPr>
            <a:r>
              <a:rPr lang="de-DE" sz="2400" dirty="0"/>
              <a:t>Verbrauch minimiert sich auf 80 l/Tag/Person 	15.000m³/d</a:t>
            </a:r>
          </a:p>
          <a:p>
            <a:pPr lvl="2">
              <a:defRPr/>
            </a:pPr>
            <a:r>
              <a:rPr lang="de-DE" sz="2200" dirty="0"/>
              <a:t>Verbrauch Durchschnitt			38.000m³/d</a:t>
            </a:r>
          </a:p>
          <a:p>
            <a:pPr lvl="2">
              <a:defRPr/>
            </a:pPr>
            <a:r>
              <a:rPr lang="de-DE" sz="2200" dirty="0"/>
              <a:t>Verbrauch Sommer				75.000m³/d</a:t>
            </a:r>
          </a:p>
          <a:p>
            <a:pPr lvl="1">
              <a:defRPr/>
            </a:pPr>
            <a:r>
              <a:rPr lang="de-DE" sz="2400" dirty="0"/>
              <a:t>keine Abnahme von Großverbrauchern</a:t>
            </a:r>
          </a:p>
          <a:p>
            <a:pPr lvl="1">
              <a:defRPr/>
            </a:pPr>
            <a:r>
              <a:rPr lang="de-AT" sz="2400" dirty="0"/>
              <a:t>Druckgesteigerte Zonen fallen teilweise aus</a:t>
            </a:r>
          </a:p>
          <a:p>
            <a:pPr lvl="1">
              <a:defRPr/>
            </a:pPr>
            <a:r>
              <a:rPr lang="de-AT" sz="2400" dirty="0"/>
              <a:t>Hochzonen oberhalb der Behälter fallen sofort aus</a:t>
            </a:r>
          </a:p>
          <a:p>
            <a:pPr marL="457200" lvl="1" indent="0">
              <a:buNone/>
              <a:defRPr/>
            </a:pPr>
            <a:endParaRPr lang="de-AT" sz="2400" dirty="0"/>
          </a:p>
          <a:p>
            <a:pPr lvl="1">
              <a:defRPr/>
            </a:pPr>
            <a:r>
              <a:rPr lang="de-DE" sz="2400" dirty="0">
                <a:solidFill>
                  <a:srgbClr val="FF3300"/>
                </a:solidFill>
              </a:rPr>
              <a:t>Notstromaggregate produzieren mindestens	38.000m³/d</a:t>
            </a:r>
          </a:p>
          <a:p>
            <a:pPr lvl="1">
              <a:defRPr/>
            </a:pPr>
            <a:r>
              <a:rPr lang="de-DE" sz="2400" dirty="0">
                <a:solidFill>
                  <a:srgbClr val="FF3300"/>
                </a:solidFill>
              </a:rPr>
              <a:t>Treibstoffreserven für mindestens 5 Tage sind vorrätig</a:t>
            </a:r>
          </a:p>
          <a:p>
            <a:pPr lvl="1">
              <a:defRPr/>
            </a:pPr>
            <a:endParaRPr lang="de-DE" sz="2400" dirty="0"/>
          </a:p>
          <a:p>
            <a:pPr lvl="1">
              <a:defRPr/>
            </a:pPr>
            <a:r>
              <a:rPr lang="de-DE" sz="2400" dirty="0">
                <a:solidFill>
                  <a:srgbClr val="0070C0"/>
                </a:solidFill>
              </a:rPr>
              <a:t>Wasserversorgung für 99,5% der Haushalte bleibt aufrecht</a:t>
            </a:r>
          </a:p>
          <a:p>
            <a:pPr lvl="1">
              <a:defRPr/>
            </a:pPr>
            <a:r>
              <a:rPr lang="de-DE" sz="2400" dirty="0">
                <a:solidFill>
                  <a:srgbClr val="0070C0"/>
                </a:solidFill>
              </a:rPr>
              <a:t>Wasserabgabestellen je ON sind vorhanden </a:t>
            </a:r>
          </a:p>
          <a:p>
            <a:pPr lvl="1">
              <a:defRPr/>
            </a:pPr>
            <a:r>
              <a:rPr lang="de-DE" sz="2400" dirty="0">
                <a:solidFill>
                  <a:srgbClr val="0070C0"/>
                </a:solidFill>
              </a:rPr>
              <a:t>Abgabe über installierte </a:t>
            </a:r>
            <a:r>
              <a:rPr lang="de-DE" sz="2400" dirty="0" err="1">
                <a:solidFill>
                  <a:srgbClr val="0070C0"/>
                </a:solidFill>
              </a:rPr>
              <a:t>Hydrantenwasserzähler</a:t>
            </a:r>
            <a:r>
              <a:rPr lang="de-DE" sz="2400" dirty="0">
                <a:solidFill>
                  <a:srgbClr val="0070C0"/>
                </a:solidFill>
              </a:rPr>
              <a:t> möglich</a:t>
            </a:r>
          </a:p>
          <a:p>
            <a:pPr lvl="1">
              <a:defRPr/>
            </a:pPr>
            <a:r>
              <a:rPr lang="de-DE" sz="2400" dirty="0">
                <a:solidFill>
                  <a:srgbClr val="0070C0"/>
                </a:solidFill>
              </a:rPr>
              <a:t>Ausgabe obliegt der Gemeinde bzw. Feuerwehr</a:t>
            </a:r>
          </a:p>
          <a:p>
            <a:endParaRPr lang="de-AT" sz="3000" b="1" kern="0" dirty="0"/>
          </a:p>
          <a:p>
            <a:pPr marL="457200" lvl="1" indent="0">
              <a:buNone/>
            </a:pPr>
            <a:endParaRPr lang="de-AT" kern="0" dirty="0"/>
          </a:p>
        </p:txBody>
      </p:sp>
      <p:pic>
        <p:nvPicPr>
          <p:cNvPr id="9" name="Picture 7" descr="logo-kl">
            <a:extLst>
              <a:ext uri="{FF2B5EF4-FFF2-40B4-BE49-F238E27FC236}">
                <a16:creationId xmlns:a16="http://schemas.microsoft.com/office/drawing/2014/main" id="{B8E25192-7F64-4197-B9D3-53252A532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1429" y="135881"/>
            <a:ext cx="1765969" cy="77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688194"/>
      </p:ext>
    </p:extLst>
  </p:cSld>
  <p:clrMapOvr>
    <a:masterClrMapping/>
  </p:clrMapOvr>
  <p:transition>
    <p:split orient="vert"/>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054992E-6664-ECB1-9F38-7D8FC4F9D032}"/>
              </a:ext>
            </a:extLst>
          </p:cNvPr>
          <p:cNvPicPr>
            <a:picLocks noChangeAspect="1"/>
          </p:cNvPicPr>
          <p:nvPr/>
        </p:nvPicPr>
        <p:blipFill>
          <a:blip r:embed="rId3"/>
          <a:stretch>
            <a:fillRect/>
          </a:stretch>
        </p:blipFill>
        <p:spPr>
          <a:xfrm>
            <a:off x="287373" y="135881"/>
            <a:ext cx="8424936" cy="5904725"/>
          </a:xfrm>
          <a:prstGeom prst="rect">
            <a:avLst/>
          </a:prstGeom>
        </p:spPr>
      </p:pic>
      <p:sp>
        <p:nvSpPr>
          <p:cNvPr id="2969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55238A11-4CD1-4329-9231-88322D457F5F}" type="slidenum">
              <a:rPr lang="de-DE" altLang="de-DE" sz="1200">
                <a:solidFill>
                  <a:srgbClr val="7B827C"/>
                </a:solidFill>
              </a:rPr>
              <a:pPr algn="ctr" eaLnBrk="1" hangingPunct="1">
                <a:lnSpc>
                  <a:spcPct val="100000"/>
                </a:lnSpc>
                <a:spcBef>
                  <a:spcPct val="0"/>
                </a:spcBef>
                <a:buClrTx/>
                <a:buFontTx/>
                <a:buNone/>
              </a:pPr>
              <a:t>33</a:t>
            </a:fld>
            <a:endParaRPr lang="de-DE" altLang="de-DE" sz="1200">
              <a:solidFill>
                <a:srgbClr val="7B827C"/>
              </a:solidFill>
            </a:endParaRPr>
          </a:p>
        </p:txBody>
      </p:sp>
      <p:sp>
        <p:nvSpPr>
          <p:cNvPr id="10" name="Titel 1"/>
          <p:cNvSpPr txBox="1">
            <a:spLocks/>
          </p:cNvSpPr>
          <p:nvPr/>
        </p:nvSpPr>
        <p:spPr bwMode="auto">
          <a:xfrm>
            <a:off x="366713" y="115888"/>
            <a:ext cx="7978775" cy="469900"/>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endParaRPr lang="de-AT" sz="2600" kern="0" dirty="0"/>
          </a:p>
          <a:p>
            <a:pPr>
              <a:defRPr/>
            </a:pPr>
            <a:endParaRPr lang="de-DE" sz="2600" kern="0" dirty="0"/>
          </a:p>
        </p:txBody>
      </p:sp>
      <p:pic>
        <p:nvPicPr>
          <p:cNvPr id="8" name="Picture 6">
            <a:extLst>
              <a:ext uri="{FF2B5EF4-FFF2-40B4-BE49-F238E27FC236}">
                <a16:creationId xmlns:a16="http://schemas.microsoft.com/office/drawing/2014/main" id="{914113A6-7BC8-46F5-8624-04D8739BC1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A4FAF372-99F5-4D11-9AB9-54344AB8C676}"/>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5">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7" name="Picture 2" descr="_1_0ECB39440ECB36B00034A551C12581CC">
            <a:extLst>
              <a:ext uri="{FF2B5EF4-FFF2-40B4-BE49-F238E27FC236}">
                <a16:creationId xmlns:a16="http://schemas.microsoft.com/office/drawing/2014/main" id="{95231808-4618-4DDC-8E38-F525035F8A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1768" b="37574"/>
          <a:stretch/>
        </p:blipFill>
        <p:spPr bwMode="auto">
          <a:xfrm>
            <a:off x="1043607" y="585788"/>
            <a:ext cx="3980497"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a:extLst>
              <a:ext uri="{FF2B5EF4-FFF2-40B4-BE49-F238E27FC236}">
                <a16:creationId xmlns:a16="http://schemas.microsoft.com/office/drawing/2014/main" id="{BDD0DDD9-C698-4D99-83AC-5554C541601A}"/>
              </a:ext>
            </a:extLst>
          </p:cNvPr>
          <p:cNvPicPr>
            <a:picLocks noChangeAspect="1"/>
          </p:cNvPicPr>
          <p:nvPr/>
        </p:nvPicPr>
        <p:blipFill>
          <a:blip r:embed="rId7"/>
          <a:stretch>
            <a:fillRect/>
          </a:stretch>
        </p:blipFill>
        <p:spPr>
          <a:xfrm>
            <a:off x="4932040" y="585788"/>
            <a:ext cx="3646546" cy="1878180"/>
          </a:xfrm>
          <a:prstGeom prst="rect">
            <a:avLst/>
          </a:prstGeom>
        </p:spPr>
      </p:pic>
    </p:spTree>
  </p:cSld>
  <p:clrMapOvr>
    <a:masterClrMapping/>
  </p:clrMapOvr>
  <p:transition>
    <p:split orient="vert"/>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Grafik 7">
            <a:extLst>
              <a:ext uri="{FF2B5EF4-FFF2-40B4-BE49-F238E27FC236}">
                <a16:creationId xmlns:a16="http://schemas.microsoft.com/office/drawing/2014/main" id="{F1E1AAE7-4CB2-4747-AC32-029E44506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9826" y="2420888"/>
            <a:ext cx="4647572" cy="342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140E79CD-811B-4FB2-B70A-E17781768A5F}" type="slidenum">
              <a:rPr lang="de-DE" altLang="de-DE" sz="1200">
                <a:solidFill>
                  <a:srgbClr val="7B827C"/>
                </a:solidFill>
              </a:rPr>
              <a:pPr algn="ctr" eaLnBrk="1" hangingPunct="1">
                <a:lnSpc>
                  <a:spcPct val="100000"/>
                </a:lnSpc>
                <a:spcBef>
                  <a:spcPct val="0"/>
                </a:spcBef>
                <a:buClrTx/>
                <a:buFontTx/>
                <a:buNone/>
              </a:pPr>
              <a:t>34</a:t>
            </a:fld>
            <a:endParaRPr lang="de-DE" altLang="de-DE" sz="1200">
              <a:solidFill>
                <a:srgbClr val="7B827C"/>
              </a:solidFill>
            </a:endParaRPr>
          </a:p>
        </p:txBody>
      </p:sp>
      <p:sp>
        <p:nvSpPr>
          <p:cNvPr id="10" name="Titel 1"/>
          <p:cNvSpPr txBox="1">
            <a:spLocks/>
          </p:cNvSpPr>
          <p:nvPr/>
        </p:nvSpPr>
        <p:spPr bwMode="auto">
          <a:xfrm>
            <a:off x="323528" y="188913"/>
            <a:ext cx="7978775" cy="469900"/>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lgn="l">
              <a:defRPr/>
            </a:pPr>
            <a:r>
              <a:rPr lang="de-AT" sz="2600" kern="0" dirty="0"/>
              <a:t>Notstromversorgung</a:t>
            </a:r>
            <a:endParaRPr lang="de-DE" sz="2600" kern="0" dirty="0"/>
          </a:p>
        </p:txBody>
      </p:sp>
      <p:pic>
        <p:nvPicPr>
          <p:cNvPr id="8" name="Picture 6">
            <a:extLst>
              <a:ext uri="{FF2B5EF4-FFF2-40B4-BE49-F238E27FC236}">
                <a16:creationId xmlns:a16="http://schemas.microsoft.com/office/drawing/2014/main" id="{DB499AA0-8689-4A7E-B496-909735F2C7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259D8818-1126-4346-A3BD-6ED553CF3325}"/>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5">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1" name="Rechteck 10">
            <a:extLst>
              <a:ext uri="{FF2B5EF4-FFF2-40B4-BE49-F238E27FC236}">
                <a16:creationId xmlns:a16="http://schemas.microsoft.com/office/drawing/2014/main" id="{C31F4E75-D3AE-434D-BA39-6C67EE0AD01F}"/>
              </a:ext>
            </a:extLst>
          </p:cNvPr>
          <p:cNvSpPr/>
          <p:nvPr/>
        </p:nvSpPr>
        <p:spPr>
          <a:xfrm>
            <a:off x="-36512" y="895715"/>
            <a:ext cx="3307460" cy="4247317"/>
          </a:xfrm>
          <a:prstGeom prst="rect">
            <a:avLst/>
          </a:prstGeom>
        </p:spPr>
        <p:txBody>
          <a:bodyPr wrap="square">
            <a:spAutoFit/>
          </a:bodyPr>
          <a:lstStyle/>
          <a:p>
            <a:pPr lvl="1" eaLnBrk="1" hangingPunct="1">
              <a:defRPr/>
            </a:pPr>
            <a:r>
              <a:rPr lang="de-AT" sz="1800" dirty="0">
                <a:latin typeface="+mn-lt"/>
              </a:rPr>
              <a:t>Risikobewertung je Anlage notwendig</a:t>
            </a:r>
          </a:p>
          <a:p>
            <a:pPr lvl="1" eaLnBrk="1" hangingPunct="1">
              <a:defRPr/>
            </a:pPr>
            <a:endParaRPr lang="de-AT" sz="1800" dirty="0">
              <a:latin typeface="+mn-lt"/>
            </a:endParaRPr>
          </a:p>
          <a:p>
            <a:pPr lvl="1" eaLnBrk="1" hangingPunct="1">
              <a:defRPr/>
            </a:pPr>
            <a:r>
              <a:rPr lang="de-AT" sz="1800" dirty="0">
                <a:solidFill>
                  <a:srgbClr val="0070C0"/>
                </a:solidFill>
                <a:latin typeface="+mn-lt"/>
              </a:rPr>
              <a:t>Solarpaneel zur Ladung der Batterien in den Außenanlagen für die Absicherung der Fernwirkanlage</a:t>
            </a:r>
          </a:p>
          <a:p>
            <a:pPr lvl="1" eaLnBrk="1" hangingPunct="1">
              <a:defRPr/>
            </a:pPr>
            <a:endParaRPr lang="de-AT" sz="1800" dirty="0">
              <a:latin typeface="+mn-lt"/>
            </a:endParaRPr>
          </a:p>
          <a:p>
            <a:pPr lvl="1" eaLnBrk="1" hangingPunct="1">
              <a:defRPr/>
            </a:pPr>
            <a:r>
              <a:rPr lang="de-AT" sz="1800" dirty="0">
                <a:latin typeface="+mn-lt"/>
              </a:rPr>
              <a:t>Betriebsinterner Funk zur Aufrechterhaltung der Kommunikation</a:t>
            </a:r>
          </a:p>
          <a:p>
            <a:pPr lvl="1" eaLnBrk="1" hangingPunct="1">
              <a:defRPr/>
            </a:pPr>
            <a:r>
              <a:rPr lang="de-AT" sz="1800" dirty="0">
                <a:latin typeface="+mn-lt"/>
              </a:rPr>
              <a:t>in allen Außenanlagen und Dienstfahrzeugen installiert</a:t>
            </a:r>
          </a:p>
        </p:txBody>
      </p:sp>
      <p:pic>
        <p:nvPicPr>
          <p:cNvPr id="3" name="Grafik 2">
            <a:extLst>
              <a:ext uri="{FF2B5EF4-FFF2-40B4-BE49-F238E27FC236}">
                <a16:creationId xmlns:a16="http://schemas.microsoft.com/office/drawing/2014/main" id="{2D466820-CCF1-49B0-B51E-EE5A95B25EA1}"/>
              </a:ext>
            </a:extLst>
          </p:cNvPr>
          <p:cNvPicPr>
            <a:picLocks noChangeAspect="1"/>
          </p:cNvPicPr>
          <p:nvPr/>
        </p:nvPicPr>
        <p:blipFill>
          <a:blip r:embed="rId6"/>
          <a:stretch>
            <a:fillRect/>
          </a:stretch>
        </p:blipFill>
        <p:spPr>
          <a:xfrm>
            <a:off x="6979405" y="188913"/>
            <a:ext cx="1767993" cy="780356"/>
          </a:xfrm>
          <a:prstGeom prst="rect">
            <a:avLst/>
          </a:prstGeom>
        </p:spPr>
      </p:pic>
      <p:pic>
        <p:nvPicPr>
          <p:cNvPr id="4" name="Grafik 3" descr="Ein Bild, das Baum, draußen, Himmel, Pflanze enthält.&#10;&#10;Automatisch generierte Beschreibung">
            <a:extLst>
              <a:ext uri="{FF2B5EF4-FFF2-40B4-BE49-F238E27FC236}">
                <a16:creationId xmlns:a16="http://schemas.microsoft.com/office/drawing/2014/main" id="{9F037061-52B2-477A-BA7B-1E205ABEED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11576">
            <a:off x="3545002" y="434861"/>
            <a:ext cx="2592375" cy="3456499"/>
          </a:xfrm>
          <a:prstGeom prst="rect">
            <a:avLst/>
          </a:prstGeom>
        </p:spPr>
      </p:pic>
    </p:spTree>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140E79CD-811B-4FB2-B70A-E17781768A5F}" type="slidenum">
              <a:rPr lang="de-DE" altLang="de-DE" sz="1200">
                <a:solidFill>
                  <a:srgbClr val="7B827C"/>
                </a:solidFill>
              </a:rPr>
              <a:pPr algn="ctr" eaLnBrk="1" hangingPunct="1">
                <a:lnSpc>
                  <a:spcPct val="100000"/>
                </a:lnSpc>
                <a:spcBef>
                  <a:spcPct val="0"/>
                </a:spcBef>
                <a:buClrTx/>
                <a:buFontTx/>
                <a:buNone/>
              </a:pPr>
              <a:t>35</a:t>
            </a:fld>
            <a:endParaRPr lang="de-DE" altLang="de-DE" sz="1200">
              <a:solidFill>
                <a:srgbClr val="7B827C"/>
              </a:solidFill>
            </a:endParaRPr>
          </a:p>
        </p:txBody>
      </p:sp>
      <p:sp>
        <p:nvSpPr>
          <p:cNvPr id="10" name="Titel 1"/>
          <p:cNvSpPr txBox="1">
            <a:spLocks/>
          </p:cNvSpPr>
          <p:nvPr/>
        </p:nvSpPr>
        <p:spPr bwMode="auto">
          <a:xfrm>
            <a:off x="323528" y="188913"/>
            <a:ext cx="7978775" cy="469900"/>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lgn="l">
              <a:defRPr/>
            </a:pPr>
            <a:r>
              <a:rPr lang="de-AT" sz="2600" kern="0" dirty="0"/>
              <a:t>Notstromversorgung</a:t>
            </a:r>
            <a:endParaRPr lang="de-DE" sz="2600" kern="0" dirty="0"/>
          </a:p>
        </p:txBody>
      </p:sp>
      <p:pic>
        <p:nvPicPr>
          <p:cNvPr id="8" name="Picture 6">
            <a:extLst>
              <a:ext uri="{FF2B5EF4-FFF2-40B4-BE49-F238E27FC236}">
                <a16:creationId xmlns:a16="http://schemas.microsoft.com/office/drawing/2014/main" id="{DB499AA0-8689-4A7E-B496-909735F2C7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259D8818-1126-4346-A3BD-6ED553CF3325}"/>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pic>
        <p:nvPicPr>
          <p:cNvPr id="2" name="Grafik 1">
            <a:extLst>
              <a:ext uri="{FF2B5EF4-FFF2-40B4-BE49-F238E27FC236}">
                <a16:creationId xmlns:a16="http://schemas.microsoft.com/office/drawing/2014/main" id="{A1305FFD-AB4E-4001-B287-EBAF18A1627C}"/>
              </a:ext>
            </a:extLst>
          </p:cNvPr>
          <p:cNvPicPr>
            <a:picLocks noChangeAspect="1"/>
          </p:cNvPicPr>
          <p:nvPr/>
        </p:nvPicPr>
        <p:blipFill>
          <a:blip r:embed="rId5"/>
          <a:stretch>
            <a:fillRect/>
          </a:stretch>
        </p:blipFill>
        <p:spPr>
          <a:xfrm>
            <a:off x="351909" y="2840060"/>
            <a:ext cx="4868163" cy="3177680"/>
          </a:xfrm>
          <a:prstGeom prst="rect">
            <a:avLst/>
          </a:prstGeom>
        </p:spPr>
      </p:pic>
      <p:sp>
        <p:nvSpPr>
          <p:cNvPr id="11" name="Rechteck 10">
            <a:extLst>
              <a:ext uri="{FF2B5EF4-FFF2-40B4-BE49-F238E27FC236}">
                <a16:creationId xmlns:a16="http://schemas.microsoft.com/office/drawing/2014/main" id="{C31F4E75-D3AE-434D-BA39-6C67EE0AD01F}"/>
              </a:ext>
            </a:extLst>
          </p:cNvPr>
          <p:cNvSpPr/>
          <p:nvPr/>
        </p:nvSpPr>
        <p:spPr>
          <a:xfrm>
            <a:off x="-148572" y="840260"/>
            <a:ext cx="5519460" cy="3139321"/>
          </a:xfrm>
          <a:prstGeom prst="rect">
            <a:avLst/>
          </a:prstGeom>
        </p:spPr>
        <p:txBody>
          <a:bodyPr wrap="none">
            <a:spAutoFit/>
          </a:bodyPr>
          <a:lstStyle/>
          <a:p>
            <a:pPr lvl="1" eaLnBrk="1" hangingPunct="1">
              <a:defRPr/>
            </a:pPr>
            <a:r>
              <a:rPr lang="de-AT" sz="1800" dirty="0">
                <a:latin typeface="+mn-lt"/>
              </a:rPr>
              <a:t>2 Haustankstellen</a:t>
            </a:r>
          </a:p>
          <a:p>
            <a:pPr lvl="1" eaLnBrk="1" hangingPunct="1">
              <a:defRPr/>
            </a:pPr>
            <a:r>
              <a:rPr lang="de-AT" sz="1800" dirty="0">
                <a:solidFill>
                  <a:srgbClr val="0070C0"/>
                </a:solidFill>
                <a:latin typeface="+mn-lt"/>
              </a:rPr>
              <a:t>2 mobile Tankanlagen zum Nachtanken</a:t>
            </a:r>
          </a:p>
          <a:p>
            <a:pPr lvl="1" eaLnBrk="1" hangingPunct="1">
              <a:defRPr/>
            </a:pPr>
            <a:r>
              <a:rPr lang="de-AT" sz="1800" dirty="0">
                <a:latin typeface="+mn-lt"/>
              </a:rPr>
              <a:t>3 mobile Notstromaggregate</a:t>
            </a:r>
          </a:p>
          <a:p>
            <a:pPr lvl="1" eaLnBrk="1" hangingPunct="1">
              <a:defRPr/>
            </a:pPr>
            <a:r>
              <a:rPr lang="de-AT" sz="1800" dirty="0">
                <a:solidFill>
                  <a:srgbClr val="0070C0"/>
                </a:solidFill>
                <a:latin typeface="+mn-lt"/>
              </a:rPr>
              <a:t>Einspeisepunkte für mobile Notstromaggregate </a:t>
            </a:r>
          </a:p>
          <a:p>
            <a:pPr lvl="1" eaLnBrk="1" hangingPunct="1">
              <a:defRPr/>
            </a:pPr>
            <a:r>
              <a:rPr lang="de-AT" sz="1800" dirty="0">
                <a:solidFill>
                  <a:srgbClr val="0070C0"/>
                </a:solidFill>
                <a:latin typeface="+mn-lt"/>
              </a:rPr>
              <a:t>bei den Außenanlagen</a:t>
            </a:r>
          </a:p>
          <a:p>
            <a:pPr lvl="1" eaLnBrk="1" hangingPunct="1">
              <a:defRPr/>
            </a:pPr>
            <a:r>
              <a:rPr lang="de-AT" sz="1800" dirty="0">
                <a:latin typeface="+mn-lt"/>
              </a:rPr>
              <a:t>5 Pumpwerke mit fixen Notstromaggregaten</a:t>
            </a:r>
          </a:p>
          <a:p>
            <a:pPr lvl="1" eaLnBrk="1" hangingPunct="1">
              <a:defRPr/>
            </a:pPr>
            <a:r>
              <a:rPr lang="de-AT" sz="1800" dirty="0">
                <a:solidFill>
                  <a:srgbClr val="0070C0"/>
                </a:solidFill>
                <a:latin typeface="+mn-lt"/>
              </a:rPr>
              <a:t>Zentrale mit Notstrom / Batterie versorgt</a:t>
            </a:r>
          </a:p>
          <a:p>
            <a:pPr lvl="1" eaLnBrk="1" hangingPunct="1">
              <a:defRPr/>
            </a:pPr>
            <a:r>
              <a:rPr lang="de-AT" sz="1800" dirty="0">
                <a:solidFill>
                  <a:srgbClr val="0070C0"/>
                </a:solidFill>
                <a:latin typeface="+mn-lt"/>
              </a:rPr>
              <a:t>			    usw.</a:t>
            </a:r>
          </a:p>
          <a:p>
            <a:pPr lvl="1" eaLnBrk="1" hangingPunct="1">
              <a:defRPr/>
            </a:pPr>
            <a:endParaRPr lang="de-AT" sz="1800" dirty="0">
              <a:latin typeface="+mn-lt"/>
            </a:endParaRPr>
          </a:p>
          <a:p>
            <a:pPr lvl="1" algn="ctr" eaLnBrk="1" hangingPunct="1">
              <a:defRPr/>
            </a:pPr>
            <a:endParaRPr lang="de-AT" sz="1800" dirty="0">
              <a:latin typeface="+mn-lt"/>
            </a:endParaRPr>
          </a:p>
          <a:p>
            <a:pPr lvl="1" algn="ctr" eaLnBrk="1" hangingPunct="1">
              <a:defRPr/>
            </a:pPr>
            <a:endParaRPr lang="de-AT" sz="1800" dirty="0">
              <a:latin typeface="+mn-lt"/>
            </a:endParaRPr>
          </a:p>
        </p:txBody>
      </p:sp>
      <p:pic>
        <p:nvPicPr>
          <p:cNvPr id="3" name="Grafik 2">
            <a:extLst>
              <a:ext uri="{FF2B5EF4-FFF2-40B4-BE49-F238E27FC236}">
                <a16:creationId xmlns:a16="http://schemas.microsoft.com/office/drawing/2014/main" id="{63676C26-1E04-4891-987F-1E0B6BFB0928}"/>
              </a:ext>
            </a:extLst>
          </p:cNvPr>
          <p:cNvPicPr>
            <a:picLocks noChangeAspect="1"/>
          </p:cNvPicPr>
          <p:nvPr/>
        </p:nvPicPr>
        <p:blipFill rotWithShape="1">
          <a:blip r:embed="rId6"/>
          <a:srcRect l="11413" t="13995" r="20463" b="1981"/>
          <a:stretch/>
        </p:blipFill>
        <p:spPr>
          <a:xfrm>
            <a:off x="5507038" y="968017"/>
            <a:ext cx="3240360" cy="2997475"/>
          </a:xfrm>
          <a:prstGeom prst="rect">
            <a:avLst/>
          </a:prstGeom>
        </p:spPr>
      </p:pic>
      <p:pic>
        <p:nvPicPr>
          <p:cNvPr id="4" name="Grafik 3">
            <a:extLst>
              <a:ext uri="{FF2B5EF4-FFF2-40B4-BE49-F238E27FC236}">
                <a16:creationId xmlns:a16="http://schemas.microsoft.com/office/drawing/2014/main" id="{E13C3BD2-2725-4034-ABE7-0DD9C29E7B4E}"/>
              </a:ext>
            </a:extLst>
          </p:cNvPr>
          <p:cNvPicPr>
            <a:picLocks noChangeAspect="1"/>
          </p:cNvPicPr>
          <p:nvPr/>
        </p:nvPicPr>
        <p:blipFill>
          <a:blip r:embed="rId7"/>
          <a:stretch>
            <a:fillRect/>
          </a:stretch>
        </p:blipFill>
        <p:spPr>
          <a:xfrm>
            <a:off x="5868144" y="3566902"/>
            <a:ext cx="1838129" cy="2450838"/>
          </a:xfrm>
          <a:prstGeom prst="rect">
            <a:avLst/>
          </a:prstGeom>
        </p:spPr>
      </p:pic>
      <p:pic>
        <p:nvPicPr>
          <p:cNvPr id="12" name="Picture 7" descr="logo-kl">
            <a:extLst>
              <a:ext uri="{FF2B5EF4-FFF2-40B4-BE49-F238E27FC236}">
                <a16:creationId xmlns:a16="http://schemas.microsoft.com/office/drawing/2014/main" id="{3C38836A-8A36-464C-90F1-258A83917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1429" y="135881"/>
            <a:ext cx="1765969" cy="77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599373"/>
      </p:ext>
    </p:extLst>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140E79CD-811B-4FB2-B70A-E17781768A5F}" type="slidenum">
              <a:rPr lang="de-DE" altLang="de-DE" sz="1200">
                <a:solidFill>
                  <a:srgbClr val="7B827C"/>
                </a:solidFill>
              </a:rPr>
              <a:pPr algn="ctr" eaLnBrk="1" hangingPunct="1">
                <a:lnSpc>
                  <a:spcPct val="100000"/>
                </a:lnSpc>
                <a:spcBef>
                  <a:spcPct val="0"/>
                </a:spcBef>
                <a:buClrTx/>
                <a:buFontTx/>
                <a:buNone/>
              </a:pPr>
              <a:t>36</a:t>
            </a:fld>
            <a:endParaRPr lang="de-DE" altLang="de-DE" sz="1200">
              <a:solidFill>
                <a:srgbClr val="7B827C"/>
              </a:solidFill>
            </a:endParaRPr>
          </a:p>
        </p:txBody>
      </p:sp>
      <p:sp>
        <p:nvSpPr>
          <p:cNvPr id="10" name="Titel 1"/>
          <p:cNvSpPr txBox="1">
            <a:spLocks/>
          </p:cNvSpPr>
          <p:nvPr/>
        </p:nvSpPr>
        <p:spPr bwMode="auto">
          <a:xfrm>
            <a:off x="323528" y="188912"/>
            <a:ext cx="7978775" cy="850073"/>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lgn="l">
              <a:defRPr/>
            </a:pPr>
            <a:r>
              <a:rPr lang="de-AT" sz="2600" kern="0" dirty="0"/>
              <a:t>Notstrom-</a:t>
            </a:r>
          </a:p>
          <a:p>
            <a:pPr algn="l">
              <a:defRPr/>
            </a:pPr>
            <a:r>
              <a:rPr lang="de-AT" sz="2600" kern="0" dirty="0" err="1"/>
              <a:t>versorgung</a:t>
            </a:r>
            <a:endParaRPr lang="de-DE" sz="2600" kern="0" dirty="0"/>
          </a:p>
        </p:txBody>
      </p:sp>
      <p:pic>
        <p:nvPicPr>
          <p:cNvPr id="8" name="Picture 6">
            <a:extLst>
              <a:ext uri="{FF2B5EF4-FFF2-40B4-BE49-F238E27FC236}">
                <a16:creationId xmlns:a16="http://schemas.microsoft.com/office/drawing/2014/main" id="{DB499AA0-8689-4A7E-B496-909735F2C7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259D8818-1126-4346-A3BD-6ED553CF3325}"/>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1" name="Rechteck 10">
            <a:extLst>
              <a:ext uri="{FF2B5EF4-FFF2-40B4-BE49-F238E27FC236}">
                <a16:creationId xmlns:a16="http://schemas.microsoft.com/office/drawing/2014/main" id="{C31F4E75-D3AE-434D-BA39-6C67EE0AD01F}"/>
              </a:ext>
            </a:extLst>
          </p:cNvPr>
          <p:cNvSpPr/>
          <p:nvPr/>
        </p:nvSpPr>
        <p:spPr>
          <a:xfrm>
            <a:off x="-148572" y="840260"/>
            <a:ext cx="5944708" cy="1200329"/>
          </a:xfrm>
          <a:prstGeom prst="rect">
            <a:avLst/>
          </a:prstGeom>
        </p:spPr>
        <p:txBody>
          <a:bodyPr wrap="square">
            <a:spAutoFit/>
          </a:bodyPr>
          <a:lstStyle/>
          <a:p>
            <a:pPr lvl="1" eaLnBrk="1" hangingPunct="1">
              <a:defRPr/>
            </a:pPr>
            <a:endParaRPr lang="de-AT" sz="1800" dirty="0">
              <a:solidFill>
                <a:srgbClr val="0070C0"/>
              </a:solidFill>
              <a:latin typeface="+mn-lt"/>
            </a:endParaRPr>
          </a:p>
          <a:p>
            <a:pPr lvl="1" eaLnBrk="1" hangingPunct="1">
              <a:defRPr/>
            </a:pPr>
            <a:endParaRPr lang="de-AT" sz="1800" dirty="0">
              <a:latin typeface="+mn-lt"/>
            </a:endParaRPr>
          </a:p>
          <a:p>
            <a:pPr lvl="1" algn="ctr" eaLnBrk="1" hangingPunct="1">
              <a:defRPr/>
            </a:pPr>
            <a:endParaRPr lang="de-AT" sz="1800" dirty="0">
              <a:latin typeface="+mn-lt"/>
            </a:endParaRPr>
          </a:p>
          <a:p>
            <a:pPr lvl="1" algn="ctr" eaLnBrk="1" hangingPunct="1">
              <a:defRPr/>
            </a:pPr>
            <a:endParaRPr lang="de-AT" sz="1800" dirty="0">
              <a:latin typeface="+mn-lt"/>
            </a:endParaRPr>
          </a:p>
        </p:txBody>
      </p:sp>
      <p:pic>
        <p:nvPicPr>
          <p:cNvPr id="12" name="Picture 7" descr="logo-kl">
            <a:extLst>
              <a:ext uri="{FF2B5EF4-FFF2-40B4-BE49-F238E27FC236}">
                <a16:creationId xmlns:a16="http://schemas.microsoft.com/office/drawing/2014/main" id="{3C38836A-8A36-464C-90F1-258A839177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1429" y="135881"/>
            <a:ext cx="1765969" cy="77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descr="Ein Bild, das Solarzelle, draußen, Outdoorobjekt enthält.&#10;&#10;Automatisch generierte Beschreibung">
            <a:extLst>
              <a:ext uri="{FF2B5EF4-FFF2-40B4-BE49-F238E27FC236}">
                <a16:creationId xmlns:a16="http://schemas.microsoft.com/office/drawing/2014/main" id="{1CB16E72-5589-440E-8F83-180622C043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6835" y="1287580"/>
            <a:ext cx="2949792" cy="3933056"/>
          </a:xfrm>
          <a:prstGeom prst="rect">
            <a:avLst/>
          </a:prstGeom>
        </p:spPr>
      </p:pic>
      <p:pic>
        <p:nvPicPr>
          <p:cNvPr id="14" name="Grafik 13" descr="Ein Bild, das geparkt enthält.&#10;&#10;Automatisch generierte Beschreibung">
            <a:extLst>
              <a:ext uri="{FF2B5EF4-FFF2-40B4-BE49-F238E27FC236}">
                <a16:creationId xmlns:a16="http://schemas.microsoft.com/office/drawing/2014/main" id="{C3E18836-2EAC-4C67-803D-2E0F2803F7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328" y="1791635"/>
            <a:ext cx="4572000" cy="3429000"/>
          </a:xfrm>
          <a:prstGeom prst="rect">
            <a:avLst/>
          </a:prstGeom>
        </p:spPr>
      </p:pic>
      <p:pic>
        <p:nvPicPr>
          <p:cNvPr id="5" name="Grafik 4">
            <a:extLst>
              <a:ext uri="{FF2B5EF4-FFF2-40B4-BE49-F238E27FC236}">
                <a16:creationId xmlns:a16="http://schemas.microsoft.com/office/drawing/2014/main" id="{1A94B799-3B0A-4A30-850F-9C3622B63423}"/>
              </a:ext>
            </a:extLst>
          </p:cNvPr>
          <p:cNvPicPr>
            <a:picLocks noChangeAspect="1"/>
          </p:cNvPicPr>
          <p:nvPr/>
        </p:nvPicPr>
        <p:blipFill>
          <a:blip r:embed="rId8"/>
          <a:stretch>
            <a:fillRect/>
          </a:stretch>
        </p:blipFill>
        <p:spPr>
          <a:xfrm>
            <a:off x="2481520" y="249972"/>
            <a:ext cx="3803915" cy="2852936"/>
          </a:xfrm>
          <a:prstGeom prst="rect">
            <a:avLst/>
          </a:prstGeom>
        </p:spPr>
      </p:pic>
      <p:sp>
        <p:nvSpPr>
          <p:cNvPr id="13" name="Titel 1">
            <a:extLst>
              <a:ext uri="{FF2B5EF4-FFF2-40B4-BE49-F238E27FC236}">
                <a16:creationId xmlns:a16="http://schemas.microsoft.com/office/drawing/2014/main" id="{CA5C9BDC-47E5-A8A2-40C7-A80BA986BC75}"/>
              </a:ext>
            </a:extLst>
          </p:cNvPr>
          <p:cNvSpPr txBox="1">
            <a:spLocks/>
          </p:cNvSpPr>
          <p:nvPr/>
        </p:nvSpPr>
        <p:spPr bwMode="auto">
          <a:xfrm>
            <a:off x="277878" y="5322089"/>
            <a:ext cx="7978775" cy="79181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lgn="l">
              <a:defRPr/>
            </a:pPr>
            <a:r>
              <a:rPr lang="de-AT" sz="2600" kern="0" dirty="0"/>
              <a:t>Wassersicherheits- sowie Notfall- und Krisenvorsorgeplan </a:t>
            </a:r>
            <a:r>
              <a:rPr lang="de-AT" sz="2000" b="0" kern="0" dirty="0"/>
              <a:t>(80 Seiten + Anhang)</a:t>
            </a:r>
            <a:endParaRPr lang="de-DE" sz="2000" b="0" kern="0" dirty="0"/>
          </a:p>
        </p:txBody>
      </p:sp>
    </p:spTree>
    <p:extLst>
      <p:ext uri="{BB962C8B-B14F-4D97-AF65-F5344CB8AC3E}">
        <p14:creationId xmlns:p14="http://schemas.microsoft.com/office/powerpoint/2010/main" val="3122382860"/>
      </p:ext>
    </p:extLst>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37</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1" name="Titel 1">
            <a:extLst>
              <a:ext uri="{FF2B5EF4-FFF2-40B4-BE49-F238E27FC236}">
                <a16:creationId xmlns:a16="http://schemas.microsoft.com/office/drawing/2014/main" id="{C4CB1838-7F28-4E43-BE77-131C10839CA1}"/>
              </a:ext>
            </a:extLst>
          </p:cNvPr>
          <p:cNvSpPr txBox="1">
            <a:spLocks/>
          </p:cNvSpPr>
          <p:nvPr/>
        </p:nvSpPr>
        <p:spPr bwMode="auto">
          <a:xfrm>
            <a:off x="332135" y="156041"/>
            <a:ext cx="7978775" cy="79181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lgn="l">
              <a:defRPr/>
            </a:pPr>
            <a:r>
              <a:rPr lang="de-AT" sz="2600" kern="0" dirty="0"/>
              <a:t>Plattform Wasser Burgenland</a:t>
            </a:r>
            <a:endParaRPr lang="de-DE" sz="2000" b="0" kern="0" dirty="0"/>
          </a:p>
        </p:txBody>
      </p:sp>
      <p:sp>
        <p:nvSpPr>
          <p:cNvPr id="12" name="Textfeld 11">
            <a:extLst>
              <a:ext uri="{FF2B5EF4-FFF2-40B4-BE49-F238E27FC236}">
                <a16:creationId xmlns:a16="http://schemas.microsoft.com/office/drawing/2014/main" id="{BCD9DAA9-B5CE-6F94-8AF6-A168AB717B0B}"/>
              </a:ext>
            </a:extLst>
          </p:cNvPr>
          <p:cNvSpPr txBox="1"/>
          <p:nvPr/>
        </p:nvSpPr>
        <p:spPr>
          <a:xfrm>
            <a:off x="332134" y="1149547"/>
            <a:ext cx="8632354" cy="4893647"/>
          </a:xfrm>
          <a:prstGeom prst="rect">
            <a:avLst/>
          </a:prstGeom>
          <a:noFill/>
        </p:spPr>
        <p:txBody>
          <a:bodyPr wrap="square">
            <a:spAutoFit/>
          </a:bodyPr>
          <a:lstStyle/>
          <a:p>
            <a:pPr marL="342900" indent="-342900">
              <a:buFont typeface="Wingdings" panose="05000000000000000000" pitchFamily="2" charset="2"/>
              <a:buChar char="§"/>
            </a:pPr>
            <a:r>
              <a:rPr lang="de-DE" b="1" i="0" dirty="0">
                <a:solidFill>
                  <a:srgbClr val="363636"/>
                </a:solidFill>
                <a:effectLst/>
                <a:latin typeface="Catamaran"/>
              </a:rPr>
              <a:t>Blackout Vorsorge </a:t>
            </a:r>
            <a:r>
              <a:rPr lang="de-DE" b="0" i="0" dirty="0">
                <a:solidFill>
                  <a:srgbClr val="363636"/>
                </a:solidFill>
                <a:effectLst/>
                <a:latin typeface="Catamaran"/>
              </a:rPr>
              <a:t>- Verstärkte Aktivitäten seit dem Jahr 2012. Das Jahr 2012 wurde im Burgenland zum „Jahr der Sicherheit“ erklärt.</a:t>
            </a:r>
          </a:p>
          <a:p>
            <a:r>
              <a:rPr lang="de-DE" b="1" i="0" dirty="0">
                <a:solidFill>
                  <a:srgbClr val="103040"/>
                </a:solidFill>
                <a:effectLst/>
                <a:latin typeface="Catamaran"/>
              </a:rPr>
              <a:t>Einsatzpartnerschaften:</a:t>
            </a:r>
          </a:p>
          <a:p>
            <a:pPr marL="342900" indent="-342900">
              <a:buFont typeface="Wingdings" panose="05000000000000000000" pitchFamily="2" charset="2"/>
              <a:buChar char="§"/>
            </a:pPr>
            <a:r>
              <a:rPr lang="de-DE" b="1" i="0" dirty="0">
                <a:solidFill>
                  <a:srgbClr val="103040"/>
                </a:solidFill>
                <a:effectLst/>
                <a:latin typeface="Catamaran"/>
              </a:rPr>
              <a:t> </a:t>
            </a:r>
            <a:r>
              <a:rPr lang="de-DE" i="0" dirty="0">
                <a:solidFill>
                  <a:srgbClr val="103040"/>
                </a:solidFill>
                <a:effectLst/>
                <a:latin typeface="Catamaran"/>
              </a:rPr>
              <a:t>Einsatz einer </a:t>
            </a:r>
            <a:r>
              <a:rPr lang="de-DE" i="0" dirty="0">
                <a:solidFill>
                  <a:srgbClr val="363636"/>
                </a:solidFill>
                <a:effectLst/>
                <a:latin typeface="Catamaran"/>
              </a:rPr>
              <a:t>Trinkwasser </a:t>
            </a:r>
            <a:r>
              <a:rPr lang="de-DE" b="0" i="0" dirty="0">
                <a:solidFill>
                  <a:srgbClr val="363636"/>
                </a:solidFill>
                <a:effectLst/>
                <a:latin typeface="Catamaran"/>
              </a:rPr>
              <a:t>Paketiermaschine mit dem Dachverband der Wassergenossenschaften Oberösterreich</a:t>
            </a:r>
          </a:p>
          <a:p>
            <a:pPr marL="342900" indent="-342900">
              <a:buFont typeface="Wingdings" panose="05000000000000000000" pitchFamily="2" charset="2"/>
              <a:buChar char="§"/>
            </a:pPr>
            <a:r>
              <a:rPr lang="de-DE" b="0" i="0" dirty="0">
                <a:solidFill>
                  <a:srgbClr val="363636"/>
                </a:solidFill>
                <a:effectLst/>
                <a:latin typeface="Catamaran"/>
              </a:rPr>
              <a:t>Aufbau einer Trinkwasseraufbereitungsanlage im Ernst- bzw. Katastrophenfall mit dem Arbeiter Samariterbund Burgenland </a:t>
            </a:r>
          </a:p>
          <a:p>
            <a:pPr marL="342900" indent="-342900">
              <a:buFont typeface="Wingdings" panose="05000000000000000000" pitchFamily="2" charset="2"/>
              <a:buChar char="§"/>
            </a:pPr>
            <a:r>
              <a:rPr lang="de-DE" b="0" i="0" dirty="0">
                <a:solidFill>
                  <a:srgbClr val="363636"/>
                </a:solidFill>
                <a:effectLst/>
                <a:latin typeface="Catamaran"/>
              </a:rPr>
              <a:t>Vereinbarung mit Mineralwasserabfüller JUVINA</a:t>
            </a:r>
            <a:r>
              <a:rPr lang="de-DE" dirty="0">
                <a:solidFill>
                  <a:srgbClr val="363636"/>
                </a:solidFill>
                <a:latin typeface="Catamaran"/>
              </a:rPr>
              <a:t>, </a:t>
            </a:r>
            <a:r>
              <a:rPr lang="de-DE" b="0" i="0" dirty="0">
                <a:solidFill>
                  <a:srgbClr val="363636"/>
                </a:solidFill>
                <a:effectLst/>
                <a:latin typeface="Catamaran"/>
              </a:rPr>
              <a:t>eine laufende Abfüllung von Leitungswasser in Plastikflaschen erfolgt, erforderlichenfalls wird auch Mineralwasser mit LKW-Zügen beigestellt</a:t>
            </a:r>
          </a:p>
          <a:p>
            <a:endParaRPr lang="de-DE" dirty="0"/>
          </a:p>
        </p:txBody>
      </p:sp>
      <p:pic>
        <p:nvPicPr>
          <p:cNvPr id="10" name="Picture 6">
            <a:extLst>
              <a:ext uri="{FF2B5EF4-FFF2-40B4-BE49-F238E27FC236}">
                <a16:creationId xmlns:a16="http://schemas.microsoft.com/office/drawing/2014/main" id="{19F69C93-0C27-7B55-2590-136502BFA9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175867"/>
            <a:ext cx="1432548" cy="86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989521"/>
      </p:ext>
    </p:extLst>
  </p:cSld>
  <p:clrMapOvr>
    <a:masterClrMapping/>
  </p:clrMapOvr>
  <p:transition>
    <p:split orient="vert"/>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38</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1" name="Titel 1">
            <a:extLst>
              <a:ext uri="{FF2B5EF4-FFF2-40B4-BE49-F238E27FC236}">
                <a16:creationId xmlns:a16="http://schemas.microsoft.com/office/drawing/2014/main" id="{C4CB1838-7F28-4E43-BE77-131C10839CA1}"/>
              </a:ext>
            </a:extLst>
          </p:cNvPr>
          <p:cNvSpPr txBox="1">
            <a:spLocks/>
          </p:cNvSpPr>
          <p:nvPr/>
        </p:nvSpPr>
        <p:spPr bwMode="auto">
          <a:xfrm>
            <a:off x="332135" y="156041"/>
            <a:ext cx="7978775" cy="79181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lgn="l">
              <a:defRPr/>
            </a:pPr>
            <a:r>
              <a:rPr lang="de-AT" sz="2600" kern="0" dirty="0"/>
              <a:t>Plattform Wasser Burgenland</a:t>
            </a:r>
            <a:endParaRPr lang="de-DE" sz="2000" b="0" kern="0" dirty="0"/>
          </a:p>
        </p:txBody>
      </p:sp>
      <p:sp>
        <p:nvSpPr>
          <p:cNvPr id="12" name="Textfeld 11">
            <a:extLst>
              <a:ext uri="{FF2B5EF4-FFF2-40B4-BE49-F238E27FC236}">
                <a16:creationId xmlns:a16="http://schemas.microsoft.com/office/drawing/2014/main" id="{BCD9DAA9-B5CE-6F94-8AF6-A168AB717B0B}"/>
              </a:ext>
            </a:extLst>
          </p:cNvPr>
          <p:cNvSpPr txBox="1"/>
          <p:nvPr/>
        </p:nvSpPr>
        <p:spPr>
          <a:xfrm>
            <a:off x="332134" y="1149547"/>
            <a:ext cx="8560345" cy="5262979"/>
          </a:xfrm>
          <a:prstGeom prst="rect">
            <a:avLst/>
          </a:prstGeom>
          <a:noFill/>
        </p:spPr>
        <p:txBody>
          <a:bodyPr wrap="square">
            <a:spAutoFit/>
          </a:bodyPr>
          <a:lstStyle/>
          <a:p>
            <a:r>
              <a:rPr lang="de-DE" b="1" i="0" dirty="0">
                <a:solidFill>
                  <a:srgbClr val="103040"/>
                </a:solidFill>
                <a:effectLst/>
                <a:latin typeface="Catamaran"/>
              </a:rPr>
              <a:t>Einsatzpartnerschaften:</a:t>
            </a:r>
          </a:p>
          <a:p>
            <a:pPr marL="342900" indent="-342900">
              <a:buFont typeface="Wingdings" panose="05000000000000000000" pitchFamily="2" charset="2"/>
              <a:buChar char="§"/>
            </a:pPr>
            <a:r>
              <a:rPr lang="de-DE" b="0" i="0" dirty="0">
                <a:solidFill>
                  <a:srgbClr val="363636"/>
                </a:solidFill>
                <a:effectLst/>
                <a:latin typeface="Catamaran"/>
              </a:rPr>
              <a:t>Beim WLV Nördliches Burgenland wurde auf dieser Basis ein Notfalllager angelegt, wo in Flaschen laufend mehr als 10.000 l abgefülltes Trinkwasser gelagert werden. Bei Störfällen werden diese laufend verbraucht. Nach Bedarf wir das Lager </a:t>
            </a:r>
            <a:r>
              <a:rPr lang="de-DE" dirty="0">
                <a:solidFill>
                  <a:srgbClr val="363636"/>
                </a:solidFill>
                <a:latin typeface="Catamaran"/>
              </a:rPr>
              <a:t>wieder </a:t>
            </a:r>
            <a:r>
              <a:rPr lang="de-DE" b="0" i="0" dirty="0">
                <a:solidFill>
                  <a:srgbClr val="363636"/>
                </a:solidFill>
                <a:effectLst/>
                <a:latin typeface="Catamaran"/>
              </a:rPr>
              <a:t>aufgefüllt.</a:t>
            </a:r>
          </a:p>
          <a:p>
            <a:pPr marL="342900" indent="-342900">
              <a:buFont typeface="Wingdings" panose="05000000000000000000" pitchFamily="2" charset="2"/>
              <a:buChar char="§"/>
            </a:pPr>
            <a:r>
              <a:rPr lang="de-DE" b="0" i="0" dirty="0">
                <a:solidFill>
                  <a:srgbClr val="363636"/>
                </a:solidFill>
                <a:effectLst/>
                <a:latin typeface="Catamaran"/>
              </a:rPr>
              <a:t>Grundsatzvereinbarungen zur Unterstützung im Notfall mit Römerquelle bzw. Coca Cola </a:t>
            </a:r>
            <a:r>
              <a:rPr lang="de-DE" b="0" i="0" dirty="0" err="1">
                <a:solidFill>
                  <a:srgbClr val="363636"/>
                </a:solidFill>
                <a:effectLst/>
                <a:latin typeface="Catamaran"/>
              </a:rPr>
              <a:t>Helenic</a:t>
            </a:r>
            <a:r>
              <a:rPr lang="de-DE" b="0" i="0" dirty="0">
                <a:solidFill>
                  <a:srgbClr val="363636"/>
                </a:solidFill>
                <a:effectLst/>
                <a:latin typeface="Catamaran"/>
              </a:rPr>
              <a:t> Österreich.</a:t>
            </a:r>
          </a:p>
          <a:p>
            <a:endParaRPr lang="de-DE" b="0" i="0" dirty="0">
              <a:solidFill>
                <a:srgbClr val="363636"/>
              </a:solidFill>
              <a:effectLst/>
              <a:latin typeface="Catamaran"/>
            </a:endParaRPr>
          </a:p>
          <a:p>
            <a:r>
              <a:rPr lang="de-DE" b="0" i="0" dirty="0">
                <a:solidFill>
                  <a:srgbClr val="363636"/>
                </a:solidFill>
                <a:effectLst/>
                <a:latin typeface="Catamaran"/>
              </a:rPr>
              <a:t>Die Summe dieser getroffenen Maßnahmen gewährleisten, dass im Katastrophenfall und über Verlangen der Plattform Wasser Burgenland bzw. der den Katastropheneinsatz leitenden Behörde rasche Hilfe für die notleidende Bevölkerung erfolgt. </a:t>
            </a:r>
            <a:endParaRPr lang="de-DE" dirty="0">
              <a:solidFill>
                <a:srgbClr val="363636"/>
              </a:solidFill>
              <a:latin typeface="Catamaran"/>
            </a:endParaRPr>
          </a:p>
          <a:p>
            <a:endParaRPr lang="de-DE" dirty="0"/>
          </a:p>
        </p:txBody>
      </p:sp>
      <p:pic>
        <p:nvPicPr>
          <p:cNvPr id="10" name="Picture 6">
            <a:extLst>
              <a:ext uri="{FF2B5EF4-FFF2-40B4-BE49-F238E27FC236}">
                <a16:creationId xmlns:a16="http://schemas.microsoft.com/office/drawing/2014/main" id="{D962ACDE-63B2-BAB2-DB39-BEC15A186C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175867"/>
            <a:ext cx="1432548" cy="86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986217"/>
      </p:ext>
    </p:extLst>
  </p:cSld>
  <p:clrMapOvr>
    <a:masterClrMapping/>
  </p:clrMapOvr>
  <p:transition>
    <p:split orient="vert"/>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39</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1" name="Titel 1">
            <a:extLst>
              <a:ext uri="{FF2B5EF4-FFF2-40B4-BE49-F238E27FC236}">
                <a16:creationId xmlns:a16="http://schemas.microsoft.com/office/drawing/2014/main" id="{C4CB1838-7F28-4E43-BE77-131C10839CA1}"/>
              </a:ext>
            </a:extLst>
          </p:cNvPr>
          <p:cNvSpPr txBox="1">
            <a:spLocks/>
          </p:cNvSpPr>
          <p:nvPr/>
        </p:nvSpPr>
        <p:spPr bwMode="auto">
          <a:xfrm>
            <a:off x="332135" y="156041"/>
            <a:ext cx="7978775" cy="79181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lgn="l">
              <a:defRPr/>
            </a:pPr>
            <a:r>
              <a:rPr lang="de-AT" sz="2600" kern="0" dirty="0"/>
              <a:t>Plattform Wasser Burgenland</a:t>
            </a:r>
            <a:endParaRPr lang="de-DE" sz="2000" b="0" kern="0" dirty="0"/>
          </a:p>
        </p:txBody>
      </p:sp>
      <p:sp>
        <p:nvSpPr>
          <p:cNvPr id="12" name="Textfeld 11">
            <a:extLst>
              <a:ext uri="{FF2B5EF4-FFF2-40B4-BE49-F238E27FC236}">
                <a16:creationId xmlns:a16="http://schemas.microsoft.com/office/drawing/2014/main" id="{BCD9DAA9-B5CE-6F94-8AF6-A168AB717B0B}"/>
              </a:ext>
            </a:extLst>
          </p:cNvPr>
          <p:cNvSpPr txBox="1"/>
          <p:nvPr/>
        </p:nvSpPr>
        <p:spPr>
          <a:xfrm>
            <a:off x="332134" y="1149547"/>
            <a:ext cx="8560345" cy="9694962"/>
          </a:xfrm>
          <a:prstGeom prst="rect">
            <a:avLst/>
          </a:prstGeom>
          <a:noFill/>
        </p:spPr>
        <p:txBody>
          <a:bodyPr wrap="square">
            <a:spAutoFit/>
          </a:bodyPr>
          <a:lstStyle/>
          <a:p>
            <a:r>
              <a:rPr lang="de-DE" b="1" i="0" dirty="0">
                <a:solidFill>
                  <a:srgbClr val="103040"/>
                </a:solidFill>
                <a:effectLst/>
                <a:latin typeface="Catamaran"/>
              </a:rPr>
              <a:t>Eigenversorgung:</a:t>
            </a:r>
          </a:p>
          <a:p>
            <a:pPr marL="342900" indent="-342900">
              <a:buFont typeface="Wingdings" panose="05000000000000000000" pitchFamily="2" charset="2"/>
              <a:buChar char="§"/>
            </a:pPr>
            <a:r>
              <a:rPr lang="de-DE" b="0" i="0" dirty="0">
                <a:solidFill>
                  <a:srgbClr val="363636"/>
                </a:solidFill>
                <a:effectLst/>
                <a:latin typeface="Catamaran"/>
              </a:rPr>
              <a:t>Für Bereiche wo es nicht möglich ist über einen längeren Zeitraum eine Versorgung über das Wasserleitungsnetz sicherzustellen, ist es vorgesehen eine sogenannte „Holversorgung“ an definierten Wasserabgabestellen einzurichten. </a:t>
            </a:r>
          </a:p>
          <a:p>
            <a:pPr marL="342900" indent="-342900">
              <a:buFont typeface="Wingdings" panose="05000000000000000000" pitchFamily="2" charset="2"/>
              <a:buChar char="§"/>
            </a:pPr>
            <a:r>
              <a:rPr lang="de-DE" dirty="0">
                <a:solidFill>
                  <a:srgbClr val="363636"/>
                </a:solidFill>
                <a:latin typeface="Catamaran"/>
              </a:rPr>
              <a:t>Zivilschutz Österreich </a:t>
            </a:r>
          </a:p>
          <a:p>
            <a:pPr lvl="1"/>
            <a:r>
              <a:rPr lang="de-DE" dirty="0">
                <a:solidFill>
                  <a:srgbClr val="363636"/>
                </a:solidFill>
                <a:latin typeface="Catamaran"/>
              </a:rPr>
              <a:t>Der Zivilschutzverband möchte Eigenverantwortung und Eigenvorsorge ohne Panik vermitteln. Als Basis zur Eigenvorsorge in Krisensituationen gilt die richtige Bevorratung. </a:t>
            </a:r>
          </a:p>
          <a:p>
            <a:pPr lvl="1"/>
            <a:endParaRPr lang="de-DE" dirty="0">
              <a:solidFill>
                <a:srgbClr val="363636"/>
              </a:solidFill>
              <a:latin typeface="Catamaran"/>
            </a:endParaRPr>
          </a:p>
          <a:p>
            <a:pPr lvl="1"/>
            <a:r>
              <a:rPr lang="de-DE" b="1" i="0" dirty="0">
                <a:solidFill>
                  <a:srgbClr val="333333"/>
                </a:solidFill>
                <a:effectLst/>
                <a:latin typeface="Open Sans" panose="020B0606030504020204" pitchFamily="34" charset="0"/>
              </a:rPr>
              <a:t>Unser Motto: Vorbeugen, damit nichts passiert - Vorbereitet sein, sollte etwas passieren!</a:t>
            </a:r>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solidFill>
                <a:srgbClr val="363636"/>
              </a:solidFill>
              <a:latin typeface="Catamaran"/>
            </a:endParaRPr>
          </a:p>
          <a:p>
            <a:endParaRPr lang="de-DE" dirty="0"/>
          </a:p>
        </p:txBody>
      </p:sp>
      <p:pic>
        <p:nvPicPr>
          <p:cNvPr id="10" name="Picture 6">
            <a:extLst>
              <a:ext uri="{FF2B5EF4-FFF2-40B4-BE49-F238E27FC236}">
                <a16:creationId xmlns:a16="http://schemas.microsoft.com/office/drawing/2014/main" id="{1167B5F5-B8C5-D9EC-E16F-0491273B5E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175867"/>
            <a:ext cx="1432548" cy="86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583356"/>
      </p:ext>
    </p:ext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4</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9" name="Titel 1">
            <a:extLst>
              <a:ext uri="{FF2B5EF4-FFF2-40B4-BE49-F238E27FC236}">
                <a16:creationId xmlns:a16="http://schemas.microsoft.com/office/drawing/2014/main" id="{56E17C60-1984-448E-965F-AE41276EAF69}"/>
              </a:ext>
            </a:extLst>
          </p:cNvPr>
          <p:cNvSpPr txBox="1">
            <a:spLocks/>
          </p:cNvSpPr>
          <p:nvPr/>
        </p:nvSpPr>
        <p:spPr bwMode="auto">
          <a:xfrm>
            <a:off x="366713" y="188913"/>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kern="0" dirty="0"/>
              <a:t>Ausfallsicherheit der Wasserversorgung</a:t>
            </a:r>
            <a:endParaRPr lang="de-DE" kern="0" dirty="0"/>
          </a:p>
        </p:txBody>
      </p:sp>
      <p:sp>
        <p:nvSpPr>
          <p:cNvPr id="12" name="Textplatzhalter 2">
            <a:extLst>
              <a:ext uri="{FF2B5EF4-FFF2-40B4-BE49-F238E27FC236}">
                <a16:creationId xmlns:a16="http://schemas.microsoft.com/office/drawing/2014/main" id="{791CCBA0-26DD-436F-9C73-69EDCB7FE710}"/>
              </a:ext>
            </a:extLst>
          </p:cNvPr>
          <p:cNvSpPr txBox="1">
            <a:spLocks/>
          </p:cNvSpPr>
          <p:nvPr/>
        </p:nvSpPr>
        <p:spPr>
          <a:xfrm>
            <a:off x="569436" y="1401117"/>
            <a:ext cx="8035012" cy="3922712"/>
          </a:xfrm>
          <a:prstGeom prst="rect">
            <a:avLst/>
          </a:prstGeom>
        </p:spPr>
        <p:txBody>
          <a:bodyPr/>
          <a:lstStyle>
            <a:lvl1pPr marL="342900" indent="-342900" algn="l" rtl="0" eaLnBrk="0" fontAlgn="base" hangingPunct="0">
              <a:lnSpc>
                <a:spcPct val="90000"/>
              </a:lnSpc>
              <a:spcBef>
                <a:spcPct val="30000"/>
              </a:spcBef>
              <a:spcAft>
                <a:spcPct val="0"/>
              </a:spcAft>
              <a:buClr>
                <a:schemeClr val="tx2"/>
              </a:buClr>
              <a:buFont typeface="Wingdings" panose="05000000000000000000" pitchFamily="2" charset="2"/>
              <a:buChar char="§"/>
              <a:defRPr sz="2600" b="1">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pPr marL="457200" indent="-457200">
              <a:buFont typeface="+mj-lt"/>
              <a:buAutoNum type="arabicPeriod"/>
              <a:defRPr/>
            </a:pPr>
            <a:r>
              <a:rPr lang="de-DE" sz="2000" kern="0" dirty="0">
                <a:solidFill>
                  <a:srgbClr val="0070C0"/>
                </a:solidFill>
                <a:latin typeface="+mj-lt"/>
              </a:rPr>
              <a:t>alltäglich eintretende Ereignisse</a:t>
            </a:r>
          </a:p>
          <a:p>
            <a:pPr lvl="1">
              <a:defRPr/>
            </a:pPr>
            <a:r>
              <a:rPr lang="de-AT" sz="2000" dirty="0"/>
              <a:t>Hausanschluss Rohrbruch</a:t>
            </a:r>
          </a:p>
          <a:p>
            <a:pPr lvl="1">
              <a:defRPr/>
            </a:pPr>
            <a:r>
              <a:rPr lang="de-AT" sz="2000" dirty="0"/>
              <a:t>Ortsnetz Rohrbruch</a:t>
            </a:r>
          </a:p>
          <a:p>
            <a:pPr lvl="1">
              <a:defRPr/>
            </a:pPr>
            <a:endParaRPr lang="de-DE" sz="2000" kern="0" dirty="0">
              <a:latin typeface="+mj-lt"/>
            </a:endParaRPr>
          </a:p>
          <a:p>
            <a:pPr marL="457200" indent="-457200">
              <a:buFont typeface="+mj-lt"/>
              <a:buAutoNum type="arabicPeriod"/>
              <a:defRPr/>
            </a:pPr>
            <a:r>
              <a:rPr lang="de-DE" sz="2000" kern="0" dirty="0">
                <a:solidFill>
                  <a:srgbClr val="0070C0"/>
                </a:solidFill>
                <a:latin typeface="+mj-lt"/>
              </a:rPr>
              <a:t>selten eintretende Ereignisse</a:t>
            </a:r>
          </a:p>
          <a:p>
            <a:pPr lvl="1">
              <a:defRPr/>
            </a:pPr>
            <a:r>
              <a:rPr lang="de-DE" sz="2000" dirty="0"/>
              <a:t>Transportleitung Rohrbruch</a:t>
            </a:r>
          </a:p>
          <a:p>
            <a:pPr lvl="1">
              <a:defRPr/>
            </a:pPr>
            <a:r>
              <a:rPr lang="de-DE" sz="2000" dirty="0"/>
              <a:t>Ausfall eines Ortsteiles bzw. der gesamten Ortsnetzversorgung</a:t>
            </a:r>
          </a:p>
          <a:p>
            <a:pPr lvl="1">
              <a:defRPr/>
            </a:pPr>
            <a:r>
              <a:rPr lang="de-DE" sz="2000" dirty="0"/>
              <a:t>Stromausfall Regional</a:t>
            </a:r>
          </a:p>
          <a:p>
            <a:pPr lvl="1">
              <a:defRPr/>
            </a:pPr>
            <a:endParaRPr lang="de-DE" sz="2000" dirty="0"/>
          </a:p>
          <a:p>
            <a:pPr marL="457200" indent="-457200">
              <a:buFont typeface="+mj-lt"/>
              <a:buAutoNum type="arabicPeriod"/>
              <a:defRPr/>
            </a:pPr>
            <a:r>
              <a:rPr lang="de-DE" sz="2000" kern="0" dirty="0">
                <a:solidFill>
                  <a:srgbClr val="0070C0"/>
                </a:solidFill>
                <a:latin typeface="+mj-lt"/>
              </a:rPr>
              <a:t>sehr seltene bzw. noch nie eingetretene Ereignisse</a:t>
            </a:r>
          </a:p>
          <a:p>
            <a:pPr lvl="1">
              <a:defRPr/>
            </a:pPr>
            <a:r>
              <a:rPr lang="de-AT" sz="2000" dirty="0"/>
              <a:t>Blackout</a:t>
            </a:r>
          </a:p>
          <a:p>
            <a:pPr lvl="1">
              <a:defRPr/>
            </a:pPr>
            <a:r>
              <a:rPr lang="de-AT" sz="2000" dirty="0"/>
              <a:t>Epidemie</a:t>
            </a:r>
          </a:p>
          <a:p>
            <a:pPr lvl="1">
              <a:defRPr/>
            </a:pPr>
            <a:r>
              <a:rPr lang="de-AT" sz="2000" dirty="0"/>
              <a:t>Cyberangriff</a:t>
            </a:r>
          </a:p>
          <a:p>
            <a:pPr lvl="1">
              <a:defRPr/>
            </a:pPr>
            <a:endParaRPr lang="de-DE" sz="1800" dirty="0"/>
          </a:p>
        </p:txBody>
      </p:sp>
      <p:pic>
        <p:nvPicPr>
          <p:cNvPr id="2" name="Grafik 1">
            <a:extLst>
              <a:ext uri="{FF2B5EF4-FFF2-40B4-BE49-F238E27FC236}">
                <a16:creationId xmlns:a16="http://schemas.microsoft.com/office/drawing/2014/main" id="{67372C18-4862-46D6-B83E-0B1D8D6B2BA2}"/>
              </a:ext>
            </a:extLst>
          </p:cNvPr>
          <p:cNvPicPr>
            <a:picLocks noChangeAspect="1"/>
          </p:cNvPicPr>
          <p:nvPr/>
        </p:nvPicPr>
        <p:blipFill>
          <a:blip r:embed="rId5"/>
          <a:stretch>
            <a:fillRect/>
          </a:stretch>
        </p:blipFill>
        <p:spPr>
          <a:xfrm rot="500610">
            <a:off x="5868276" y="1161738"/>
            <a:ext cx="2143125" cy="2143125"/>
          </a:xfrm>
          <a:prstGeom prst="rect">
            <a:avLst/>
          </a:prstGeom>
        </p:spPr>
      </p:pic>
    </p:spTree>
    <p:extLst>
      <p:ext uri="{BB962C8B-B14F-4D97-AF65-F5344CB8AC3E}">
        <p14:creationId xmlns:p14="http://schemas.microsoft.com/office/powerpoint/2010/main" val="1913364427"/>
      </p:ext>
    </p:extLst>
  </p:cSld>
  <p:clrMapOvr>
    <a:masterClrMapping/>
  </p:clrMapOvr>
  <p:transition>
    <p:split orient="vert"/>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40</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9" name="Textfeld 8">
            <a:extLst>
              <a:ext uri="{FF2B5EF4-FFF2-40B4-BE49-F238E27FC236}">
                <a16:creationId xmlns:a16="http://schemas.microsoft.com/office/drawing/2014/main" id="{6E602FC0-1EE5-40AC-A2F0-55E63E21F1F9}"/>
              </a:ext>
            </a:extLst>
          </p:cNvPr>
          <p:cNvSpPr txBox="1"/>
          <p:nvPr/>
        </p:nvSpPr>
        <p:spPr>
          <a:xfrm>
            <a:off x="619125" y="351235"/>
            <a:ext cx="8057331" cy="5170646"/>
          </a:xfrm>
          <a:prstGeom prst="rect">
            <a:avLst/>
          </a:prstGeom>
          <a:noFill/>
        </p:spPr>
        <p:txBody>
          <a:bodyPr wrap="square">
            <a:spAutoFit/>
          </a:bodyPr>
          <a:lstStyle/>
          <a:p>
            <a:r>
              <a:rPr lang="de-AT" sz="3000" b="1" kern="0" dirty="0"/>
              <a:t>Zusammenfassung:</a:t>
            </a:r>
          </a:p>
          <a:p>
            <a:endParaRPr lang="de-AT" sz="3000" b="1" kern="0" dirty="0"/>
          </a:p>
          <a:p>
            <a:pPr marL="457200" indent="-457200">
              <a:buFont typeface="Arial" panose="020B0604020202020204" pitchFamily="34" charset="0"/>
              <a:buChar char="•"/>
            </a:pPr>
            <a:r>
              <a:rPr lang="de-AT" sz="3000" b="1" kern="0" dirty="0">
                <a:solidFill>
                  <a:srgbClr val="0070C0"/>
                </a:solidFill>
              </a:rPr>
              <a:t>Strom AUS bedeutet</a:t>
            </a:r>
            <a:r>
              <a:rPr lang="de-AT" sz="3000" b="1" kern="0" dirty="0"/>
              <a:t> </a:t>
            </a:r>
            <a:r>
              <a:rPr lang="de-AT" sz="3000" b="1" kern="0" dirty="0">
                <a:solidFill>
                  <a:srgbClr val="0070C0"/>
                </a:solidFill>
              </a:rPr>
              <a:t>- Wasser NICHT AUS</a:t>
            </a:r>
          </a:p>
          <a:p>
            <a:pPr marL="457200" indent="-457200">
              <a:buFont typeface="Arial" panose="020B0604020202020204" pitchFamily="34" charset="0"/>
              <a:buChar char="•"/>
            </a:pPr>
            <a:r>
              <a:rPr lang="de-AT" sz="3000" b="1" kern="0" dirty="0"/>
              <a:t>alle Wasserverbände sind bereits gut für ein Blackout gerüstet</a:t>
            </a:r>
          </a:p>
          <a:p>
            <a:pPr marL="457200" indent="-457200">
              <a:buFont typeface="Arial" panose="020B0604020202020204" pitchFamily="34" charset="0"/>
              <a:buChar char="•"/>
            </a:pPr>
            <a:r>
              <a:rPr lang="de-AT" sz="3000" b="1" kern="0" dirty="0">
                <a:solidFill>
                  <a:srgbClr val="0070C0"/>
                </a:solidFill>
              </a:rPr>
              <a:t>es bedarf einer laufenden Evaluierung und Anpassung der Abläufe</a:t>
            </a:r>
          </a:p>
          <a:p>
            <a:pPr marL="457200" indent="-457200">
              <a:buFont typeface="Arial" panose="020B0604020202020204" pitchFamily="34" charset="0"/>
              <a:buChar char="•"/>
            </a:pPr>
            <a:r>
              <a:rPr lang="de-AT" sz="3000" b="1" kern="0" dirty="0"/>
              <a:t>Schulungen und Übungen sind die Basis für das Funktionieren der Abläufe in der Krise</a:t>
            </a:r>
          </a:p>
          <a:p>
            <a:pPr marL="457200" indent="-457200">
              <a:buFont typeface="Arial" panose="020B0604020202020204" pitchFamily="34" charset="0"/>
              <a:buChar char="•"/>
            </a:pPr>
            <a:r>
              <a:rPr lang="de-AT" sz="3000" b="1" kern="0" dirty="0">
                <a:solidFill>
                  <a:srgbClr val="0070C0"/>
                </a:solidFill>
              </a:rPr>
              <a:t>jede Mitarbeiterin, jeder Mitarbeiter ist wichtig</a:t>
            </a:r>
          </a:p>
        </p:txBody>
      </p:sp>
    </p:spTree>
    <p:extLst>
      <p:ext uri="{BB962C8B-B14F-4D97-AF65-F5344CB8AC3E}">
        <p14:creationId xmlns:p14="http://schemas.microsoft.com/office/powerpoint/2010/main" val="106136513"/>
      </p:ext>
    </p:extLst>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A49CA670-A4F3-4EF3-B4DF-EAEAC66EAD4E}" type="slidenum">
              <a:rPr lang="de-DE" altLang="de-DE" sz="1200">
                <a:solidFill>
                  <a:srgbClr val="7B827C"/>
                </a:solidFill>
              </a:rPr>
              <a:pPr algn="ctr" eaLnBrk="1" hangingPunct="1">
                <a:lnSpc>
                  <a:spcPct val="100000"/>
                </a:lnSpc>
                <a:spcBef>
                  <a:spcPct val="0"/>
                </a:spcBef>
                <a:buClrTx/>
                <a:buFontTx/>
                <a:buNone/>
              </a:pPr>
              <a:t>5</a:t>
            </a:fld>
            <a:endParaRPr lang="de-DE" altLang="de-DE" sz="1200">
              <a:solidFill>
                <a:srgbClr val="7B827C"/>
              </a:solidFill>
            </a:endParaRPr>
          </a:p>
        </p:txBody>
      </p:sp>
      <p:sp>
        <p:nvSpPr>
          <p:cNvPr id="10" name="Titel 1"/>
          <p:cNvSpPr txBox="1">
            <a:spLocks/>
          </p:cNvSpPr>
          <p:nvPr/>
        </p:nvSpPr>
        <p:spPr bwMode="auto">
          <a:xfrm>
            <a:off x="366713" y="171450"/>
            <a:ext cx="7978775" cy="414338"/>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endParaRPr lang="de-DE" sz="2600" kern="0" dirty="0"/>
          </a:p>
        </p:txBody>
      </p:sp>
      <p:pic>
        <p:nvPicPr>
          <p:cNvPr id="5" name="Grafik 4">
            <a:extLst>
              <a:ext uri="{FF2B5EF4-FFF2-40B4-BE49-F238E27FC236}">
                <a16:creationId xmlns:a16="http://schemas.microsoft.com/office/drawing/2014/main" id="{221E6FEC-274D-46AC-A3E2-2D2275D19EBF}"/>
              </a:ext>
            </a:extLst>
          </p:cNvPr>
          <p:cNvPicPr>
            <a:picLocks noChangeAspect="1"/>
          </p:cNvPicPr>
          <p:nvPr/>
        </p:nvPicPr>
        <p:blipFill rotWithShape="1">
          <a:blip r:embed="rId3"/>
          <a:srcRect b="31267"/>
          <a:stretch/>
        </p:blipFill>
        <p:spPr>
          <a:xfrm>
            <a:off x="3489500" y="150703"/>
            <a:ext cx="5148064" cy="2653820"/>
          </a:xfrm>
          <a:prstGeom prst="rect">
            <a:avLst/>
          </a:prstGeom>
        </p:spPr>
      </p:pic>
      <p:pic>
        <p:nvPicPr>
          <p:cNvPr id="6" name="Grafik 5">
            <a:extLst>
              <a:ext uri="{FF2B5EF4-FFF2-40B4-BE49-F238E27FC236}">
                <a16:creationId xmlns:a16="http://schemas.microsoft.com/office/drawing/2014/main" id="{EB958EE1-EAC7-4FD4-8A10-BCF613DBDFE9}"/>
              </a:ext>
            </a:extLst>
          </p:cNvPr>
          <p:cNvPicPr>
            <a:picLocks noChangeAspect="1"/>
          </p:cNvPicPr>
          <p:nvPr/>
        </p:nvPicPr>
        <p:blipFill rotWithShape="1">
          <a:blip r:embed="rId4"/>
          <a:srcRect l="8536" t="15621" r="6026" b="32929"/>
          <a:stretch/>
        </p:blipFill>
        <p:spPr>
          <a:xfrm>
            <a:off x="1680051" y="2890785"/>
            <a:ext cx="6957513" cy="3142307"/>
          </a:xfrm>
          <a:prstGeom prst="rect">
            <a:avLst/>
          </a:prstGeom>
        </p:spPr>
      </p:pic>
      <p:pic>
        <p:nvPicPr>
          <p:cNvPr id="4" name="Grafik 3" descr="Ein Bild, das draußen, Beton, Stein, Zement enthält.&#10;&#10;Automatisch generierte Beschreibung">
            <a:extLst>
              <a:ext uri="{FF2B5EF4-FFF2-40B4-BE49-F238E27FC236}">
                <a16:creationId xmlns:a16="http://schemas.microsoft.com/office/drawing/2014/main" id="{B4E00E25-675F-4564-9530-75FA2A8D3C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626" t="12821" r="20417" b="23934"/>
          <a:stretch/>
        </p:blipFill>
        <p:spPr>
          <a:xfrm rot="4542905">
            <a:off x="125566" y="1021679"/>
            <a:ext cx="4149059" cy="2896001"/>
          </a:xfrm>
          <a:prstGeom prst="rect">
            <a:avLst/>
          </a:prstGeom>
        </p:spPr>
      </p:pic>
      <p:pic>
        <p:nvPicPr>
          <p:cNvPr id="12" name="Picture 6">
            <a:extLst>
              <a:ext uri="{FF2B5EF4-FFF2-40B4-BE49-F238E27FC236}">
                <a16:creationId xmlns:a16="http://schemas.microsoft.com/office/drawing/2014/main" id="{9121B7D0-00A4-44D9-AA61-18F03AFED2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FAC75430-69B8-4B7A-ADE2-F445BBE460A7}"/>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7">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Tree>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A49CA670-A4F3-4EF3-B4DF-EAEAC66EAD4E}" type="slidenum">
              <a:rPr lang="de-DE" altLang="de-DE" sz="1200">
                <a:solidFill>
                  <a:srgbClr val="7B827C"/>
                </a:solidFill>
              </a:rPr>
              <a:pPr algn="ctr" eaLnBrk="1" hangingPunct="1">
                <a:lnSpc>
                  <a:spcPct val="100000"/>
                </a:lnSpc>
                <a:spcBef>
                  <a:spcPct val="0"/>
                </a:spcBef>
                <a:buClrTx/>
                <a:buFontTx/>
                <a:buNone/>
              </a:pPr>
              <a:t>6</a:t>
            </a:fld>
            <a:endParaRPr lang="de-DE" altLang="de-DE" sz="1200">
              <a:solidFill>
                <a:srgbClr val="7B827C"/>
              </a:solidFill>
            </a:endParaRPr>
          </a:p>
        </p:txBody>
      </p:sp>
      <p:sp>
        <p:nvSpPr>
          <p:cNvPr id="10" name="Titel 1"/>
          <p:cNvSpPr txBox="1">
            <a:spLocks/>
          </p:cNvSpPr>
          <p:nvPr/>
        </p:nvSpPr>
        <p:spPr bwMode="auto">
          <a:xfrm>
            <a:off x="366713" y="171450"/>
            <a:ext cx="7978775" cy="414338"/>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endParaRPr lang="de-DE" sz="2600" kern="0" dirty="0"/>
          </a:p>
        </p:txBody>
      </p:sp>
      <p:pic>
        <p:nvPicPr>
          <p:cNvPr id="3" name="Grafik 2">
            <a:extLst>
              <a:ext uri="{FF2B5EF4-FFF2-40B4-BE49-F238E27FC236}">
                <a16:creationId xmlns:a16="http://schemas.microsoft.com/office/drawing/2014/main" id="{3C1834EC-5037-4AF3-9792-16B839FFB8BE}"/>
              </a:ext>
            </a:extLst>
          </p:cNvPr>
          <p:cNvPicPr>
            <a:picLocks noChangeAspect="1"/>
          </p:cNvPicPr>
          <p:nvPr/>
        </p:nvPicPr>
        <p:blipFill>
          <a:blip r:embed="rId3"/>
          <a:stretch>
            <a:fillRect/>
          </a:stretch>
        </p:blipFill>
        <p:spPr>
          <a:xfrm>
            <a:off x="179512" y="3051703"/>
            <a:ext cx="6953607" cy="2385304"/>
          </a:xfrm>
          <a:prstGeom prst="rect">
            <a:avLst/>
          </a:prstGeom>
        </p:spPr>
      </p:pic>
      <p:pic>
        <p:nvPicPr>
          <p:cNvPr id="2" name="Grafik 1">
            <a:extLst>
              <a:ext uri="{FF2B5EF4-FFF2-40B4-BE49-F238E27FC236}">
                <a16:creationId xmlns:a16="http://schemas.microsoft.com/office/drawing/2014/main" id="{35CCE7FF-D52D-4CA5-AC6C-DF3630763DCA}"/>
              </a:ext>
            </a:extLst>
          </p:cNvPr>
          <p:cNvPicPr>
            <a:picLocks noChangeAspect="1"/>
          </p:cNvPicPr>
          <p:nvPr/>
        </p:nvPicPr>
        <p:blipFill>
          <a:blip r:embed="rId4"/>
          <a:stretch>
            <a:fillRect/>
          </a:stretch>
        </p:blipFill>
        <p:spPr>
          <a:xfrm rot="177649">
            <a:off x="3699237" y="209290"/>
            <a:ext cx="4872176" cy="5689964"/>
          </a:xfrm>
          <a:prstGeom prst="rect">
            <a:avLst/>
          </a:prstGeom>
        </p:spPr>
      </p:pic>
      <p:pic>
        <p:nvPicPr>
          <p:cNvPr id="11" name="Picture 6">
            <a:extLst>
              <a:ext uri="{FF2B5EF4-FFF2-40B4-BE49-F238E27FC236}">
                <a16:creationId xmlns:a16="http://schemas.microsoft.com/office/drawing/2014/main" id="{ADEAA911-3C97-4E15-B829-F57B34DB5A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a:extLst>
              <a:ext uri="{FF2B5EF4-FFF2-40B4-BE49-F238E27FC236}">
                <a16:creationId xmlns:a16="http://schemas.microsoft.com/office/drawing/2014/main" id="{FC791030-FA7A-4613-9B88-EDC5F230CA4A}"/>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6">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Tree>
    <p:extLst>
      <p:ext uri="{BB962C8B-B14F-4D97-AF65-F5344CB8AC3E}">
        <p14:creationId xmlns:p14="http://schemas.microsoft.com/office/powerpoint/2010/main" val="2081265256"/>
      </p:ext>
    </p:extLst>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7</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0" name="Inhaltsplatzhalter 2">
            <a:extLst>
              <a:ext uri="{FF2B5EF4-FFF2-40B4-BE49-F238E27FC236}">
                <a16:creationId xmlns:a16="http://schemas.microsoft.com/office/drawing/2014/main" id="{E75D862D-F437-4F25-AA8C-900BCB5EE9D1}"/>
              </a:ext>
            </a:extLst>
          </p:cNvPr>
          <p:cNvSpPr txBox="1">
            <a:spLocks/>
          </p:cNvSpPr>
          <p:nvPr/>
        </p:nvSpPr>
        <p:spPr bwMode="auto">
          <a:xfrm>
            <a:off x="652462" y="1372023"/>
            <a:ext cx="7978775" cy="54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r>
              <a:rPr lang="de-AT" sz="3000" b="1" kern="0" dirty="0"/>
              <a:t>Maßnahmen zur Sicherung der Wasserversorgung</a:t>
            </a:r>
          </a:p>
          <a:p>
            <a:pPr marL="457200" lvl="1" indent="0">
              <a:buNone/>
            </a:pPr>
            <a:endParaRPr lang="de-AT" sz="1600" kern="0" dirty="0"/>
          </a:p>
          <a:p>
            <a:pPr lvl="1"/>
            <a:r>
              <a:rPr lang="de-AT" sz="2400" kern="0" dirty="0"/>
              <a:t>Bedarfsermittlung für Krisensituationen</a:t>
            </a:r>
          </a:p>
          <a:p>
            <a:pPr lvl="1"/>
            <a:r>
              <a:rPr lang="de-AT" sz="2400" kern="0" dirty="0"/>
              <a:t>mehrere Standbeine (Brunnen, Quellen)</a:t>
            </a:r>
          </a:p>
          <a:p>
            <a:pPr lvl="1"/>
            <a:r>
              <a:rPr lang="de-AT" sz="2400" kern="0" dirty="0"/>
              <a:t>genügend Speicherraum schaffen (Hochbehälter)</a:t>
            </a:r>
          </a:p>
          <a:p>
            <a:pPr lvl="1"/>
            <a:r>
              <a:rPr lang="de-AT" sz="2400" kern="0" dirty="0"/>
              <a:t>Notverbund mit anderen Wasserversorgern</a:t>
            </a:r>
          </a:p>
          <a:p>
            <a:pPr lvl="1"/>
            <a:r>
              <a:rPr lang="de-AT" sz="2400" kern="0" dirty="0"/>
              <a:t>Schwerpunktwasserwerke vorsehen </a:t>
            </a:r>
            <a:r>
              <a:rPr lang="de-AT" sz="1400" kern="0" dirty="0"/>
              <a:t>(mit Notstromversorgung)</a:t>
            </a:r>
          </a:p>
          <a:p>
            <a:pPr lvl="1"/>
            <a:r>
              <a:rPr lang="de-AT" sz="2400" kern="0" dirty="0"/>
              <a:t>Wartung von Reserve- und Notversorgungsanlagen</a:t>
            </a:r>
          </a:p>
          <a:p>
            <a:pPr lvl="1"/>
            <a:r>
              <a:rPr lang="de-AT" sz="2400" kern="0" dirty="0"/>
              <a:t>Mitarbeiterschulung - Training</a:t>
            </a:r>
          </a:p>
        </p:txBody>
      </p:sp>
      <p:sp>
        <p:nvSpPr>
          <p:cNvPr id="7" name="Titel 1">
            <a:extLst>
              <a:ext uri="{FF2B5EF4-FFF2-40B4-BE49-F238E27FC236}">
                <a16:creationId xmlns:a16="http://schemas.microsoft.com/office/drawing/2014/main" id="{8334D9AF-570E-437E-8668-A63FAB191402}"/>
              </a:ext>
            </a:extLst>
          </p:cNvPr>
          <p:cNvSpPr txBox="1">
            <a:spLocks/>
          </p:cNvSpPr>
          <p:nvPr/>
        </p:nvSpPr>
        <p:spPr bwMode="auto">
          <a:xfrm>
            <a:off x="366713" y="188913"/>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4400" kern="0" dirty="0"/>
              <a:t>BLACKOUT</a:t>
            </a:r>
            <a:endParaRPr lang="de-DE" sz="4400" kern="0" dirty="0"/>
          </a:p>
        </p:txBody>
      </p:sp>
    </p:spTree>
    <p:extLst>
      <p:ext uri="{BB962C8B-B14F-4D97-AF65-F5344CB8AC3E}">
        <p14:creationId xmlns:p14="http://schemas.microsoft.com/office/powerpoint/2010/main" val="3984074605"/>
      </p:ext>
    </p:extLst>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8</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0" name="Inhaltsplatzhalter 2">
            <a:extLst>
              <a:ext uri="{FF2B5EF4-FFF2-40B4-BE49-F238E27FC236}">
                <a16:creationId xmlns:a16="http://schemas.microsoft.com/office/drawing/2014/main" id="{E75D862D-F437-4F25-AA8C-900BCB5EE9D1}"/>
              </a:ext>
            </a:extLst>
          </p:cNvPr>
          <p:cNvSpPr txBox="1">
            <a:spLocks/>
          </p:cNvSpPr>
          <p:nvPr/>
        </p:nvSpPr>
        <p:spPr bwMode="auto">
          <a:xfrm>
            <a:off x="652462" y="1372023"/>
            <a:ext cx="7978775" cy="54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r>
              <a:rPr lang="de-AT" sz="3000" b="1" kern="0" dirty="0"/>
              <a:t>Maßnahmen zur Sicherung der Wasserversorgung</a:t>
            </a:r>
          </a:p>
          <a:p>
            <a:pPr marL="457200" lvl="1" indent="0">
              <a:buNone/>
            </a:pPr>
            <a:endParaRPr lang="de-AT" sz="1600" kern="0" dirty="0"/>
          </a:p>
          <a:p>
            <a:pPr lvl="1"/>
            <a:r>
              <a:rPr lang="de-AT" sz="2400" kern="0" dirty="0"/>
              <a:t>Fahrzeuge und Geräte </a:t>
            </a:r>
          </a:p>
          <a:p>
            <a:pPr lvl="1"/>
            <a:r>
              <a:rPr lang="de-AT" sz="2400" kern="0" dirty="0"/>
              <a:t>Treibstoffhaltung bzw. Beschaffung</a:t>
            </a:r>
          </a:p>
          <a:p>
            <a:pPr lvl="1"/>
            <a:r>
              <a:rPr lang="de-AT" sz="2400" kern="0" dirty="0"/>
              <a:t>Kommunikation Infrastruktur - intern und extern</a:t>
            </a:r>
          </a:p>
          <a:p>
            <a:pPr lvl="1"/>
            <a:r>
              <a:rPr lang="de-AT" sz="2400" kern="0" dirty="0"/>
              <a:t>Personalverfügbarkeit  </a:t>
            </a:r>
          </a:p>
          <a:p>
            <a:pPr lvl="1"/>
            <a:r>
              <a:rPr lang="de-AT" sz="2400" kern="0" dirty="0"/>
              <a:t>Unterbringung, Verpflegung, Körperpflege</a:t>
            </a:r>
          </a:p>
          <a:p>
            <a:pPr lvl="1"/>
            <a:r>
              <a:rPr lang="de-AT" sz="2400" kern="0" dirty="0"/>
              <a:t>Schutzbedürftige Personengruppen</a:t>
            </a:r>
          </a:p>
        </p:txBody>
      </p:sp>
      <p:sp>
        <p:nvSpPr>
          <p:cNvPr id="7" name="Titel 1">
            <a:extLst>
              <a:ext uri="{FF2B5EF4-FFF2-40B4-BE49-F238E27FC236}">
                <a16:creationId xmlns:a16="http://schemas.microsoft.com/office/drawing/2014/main" id="{8334D9AF-570E-437E-8668-A63FAB191402}"/>
              </a:ext>
            </a:extLst>
          </p:cNvPr>
          <p:cNvSpPr txBox="1">
            <a:spLocks/>
          </p:cNvSpPr>
          <p:nvPr/>
        </p:nvSpPr>
        <p:spPr bwMode="auto">
          <a:xfrm>
            <a:off x="366713" y="188913"/>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4400" kern="0" dirty="0"/>
              <a:t>BLACKOUT</a:t>
            </a:r>
            <a:endParaRPr lang="de-DE" sz="4400" kern="0" dirty="0"/>
          </a:p>
        </p:txBody>
      </p:sp>
    </p:spTree>
    <p:extLst>
      <p:ext uri="{BB962C8B-B14F-4D97-AF65-F5344CB8AC3E}">
        <p14:creationId xmlns:p14="http://schemas.microsoft.com/office/powerpoint/2010/main" val="2543316922"/>
      </p:ext>
    </p:extLst>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6"/>
          <p:cNvSpPr txBox="1">
            <a:spLocks noGrp="1" noChangeArrowheads="1"/>
          </p:cNvSpPr>
          <p:nvPr/>
        </p:nvSpPr>
        <p:spPr bwMode="auto">
          <a:xfrm>
            <a:off x="619125" y="630555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chemeClr val="tx2"/>
              </a:buClr>
              <a:buFont typeface="Wingdings" panose="05000000000000000000" pitchFamily="2" charset="2"/>
              <a:buChar char="§"/>
              <a:defRPr sz="2600" b="1">
                <a:solidFill>
                  <a:schemeClr val="tx2"/>
                </a:solidFill>
                <a:latin typeface="Arial" panose="020B0604020202020204" pitchFamily="34" charset="0"/>
              </a:defRPr>
            </a:lvl1pPr>
            <a:lvl2pPr marL="742950" indent="-285750">
              <a:spcBef>
                <a:spcPct val="10000"/>
              </a:spcBef>
              <a:buClr>
                <a:schemeClr val="tx2"/>
              </a:buClr>
              <a:buFont typeface="Wingdings" panose="05000000000000000000" pitchFamily="2" charset="2"/>
              <a:buChar char="§"/>
              <a:defRPr sz="2600">
                <a:solidFill>
                  <a:schemeClr val="tx2"/>
                </a:solidFill>
                <a:latin typeface="Arial" panose="020B0604020202020204" pitchFamily="34" charset="0"/>
              </a:defRPr>
            </a:lvl2pPr>
            <a:lvl3pPr marL="1143000" indent="-228600">
              <a:spcBef>
                <a:spcPct val="10000"/>
              </a:spcBef>
              <a:buClr>
                <a:schemeClr val="tx2"/>
              </a:buClr>
              <a:buFont typeface="Wingdings" panose="05000000000000000000" pitchFamily="2" charset="2"/>
              <a:buChar char="§"/>
              <a:defRPr sz="2400">
                <a:solidFill>
                  <a:schemeClr val="tx2"/>
                </a:solidFill>
                <a:latin typeface="Arial" panose="020B0604020202020204" pitchFamily="34" charset="0"/>
              </a:defRPr>
            </a:lvl3pPr>
            <a:lvl4pPr marL="16002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4pPr>
            <a:lvl5pPr marL="2057400" indent="-228600">
              <a:spcBef>
                <a:spcPct val="10000"/>
              </a:spcBef>
              <a:buClr>
                <a:schemeClr val="tx2"/>
              </a:buClr>
              <a:buFont typeface="Wingdings" panose="05000000000000000000" pitchFamily="2" charset="2"/>
              <a:buChar char="§"/>
              <a:defRPr sz="2000">
                <a:solidFill>
                  <a:schemeClr val="tx2"/>
                </a:solidFill>
                <a:latin typeface="Arial" panose="020B0604020202020204" pitchFamily="34" charset="0"/>
              </a:defRPr>
            </a:lvl5pPr>
            <a:lvl6pPr marL="25146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6pPr>
            <a:lvl7pPr marL="29718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7pPr>
            <a:lvl8pPr marL="34290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8pPr>
            <a:lvl9pPr marL="3886200" indent="-22860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Arial" panose="020B0604020202020204" pitchFamily="34" charset="0"/>
              </a:defRPr>
            </a:lvl9pPr>
          </a:lstStyle>
          <a:p>
            <a:pPr algn="ctr" eaLnBrk="1" hangingPunct="1">
              <a:lnSpc>
                <a:spcPct val="100000"/>
              </a:lnSpc>
              <a:spcBef>
                <a:spcPct val="0"/>
              </a:spcBef>
              <a:buClrTx/>
              <a:buFontTx/>
              <a:buNone/>
            </a:pPr>
            <a:fld id="{C7E59050-88B2-4ACB-B780-C3FC20322989}" type="slidenum">
              <a:rPr lang="de-DE" altLang="de-DE" sz="1200">
                <a:solidFill>
                  <a:srgbClr val="7B827C"/>
                </a:solidFill>
              </a:rPr>
              <a:pPr algn="ctr" eaLnBrk="1" hangingPunct="1">
                <a:lnSpc>
                  <a:spcPct val="100000"/>
                </a:lnSpc>
                <a:spcBef>
                  <a:spcPct val="0"/>
                </a:spcBef>
                <a:buClrTx/>
                <a:buFontTx/>
                <a:buNone/>
              </a:pPr>
              <a:t>9</a:t>
            </a:fld>
            <a:endParaRPr lang="de-DE" altLang="de-DE" sz="1200">
              <a:solidFill>
                <a:srgbClr val="7B827C"/>
              </a:solidFill>
            </a:endParaRPr>
          </a:p>
        </p:txBody>
      </p:sp>
      <p:sp>
        <p:nvSpPr>
          <p:cNvPr id="19459" name="Rectangle 3"/>
          <p:cNvSpPr>
            <a:spLocks noGrp="1" noChangeArrowheads="1"/>
          </p:cNvSpPr>
          <p:nvPr>
            <p:ph type="ctrTitle" idx="4294967295"/>
          </p:nvPr>
        </p:nvSpPr>
        <p:spPr>
          <a:xfrm>
            <a:off x="755650" y="5229225"/>
            <a:ext cx="7772400" cy="647700"/>
          </a:xfrm>
          <a:effectLst>
            <a:outerShdw dist="12700" algn="ctr" rotWithShape="0">
              <a:srgbClr val="7B827C"/>
            </a:outerShdw>
          </a:effectLst>
        </p:spPr>
        <p:txBody>
          <a:bodyPr anchor="b"/>
          <a:lstStyle/>
          <a:p>
            <a:pPr eaLnBrk="1" hangingPunct="1"/>
            <a:r>
              <a:rPr lang="de-DE" altLang="de-DE" sz="4000" dirty="0"/>
              <a:t> </a:t>
            </a:r>
            <a:br>
              <a:rPr lang="de-DE" altLang="de-DE" sz="4000" dirty="0"/>
            </a:br>
            <a:br>
              <a:rPr lang="de-DE" altLang="de-DE" sz="4000" dirty="0"/>
            </a:br>
            <a:br>
              <a:rPr lang="de-DE" altLang="de-DE" sz="4000" dirty="0"/>
            </a:br>
            <a:endParaRPr lang="de-DE" altLang="de-DE" sz="4000" dirty="0"/>
          </a:p>
        </p:txBody>
      </p:sp>
      <p:pic>
        <p:nvPicPr>
          <p:cNvPr id="1946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145211"/>
            <a:ext cx="935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6B6071BB-ABCE-4167-B127-3FDDB6B84892}"/>
              </a:ext>
            </a:extLst>
          </p:cNvPr>
          <p:cNvSpPr txBox="1"/>
          <p:nvPr/>
        </p:nvSpPr>
        <p:spPr>
          <a:xfrm>
            <a:off x="3635896" y="6260454"/>
            <a:ext cx="4572000" cy="461665"/>
          </a:xfrm>
          <a:prstGeom prst="rect">
            <a:avLst/>
          </a:prstGeom>
          <a:noFill/>
        </p:spPr>
        <p:txBody>
          <a:bodyPr wrap="square">
            <a:spAutoFit/>
          </a:bodyPr>
          <a:lstStyle/>
          <a:p>
            <a:pPr algn="ctr"/>
            <a:r>
              <a:rPr lang="de-DE" dirty="0">
                <a:solidFill>
                  <a:srgbClr val="0000FF"/>
                </a:solidFill>
                <a:hlinkClick r:id="rId4">
                  <a:extLst>
                    <a:ext uri="{A12FA001-AC4F-418D-AE19-62706E023703}">
                      <ahyp:hlinkClr xmlns:ahyp="http://schemas.microsoft.com/office/drawing/2018/hyperlinkcolor" val="tx"/>
                    </a:ext>
                  </a:extLst>
                </a:hlinkClick>
              </a:rPr>
              <a:t>www.wasser-burgenland.at</a:t>
            </a:r>
            <a:endParaRPr lang="de-DE" dirty="0">
              <a:solidFill>
                <a:srgbClr val="0000FF"/>
              </a:solidFill>
            </a:endParaRPr>
          </a:p>
        </p:txBody>
      </p:sp>
      <p:sp>
        <p:nvSpPr>
          <p:cNvPr id="10" name="Inhaltsplatzhalter 2">
            <a:extLst>
              <a:ext uri="{FF2B5EF4-FFF2-40B4-BE49-F238E27FC236}">
                <a16:creationId xmlns:a16="http://schemas.microsoft.com/office/drawing/2014/main" id="{E75D862D-F437-4F25-AA8C-900BCB5EE9D1}"/>
              </a:ext>
            </a:extLst>
          </p:cNvPr>
          <p:cNvSpPr txBox="1">
            <a:spLocks/>
          </p:cNvSpPr>
          <p:nvPr/>
        </p:nvSpPr>
        <p:spPr bwMode="auto">
          <a:xfrm>
            <a:off x="697692" y="1090711"/>
            <a:ext cx="7888316" cy="54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lnSpc>
                <a:spcPct val="90000"/>
              </a:lnSpc>
              <a:spcBef>
                <a:spcPct val="30000"/>
              </a:spcBef>
              <a:spcAft>
                <a:spcPct val="0"/>
              </a:spcAft>
              <a:buClr>
                <a:schemeClr val="tx2"/>
              </a:buClr>
              <a:buFont typeface="Wingdings" pitchFamily="2" charset="2"/>
              <a:buNone/>
              <a:defRPr sz="2600" b="0">
                <a:solidFill>
                  <a:schemeClr val="tx2"/>
                </a:solidFill>
                <a:latin typeface="+mn-lt"/>
                <a:ea typeface="+mn-ea"/>
                <a:cs typeface="+mn-cs"/>
              </a:defRPr>
            </a:lvl1pPr>
            <a:lvl2pPr marL="742950" indent="-285750" algn="l" rtl="0" eaLnBrk="0" fontAlgn="base" hangingPunct="0">
              <a:spcBef>
                <a:spcPct val="10000"/>
              </a:spcBef>
              <a:spcAft>
                <a:spcPct val="0"/>
              </a:spcAft>
              <a:buClr>
                <a:schemeClr val="tx2"/>
              </a:buClr>
              <a:buFont typeface="Wingdings" panose="05000000000000000000" pitchFamily="2" charset="2"/>
              <a:buChar char="§"/>
              <a:defRPr sz="2600">
                <a:solidFill>
                  <a:schemeClr val="tx2"/>
                </a:solidFill>
                <a:latin typeface="+mn-lt"/>
              </a:defRPr>
            </a:lvl2pPr>
            <a:lvl3pPr marL="1143000" indent="-228600" algn="l" rtl="0" eaLnBrk="0" fontAlgn="base" hangingPunct="0">
              <a:spcBef>
                <a:spcPct val="10000"/>
              </a:spcBef>
              <a:spcAft>
                <a:spcPct val="0"/>
              </a:spcAft>
              <a:buClr>
                <a:schemeClr val="tx2"/>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4pPr>
            <a:lvl5pPr marL="2057400" indent="-228600" algn="l" rtl="0" eaLnBrk="0" fontAlgn="base" hangingPunct="0">
              <a:spcBef>
                <a:spcPct val="10000"/>
              </a:spcBef>
              <a:spcAft>
                <a:spcPct val="0"/>
              </a:spcAft>
              <a:buClr>
                <a:schemeClr val="tx2"/>
              </a:buClr>
              <a:buFont typeface="Wingdings" panose="05000000000000000000" pitchFamily="2" charset="2"/>
              <a:buChar char="§"/>
              <a:defRPr sz="2000">
                <a:solidFill>
                  <a:schemeClr val="tx2"/>
                </a:solidFill>
                <a:latin typeface="+mn-lt"/>
              </a:defRPr>
            </a:lvl5pPr>
            <a:lvl6pPr marL="25146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6pPr>
            <a:lvl7pPr marL="29718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7pPr>
            <a:lvl8pPr marL="34290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8pPr>
            <a:lvl9pPr marL="3886200" indent="-228600" algn="l" rtl="0" fontAlgn="base">
              <a:spcBef>
                <a:spcPct val="10000"/>
              </a:spcBef>
              <a:spcAft>
                <a:spcPct val="0"/>
              </a:spcAft>
              <a:buClr>
                <a:schemeClr val="tx2"/>
              </a:buClr>
              <a:buFont typeface="Wingdings" pitchFamily="2" charset="2"/>
              <a:buChar char="§"/>
              <a:defRPr sz="2000">
                <a:solidFill>
                  <a:schemeClr val="tx2"/>
                </a:solidFill>
                <a:latin typeface="+mn-lt"/>
              </a:defRPr>
            </a:lvl9pPr>
          </a:lstStyle>
          <a:p>
            <a:r>
              <a:rPr lang="de-AT" sz="3000" b="1" kern="0" dirty="0"/>
              <a:t>Maßnahmen zur Sicherung der Wasserversorgung</a:t>
            </a:r>
          </a:p>
          <a:p>
            <a:pPr marL="457200" lvl="1" indent="0">
              <a:buNone/>
            </a:pPr>
            <a:endParaRPr lang="de-AT" sz="1200" kern="0" dirty="0"/>
          </a:p>
          <a:p>
            <a:pPr lvl="1"/>
            <a:r>
              <a:rPr lang="de-AT" sz="2400" kern="0" dirty="0"/>
              <a:t>Bedarfsermittlung für Krisensituationen</a:t>
            </a:r>
          </a:p>
          <a:p>
            <a:pPr lvl="1"/>
            <a:r>
              <a:rPr lang="de-AT" sz="2400" kern="0" dirty="0"/>
              <a:t>Kontakte minimieren / Arbeit startet zu Hause</a:t>
            </a:r>
          </a:p>
          <a:p>
            <a:pPr lvl="1"/>
            <a:r>
              <a:rPr lang="de-AT" sz="2400" kern="0" dirty="0"/>
              <a:t>Ersatzschaltwarte einrichten</a:t>
            </a:r>
          </a:p>
          <a:p>
            <a:pPr lvl="1"/>
            <a:r>
              <a:rPr lang="de-AT" sz="2400" kern="0" dirty="0"/>
              <a:t>Home Office</a:t>
            </a:r>
          </a:p>
          <a:p>
            <a:pPr lvl="1"/>
            <a:r>
              <a:rPr lang="de-AT" sz="2400" kern="0" dirty="0"/>
              <a:t>Aussetzen unwichtiger Arbeiten (WZ Tausch...)</a:t>
            </a:r>
          </a:p>
          <a:p>
            <a:pPr lvl="1"/>
            <a:r>
              <a:rPr lang="de-AT" sz="2400" kern="0" dirty="0"/>
              <a:t>Mitarbeiterschulung - Training</a:t>
            </a:r>
          </a:p>
        </p:txBody>
      </p:sp>
      <p:sp>
        <p:nvSpPr>
          <p:cNvPr id="7" name="Titel 1">
            <a:extLst>
              <a:ext uri="{FF2B5EF4-FFF2-40B4-BE49-F238E27FC236}">
                <a16:creationId xmlns:a16="http://schemas.microsoft.com/office/drawing/2014/main" id="{8334D9AF-570E-437E-8668-A63FAB191402}"/>
              </a:ext>
            </a:extLst>
          </p:cNvPr>
          <p:cNvSpPr txBox="1">
            <a:spLocks/>
          </p:cNvSpPr>
          <p:nvPr/>
        </p:nvSpPr>
        <p:spPr bwMode="auto">
          <a:xfrm>
            <a:off x="366713" y="188913"/>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4400" kern="0" dirty="0"/>
              <a:t>EPIDEMIE</a:t>
            </a:r>
            <a:endParaRPr lang="de-DE" sz="4400" kern="0" dirty="0"/>
          </a:p>
        </p:txBody>
      </p:sp>
      <p:sp>
        <p:nvSpPr>
          <p:cNvPr id="9" name="Titel 1">
            <a:extLst>
              <a:ext uri="{FF2B5EF4-FFF2-40B4-BE49-F238E27FC236}">
                <a16:creationId xmlns:a16="http://schemas.microsoft.com/office/drawing/2014/main" id="{2E14BAF7-0A2B-4962-86FD-1C742E7E54A0}"/>
              </a:ext>
            </a:extLst>
          </p:cNvPr>
          <p:cNvSpPr txBox="1">
            <a:spLocks/>
          </p:cNvSpPr>
          <p:nvPr/>
        </p:nvSpPr>
        <p:spPr bwMode="auto">
          <a:xfrm>
            <a:off x="527775" y="4825677"/>
            <a:ext cx="7978775" cy="828675"/>
          </a:xfrm>
          <a:prstGeom prst="rect">
            <a:avLst/>
          </a:prstGeom>
          <a:noFill/>
          <a:ln>
            <a:noFill/>
          </a:ln>
          <a:effectLst>
            <a:outerShdw dist="12700" algn="ctr" rotWithShape="0">
              <a:srgbClr val="7B827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57200" algn="ctr" rtl="0" fontAlgn="base">
              <a:spcBef>
                <a:spcPct val="0"/>
              </a:spcBef>
              <a:spcAft>
                <a:spcPct val="0"/>
              </a:spcAft>
              <a:defRPr sz="3000" b="1">
                <a:solidFill>
                  <a:schemeClr val="tx2"/>
                </a:solidFill>
                <a:latin typeface="Arial" charset="0"/>
              </a:defRPr>
            </a:lvl6pPr>
            <a:lvl7pPr marL="914400" algn="ctr" rtl="0" fontAlgn="base">
              <a:spcBef>
                <a:spcPct val="0"/>
              </a:spcBef>
              <a:spcAft>
                <a:spcPct val="0"/>
              </a:spcAft>
              <a:defRPr sz="3000" b="1">
                <a:solidFill>
                  <a:schemeClr val="tx2"/>
                </a:solidFill>
                <a:latin typeface="Arial" charset="0"/>
              </a:defRPr>
            </a:lvl7pPr>
            <a:lvl8pPr marL="1371600" algn="ctr" rtl="0" fontAlgn="base">
              <a:spcBef>
                <a:spcPct val="0"/>
              </a:spcBef>
              <a:spcAft>
                <a:spcPct val="0"/>
              </a:spcAft>
              <a:defRPr sz="3000" b="1">
                <a:solidFill>
                  <a:schemeClr val="tx2"/>
                </a:solidFill>
                <a:latin typeface="Arial" charset="0"/>
              </a:defRPr>
            </a:lvl8pPr>
            <a:lvl9pPr marL="1828800" algn="ctr" rtl="0" fontAlgn="base">
              <a:spcBef>
                <a:spcPct val="0"/>
              </a:spcBef>
              <a:spcAft>
                <a:spcPct val="0"/>
              </a:spcAft>
              <a:defRPr sz="3000" b="1">
                <a:solidFill>
                  <a:schemeClr val="tx2"/>
                </a:solidFill>
                <a:latin typeface="Arial" charset="0"/>
              </a:defRPr>
            </a:lvl9pPr>
          </a:lstStyle>
          <a:p>
            <a:pPr>
              <a:defRPr/>
            </a:pPr>
            <a:r>
              <a:rPr lang="de-AT" sz="4400" kern="0" dirty="0"/>
              <a:t>CYBERANGRIFF</a:t>
            </a:r>
            <a:endParaRPr lang="de-DE" sz="4400" kern="0" dirty="0"/>
          </a:p>
        </p:txBody>
      </p:sp>
    </p:spTree>
    <p:extLst>
      <p:ext uri="{BB962C8B-B14F-4D97-AF65-F5344CB8AC3E}">
        <p14:creationId xmlns:p14="http://schemas.microsoft.com/office/powerpoint/2010/main" val="2078043571"/>
      </p:ext>
    </p:extLst>
  </p:cSld>
  <p:clrMapOvr>
    <a:masterClrMapping/>
  </p:clrMapOvr>
  <p:transition>
    <p:split orient="vert"/>
  </p:transition>
</p:sld>
</file>

<file path=ppt/theme/theme1.xml><?xml version="1.0" encoding="utf-8"?>
<a:theme xmlns:a="http://schemas.openxmlformats.org/drawingml/2006/main" name="vorlage-125_externe_Vortragende">
  <a:themeElements>
    <a:clrScheme name="vorlage-125_externe_Vortragende 2">
      <a:dk1>
        <a:srgbClr val="000000"/>
      </a:dk1>
      <a:lt1>
        <a:srgbClr val="DDDDDD"/>
      </a:lt1>
      <a:dk2>
        <a:srgbClr val="000000"/>
      </a:dk2>
      <a:lt2>
        <a:srgbClr val="7B827C"/>
      </a:lt2>
      <a:accent1>
        <a:srgbClr val="FFFFFF"/>
      </a:accent1>
      <a:accent2>
        <a:srgbClr val="FFE814"/>
      </a:accent2>
      <a:accent3>
        <a:srgbClr val="EBEBEB"/>
      </a:accent3>
      <a:accent4>
        <a:srgbClr val="000000"/>
      </a:accent4>
      <a:accent5>
        <a:srgbClr val="FFFFFF"/>
      </a:accent5>
      <a:accent6>
        <a:srgbClr val="E7D211"/>
      </a:accent6>
      <a:hlink>
        <a:srgbClr val="065590"/>
      </a:hlink>
      <a:folHlink>
        <a:srgbClr val="92CAE0"/>
      </a:folHlink>
    </a:clrScheme>
    <a:fontScheme name="vorlage-125_externe_Vortragen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orlage-125_externe_Vortragende 1">
        <a:dk1>
          <a:srgbClr val="000000"/>
        </a:dk1>
        <a:lt1>
          <a:srgbClr val="FFFFFF"/>
        </a:lt1>
        <a:dk2>
          <a:srgbClr val="000000"/>
        </a:dk2>
        <a:lt2>
          <a:srgbClr val="969696"/>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orlage-125_externe_Vortragende 2">
        <a:dk1>
          <a:srgbClr val="000000"/>
        </a:dk1>
        <a:lt1>
          <a:srgbClr val="DDDDDD"/>
        </a:lt1>
        <a:dk2>
          <a:srgbClr val="000000"/>
        </a:dk2>
        <a:lt2>
          <a:srgbClr val="7B827C"/>
        </a:lt2>
        <a:accent1>
          <a:srgbClr val="FFFFFF"/>
        </a:accent1>
        <a:accent2>
          <a:srgbClr val="FFE814"/>
        </a:accent2>
        <a:accent3>
          <a:srgbClr val="EBEBEB"/>
        </a:accent3>
        <a:accent4>
          <a:srgbClr val="000000"/>
        </a:accent4>
        <a:accent5>
          <a:srgbClr val="FFFFFF"/>
        </a:accent5>
        <a:accent6>
          <a:srgbClr val="E7D211"/>
        </a:accent6>
        <a:hlink>
          <a:srgbClr val="065590"/>
        </a:hlink>
        <a:folHlink>
          <a:srgbClr val="92CAE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vorlage-125_externe_Vortragende</Template>
  <TotalTime>0</TotalTime>
  <Words>1745</Words>
  <Application>Microsoft Office PowerPoint</Application>
  <PresentationFormat>Bildschirmpräsentation (4:3)</PresentationFormat>
  <Paragraphs>393</Paragraphs>
  <Slides>40</Slides>
  <Notes>38</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40</vt:i4>
      </vt:variant>
    </vt:vector>
  </HeadingPairs>
  <TitlesOfParts>
    <vt:vector size="50" baseType="lpstr">
      <vt:lpstr>Arial</vt:lpstr>
      <vt:lpstr>Arial Black</vt:lpstr>
      <vt:lpstr>Catamaran</vt:lpstr>
      <vt:lpstr>Matura MT Script Capitals</vt:lpstr>
      <vt:lpstr>Microsoft Sans Serif</vt:lpstr>
      <vt:lpstr>Open Sans</vt:lpstr>
      <vt:lpstr>Symbol</vt:lpstr>
      <vt:lpstr>Times New Roman</vt:lpstr>
      <vt:lpstr>Wingdings</vt:lpstr>
      <vt:lpstr>vorlage-125_externe_Vortragende</vt:lpstr>
      <vt:lpstr>INFOTAG TRINKWASSER 2022</vt:lpstr>
      <vt:lpstr>    </vt:lpstr>
      <vt:lpstr>    </vt:lpstr>
      <vt:lpstr>    </vt:lpstr>
      <vt:lpstr>PowerPoint-Präsentation</vt:lpstr>
      <vt:lpstr>PowerPoint-Präsentation</vt:lpstr>
      <vt:lpstr>    </vt:lpstr>
      <vt:lpstr>    </vt:lpstr>
      <vt:lpstr>    </vt:lpstr>
      <vt:lpstr>PowerPoint-Präsentation</vt:lpstr>
      <vt:lpstr>    Wasserwerk Pinkafeld</vt:lpstr>
      <vt:lpstr>    Wasserwerk Oberwart</vt:lpstr>
      <vt:lpstr>    </vt:lpstr>
      <vt:lpstr>Wasserwerk Markt Allhau</vt:lpstr>
      <vt:lpstr>    Wasserwerk Markt Allhau</vt:lpstr>
      <vt:lpstr>Wasserverband Thermenland</vt:lpstr>
      <vt:lpstr>Wasserverband Thermenland</vt:lpstr>
      <vt:lpstr>PowerPoint-Präsentation</vt:lpstr>
      <vt:lpstr>    Wasserwerk Lackendorf I+II</vt:lpstr>
      <vt:lpstr>    Wasserwerk Haschendorf</vt:lpstr>
      <vt:lpstr>PowerPoint-Präsentation</vt:lpstr>
      <vt:lpstr>    Pumpwerke HB Kobersdorf HB I Sieggraben PW Kleinwarasdorf PW Neudorf</vt:lpstr>
      <vt:lpstr>PowerPoint-Präsentation</vt:lpstr>
      <vt:lpstr>    </vt:lpstr>
      <vt:lpstr>    </vt:lpstr>
      <vt:lpstr>    </vt:lpstr>
      <vt:lpstr>    </vt:lpstr>
      <vt:lpstr>    </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    </vt:lpstr>
      <vt:lpstr>    </vt:lpstr>
      <vt:lpstr>    </vt:lpstr>
      <vt:lpstr>    </vt:lpstr>
    </vt:vector>
  </TitlesOfParts>
  <Company>ÖVGW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Kongress und Fachmesse Gas Wasser 116. Jahrestagung ÖVGW</dc:title>
  <dc:creator>Wörndl</dc:creator>
  <cp:lastModifiedBy>Rudolf Stagl Ing.</cp:lastModifiedBy>
  <cp:revision>382</cp:revision>
  <cp:lastPrinted>2021-10-19T13:47:37Z</cp:lastPrinted>
  <dcterms:created xsi:type="dcterms:W3CDTF">2006-03-20T11:04:56Z</dcterms:created>
  <dcterms:modified xsi:type="dcterms:W3CDTF">2022-05-13T09:13:24Z</dcterms:modified>
</cp:coreProperties>
</file>