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68" r:id="rId2"/>
    <p:sldId id="417" r:id="rId3"/>
    <p:sldId id="483" r:id="rId4"/>
    <p:sldId id="456" r:id="rId5"/>
    <p:sldId id="455" r:id="rId6"/>
    <p:sldId id="472" r:id="rId7"/>
    <p:sldId id="487" r:id="rId8"/>
    <p:sldId id="473" r:id="rId9"/>
    <p:sldId id="486" r:id="rId10"/>
    <p:sldId id="458" r:id="rId11"/>
    <p:sldId id="475" r:id="rId12"/>
    <p:sldId id="474" r:id="rId13"/>
    <p:sldId id="471" r:id="rId14"/>
    <p:sldId id="482" r:id="rId15"/>
    <p:sldId id="479" r:id="rId16"/>
    <p:sldId id="485" r:id="rId17"/>
    <p:sldId id="478" r:id="rId18"/>
    <p:sldId id="484" r:id="rId19"/>
    <p:sldId id="453" r:id="rId20"/>
    <p:sldId id="451" r:id="rId21"/>
    <p:sldId id="462" r:id="rId22"/>
    <p:sldId id="461" r:id="rId23"/>
    <p:sldId id="466" r:id="rId24"/>
    <p:sldId id="465" r:id="rId25"/>
    <p:sldId id="470" r:id="rId26"/>
    <p:sldId id="464" r:id="rId27"/>
    <p:sldId id="468" r:id="rId28"/>
    <p:sldId id="469" r:id="rId29"/>
    <p:sldId id="467" r:id="rId30"/>
    <p:sldId id="463" r:id="rId31"/>
    <p:sldId id="477" r:id="rId32"/>
    <p:sldId id="476" r:id="rId33"/>
  </p:sldIdLst>
  <p:sldSz cx="9144000" cy="6858000" type="screen4x3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0000FF"/>
    <a:srgbClr val="B9D3BF"/>
    <a:srgbClr val="8C8B68"/>
    <a:srgbClr val="9EC779"/>
    <a:srgbClr val="E4DECE"/>
    <a:srgbClr val="E0DFD2"/>
    <a:srgbClr val="F1F1EB"/>
    <a:srgbClr val="EAF2E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95" autoAdjust="0"/>
  </p:normalViewPr>
  <p:slideViewPr>
    <p:cSldViewPr>
      <p:cViewPr varScale="1">
        <p:scale>
          <a:sx n="106" d="100"/>
          <a:sy n="106" d="100"/>
        </p:scale>
        <p:origin x="174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99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EF8B0BB7-FC30-46EB-AC8F-55FB2E1BA677}" type="datetimeFigureOut">
              <a:rPr lang="de-DE"/>
              <a:pPr>
                <a:defRPr/>
              </a:pPr>
              <a:t>10.05.2022</a:t>
            </a:fld>
            <a:endParaRPr lang="de-DE"/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2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FD53872A-6215-4C1E-B0C5-4EB3F334868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2EF1652-5EA6-40D0-AA5F-13E39186AA4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62163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62956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72959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96744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66303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24569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75158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09048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62539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94893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60783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710466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679122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970858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89105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212883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220741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134432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547936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73382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764945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433446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617208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4889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58893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51534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93135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63395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19319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7598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9029700" y="0"/>
            <a:ext cx="114300" cy="6858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764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de-AT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0"/>
            <a:ext cx="114300" cy="68580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17647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de-AT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219200" y="6324600"/>
            <a:ext cx="304800" cy="228600"/>
          </a:xfrm>
          <a:prstGeom prst="rect">
            <a:avLst/>
          </a:prstGeom>
          <a:noFill/>
          <a:ln w="3175">
            <a:solidFill>
              <a:srgbClr val="C0C0C0"/>
            </a:solidFill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de-AT" altLang="de-DE"/>
          </a:p>
        </p:txBody>
      </p:sp>
      <p:sp>
        <p:nvSpPr>
          <p:cNvPr id="7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333500" y="6386513"/>
            <a:ext cx="104775" cy="119062"/>
          </a:xfrm>
          <a:prstGeom prst="homePlate">
            <a:avLst>
              <a:gd name="adj" fmla="val 100000"/>
            </a:avLst>
          </a:prstGeom>
          <a:solidFill>
            <a:srgbClr val="C0C0C0"/>
          </a:solidFill>
          <a:ln>
            <a:noFill/>
          </a:ln>
          <a:effectLst>
            <a:prstShdw prst="shdw17" dist="17961" dir="2700000">
              <a:srgbClr val="737373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de-AT" altLang="de-DE"/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228600" y="6324600"/>
            <a:ext cx="304800" cy="228600"/>
          </a:xfrm>
          <a:prstGeom prst="rect">
            <a:avLst/>
          </a:prstGeom>
          <a:noFill/>
          <a:ln w="3175">
            <a:solidFill>
              <a:srgbClr val="C0C0C0"/>
            </a:solidFill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de-AT" altLang="de-DE"/>
          </a:p>
        </p:txBody>
      </p:sp>
      <p:sp>
        <p:nvSpPr>
          <p:cNvPr id="9" name="AutoShape 14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 flipH="1">
            <a:off x="333375" y="6386513"/>
            <a:ext cx="104775" cy="119062"/>
          </a:xfrm>
          <a:prstGeom prst="homePlate">
            <a:avLst>
              <a:gd name="adj" fmla="val 100000"/>
            </a:avLst>
          </a:prstGeom>
          <a:solidFill>
            <a:srgbClr val="C0C0C0"/>
          </a:solidFill>
          <a:ln>
            <a:noFill/>
          </a:ln>
          <a:effectLst>
            <a:prstShdw prst="shdw17" dist="17961" dir="2700000">
              <a:srgbClr val="737373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de-AT" altLang="de-DE"/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609600" y="6324600"/>
            <a:ext cx="533400" cy="228600"/>
          </a:xfrm>
          <a:prstGeom prst="rect">
            <a:avLst/>
          </a:prstGeom>
          <a:noFill/>
          <a:ln w="3175">
            <a:solidFill>
              <a:srgbClr val="C0C0C0"/>
            </a:solidFill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de-AT" altLang="de-DE"/>
          </a:p>
        </p:txBody>
      </p:sp>
      <p:grpSp>
        <p:nvGrpSpPr>
          <p:cNvPr id="11" name="Group 26"/>
          <p:cNvGrpSpPr>
            <a:grpSpLocks/>
          </p:cNvGrpSpPr>
          <p:nvPr/>
        </p:nvGrpSpPr>
        <p:grpSpPr bwMode="auto">
          <a:xfrm>
            <a:off x="76200" y="6115050"/>
            <a:ext cx="8991600" cy="19050"/>
            <a:chOff x="48" y="3852"/>
            <a:chExt cx="5664" cy="12"/>
          </a:xfrm>
        </p:grpSpPr>
        <p:sp>
          <p:nvSpPr>
            <p:cNvPr id="12" name="Line 27"/>
            <p:cNvSpPr>
              <a:spLocks noChangeShapeType="1"/>
            </p:cNvSpPr>
            <p:nvPr userDrawn="1"/>
          </p:nvSpPr>
          <p:spPr bwMode="auto">
            <a:xfrm>
              <a:off x="48" y="3852"/>
              <a:ext cx="5664" cy="0"/>
            </a:xfrm>
            <a:prstGeom prst="line">
              <a:avLst/>
            </a:prstGeom>
            <a:noFill/>
            <a:ln w="6350">
              <a:solidFill>
                <a:srgbClr val="7B827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3" name="Line 28"/>
            <p:cNvSpPr>
              <a:spLocks noChangeShapeType="1"/>
            </p:cNvSpPr>
            <p:nvPr userDrawn="1"/>
          </p:nvSpPr>
          <p:spPr bwMode="auto">
            <a:xfrm>
              <a:off x="48" y="3864"/>
              <a:ext cx="5664" cy="0"/>
            </a:xfrm>
            <a:prstGeom prst="line">
              <a:avLst/>
            </a:prstGeom>
            <a:noFill/>
            <a:ln w="63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84313"/>
            <a:ext cx="7772400" cy="1655762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>
            <a:lvl1pPr>
              <a:defRPr/>
            </a:lvl1pPr>
          </a:lstStyle>
          <a:p>
            <a:r>
              <a:rPr lang="de-DE"/>
              <a:t>Klicken Sie, um das Titelformat zu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38563"/>
            <a:ext cx="7772400" cy="1274762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/>
            </a:lvl1pPr>
          </a:lstStyle>
          <a:p>
            <a:r>
              <a:rPr lang="de-DE"/>
              <a:t>Klicken Sie, um das Format des Untertitelmasters zu bearbeiten</a:t>
            </a:r>
          </a:p>
        </p:txBody>
      </p:sp>
      <p:sp>
        <p:nvSpPr>
          <p:cNvPr id="14" name="Rectangle 1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7B827C"/>
                </a:solidFill>
              </a:defRPr>
            </a:lvl1pPr>
          </a:lstStyle>
          <a:p>
            <a:pPr>
              <a:defRPr/>
            </a:pPr>
            <a:fld id="{A7E934F2-82E8-41C1-B6CD-7BE6EE53545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56376478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[Digitales Betriebs- und Leittechniksystem</a:t>
            </a:r>
            <a:br>
              <a:rPr lang="de-DE"/>
            </a:br>
            <a:r>
              <a:rPr lang="de-DE"/>
              <a:t>als Basis für die Eigenüberwachung, 28.09.2009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44669-77DF-4FD8-AE43-4DE1450AFB8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07645376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160338"/>
            <a:ext cx="2160587" cy="586105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160338"/>
            <a:ext cx="6329363" cy="586105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[Digitales Betriebs- und Leittechniksystem</a:t>
            </a:r>
            <a:br>
              <a:rPr lang="de-DE"/>
            </a:br>
            <a:r>
              <a:rPr lang="de-DE"/>
              <a:t>als Basis für die Eigenüberwachung, 28.09.2009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F79B7-D44E-44A6-941D-7E1648C5019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66082268"/>
      </p:ext>
    </p:extLst>
  </p:cSld>
  <p:clrMapOvr>
    <a:masterClrMapping/>
  </p:clrMapOvr>
  <p:transition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160338"/>
            <a:ext cx="8642350" cy="6096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68313" y="1143000"/>
            <a:ext cx="4027487" cy="48783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27488" cy="48783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[Digitales Betriebs- und Leittechniksystem</a:t>
            </a:r>
            <a:br>
              <a:rPr lang="de-DE"/>
            </a:br>
            <a:r>
              <a:rPr lang="de-DE"/>
              <a:t>als Basis für die Eigenüberwachung, 28.09.2009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2B183-7C07-479E-885A-3BE2B8ACB2A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66672881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Maßnahmen gegen Cyberattacken – 14.11.2019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178F5-7F93-4B33-A20E-F31F48FA956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81187531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[Maßnahmen gegen Cyberattacken – 14.11.2019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A53AD-D1C3-4A7B-9012-749D7777C2B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8513866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1143000"/>
            <a:ext cx="4027487" cy="4878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27488" cy="4878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[Digitales Betriebs- und Leittechniksystem</a:t>
            </a:r>
            <a:br>
              <a:rPr lang="de-DE"/>
            </a:br>
            <a:r>
              <a:rPr lang="de-DE"/>
              <a:t>als Basis für die Eigenüberwachung, 28.09.2009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38187-4291-492C-A3C2-8FF34DCF10F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94139563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[Digitales Betriebs- und Leittechniksystem</a:t>
            </a:r>
            <a:br>
              <a:rPr lang="de-DE"/>
            </a:br>
            <a:r>
              <a:rPr lang="de-DE"/>
              <a:t>als Basis für die Eigenüberwachung, 28.09.2009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7926-C92E-4548-BC4E-F8961677B5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62193144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[Digitales Betriebs- und Leittechniksystem</a:t>
            </a:r>
            <a:br>
              <a:rPr lang="de-DE"/>
            </a:br>
            <a:r>
              <a:rPr lang="de-DE"/>
              <a:t>als Basis für die Eigenüberwachung, 28.09.2009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48AF6-B076-4C71-855C-88B4E33F8F8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93999020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[Digitales Betriebs- und Leittechniksystem</a:t>
            </a:r>
            <a:br>
              <a:rPr lang="de-DE"/>
            </a:br>
            <a:r>
              <a:rPr lang="de-DE"/>
              <a:t>als Basis für die Eigenüberwachung, 28.09.2009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35D2-E0A5-4AA5-9B73-9F6262CD56E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12037028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[Digitales Betriebs- und Leittechniksystem</a:t>
            </a:r>
            <a:br>
              <a:rPr lang="de-DE"/>
            </a:br>
            <a:r>
              <a:rPr lang="de-DE"/>
              <a:t>als Basis für die Eigenüberwachung, 28.09.2009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030EF-6B6F-49CF-82D5-407FEB40F5A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4429355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[Digitales Betriebs- und Leittechniksystem</a:t>
            </a:r>
            <a:br>
              <a:rPr lang="de-DE"/>
            </a:br>
            <a:r>
              <a:rPr lang="de-DE"/>
              <a:t>als Basis für die Eigenüberwachung, 28.09.2009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017C0-344A-4D8B-9188-20623DF2246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18631388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Rectangle 93"/>
          <p:cNvSpPr>
            <a:spLocks noChangeArrowheads="1"/>
          </p:cNvSpPr>
          <p:nvPr/>
        </p:nvSpPr>
        <p:spPr bwMode="auto">
          <a:xfrm>
            <a:off x="9029700" y="0"/>
            <a:ext cx="114300" cy="6858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764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de-AT"/>
          </a:p>
        </p:txBody>
      </p:sp>
      <p:sp>
        <p:nvSpPr>
          <p:cNvPr id="1118" name="Rectangle 94"/>
          <p:cNvSpPr>
            <a:spLocks noChangeArrowheads="1"/>
          </p:cNvSpPr>
          <p:nvPr/>
        </p:nvSpPr>
        <p:spPr bwMode="auto">
          <a:xfrm>
            <a:off x="0" y="0"/>
            <a:ext cx="114300" cy="68580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17647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de-AT"/>
          </a:p>
        </p:txBody>
      </p:sp>
      <p:grpSp>
        <p:nvGrpSpPr>
          <p:cNvPr id="1028" name="Group 99"/>
          <p:cNvGrpSpPr>
            <a:grpSpLocks/>
          </p:cNvGrpSpPr>
          <p:nvPr/>
        </p:nvGrpSpPr>
        <p:grpSpPr bwMode="auto">
          <a:xfrm>
            <a:off x="-9525" y="6115050"/>
            <a:ext cx="9153525" cy="746125"/>
            <a:chOff x="-6" y="3852"/>
            <a:chExt cx="5766" cy="470"/>
          </a:xfrm>
        </p:grpSpPr>
        <p:grpSp>
          <p:nvGrpSpPr>
            <p:cNvPr id="1041" name="Group 68"/>
            <p:cNvGrpSpPr>
              <a:grpSpLocks/>
            </p:cNvGrpSpPr>
            <p:nvPr userDrawn="1"/>
          </p:nvGrpSpPr>
          <p:grpSpPr bwMode="auto">
            <a:xfrm>
              <a:off x="48" y="3852"/>
              <a:ext cx="5664" cy="12"/>
              <a:chOff x="48" y="3852"/>
              <a:chExt cx="5664" cy="12"/>
            </a:xfrm>
          </p:grpSpPr>
          <p:sp>
            <p:nvSpPr>
              <p:cNvPr id="1046" name="Line 12"/>
              <p:cNvSpPr>
                <a:spLocks noChangeShapeType="1"/>
              </p:cNvSpPr>
              <p:nvPr userDrawn="1"/>
            </p:nvSpPr>
            <p:spPr bwMode="auto">
              <a:xfrm>
                <a:off x="48" y="3852"/>
                <a:ext cx="5664" cy="0"/>
              </a:xfrm>
              <a:prstGeom prst="line">
                <a:avLst/>
              </a:prstGeom>
              <a:noFill/>
              <a:ln w="6350">
                <a:solidFill>
                  <a:srgbClr val="7B827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047" name="Line 15"/>
              <p:cNvSpPr>
                <a:spLocks noChangeShapeType="1"/>
              </p:cNvSpPr>
              <p:nvPr userDrawn="1"/>
            </p:nvSpPr>
            <p:spPr bwMode="auto">
              <a:xfrm>
                <a:off x="48" y="3864"/>
                <a:ext cx="5664" cy="0"/>
              </a:xfrm>
              <a:prstGeom prst="line">
                <a:avLst/>
              </a:prstGeom>
              <a:noFill/>
              <a:ln w="63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</p:grpSp>
        <p:grpSp>
          <p:nvGrpSpPr>
            <p:cNvPr id="1042" name="Group 98"/>
            <p:cNvGrpSpPr>
              <a:grpSpLocks/>
            </p:cNvGrpSpPr>
            <p:nvPr userDrawn="1"/>
          </p:nvGrpSpPr>
          <p:grpSpPr bwMode="auto">
            <a:xfrm>
              <a:off x="-6" y="3858"/>
              <a:ext cx="5766" cy="464"/>
              <a:chOff x="-6" y="3858"/>
              <a:chExt cx="5766" cy="464"/>
            </a:xfrm>
          </p:grpSpPr>
          <p:sp>
            <p:nvSpPr>
              <p:cNvPr id="1044" name="Rectangle 72"/>
              <p:cNvSpPr>
                <a:spLocks noChangeArrowheads="1"/>
              </p:cNvSpPr>
              <p:nvPr userDrawn="1"/>
            </p:nvSpPr>
            <p:spPr bwMode="auto">
              <a:xfrm flipV="1">
                <a:off x="68" y="3860"/>
                <a:ext cx="5692" cy="46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de-AT" altLang="de-DE"/>
              </a:p>
            </p:txBody>
          </p:sp>
          <p:sp>
            <p:nvSpPr>
              <p:cNvPr id="1113" name="Rectangle 89"/>
              <p:cNvSpPr>
                <a:spLocks noChangeArrowheads="1"/>
              </p:cNvSpPr>
              <p:nvPr userDrawn="1"/>
            </p:nvSpPr>
            <p:spPr bwMode="auto">
              <a:xfrm rot="-10800000">
                <a:off x="-6" y="3858"/>
                <a:ext cx="79" cy="464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30196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de-AT"/>
              </a:p>
            </p:txBody>
          </p:sp>
          <p:sp>
            <p:nvSpPr>
              <p:cNvPr id="1114" name="Rectangle 90"/>
              <p:cNvSpPr>
                <a:spLocks noChangeArrowheads="1"/>
              </p:cNvSpPr>
              <p:nvPr userDrawn="1"/>
            </p:nvSpPr>
            <p:spPr bwMode="auto">
              <a:xfrm rot="-10800000">
                <a:off x="5681" y="3859"/>
                <a:ext cx="79" cy="463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30196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de-AT"/>
              </a:p>
            </p:txBody>
          </p:sp>
        </p:grpSp>
      </p:grp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60338"/>
            <a:ext cx="8642350" cy="6096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8C8B6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Titelformat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43000"/>
            <a:ext cx="8207375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92275" y="6272213"/>
            <a:ext cx="4103688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90000"/>
              </a:lnSpc>
              <a:defRPr sz="1000">
                <a:solidFill>
                  <a:srgbClr val="7B827C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Maßnahmen gegen Cyberattacken – 14.11.2019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61DE14B-B2A6-47C2-B0E0-5FBCA2EFE54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1033" name="Rectangle 44"/>
          <p:cNvSpPr>
            <a:spLocks noChangeArrowheads="1"/>
          </p:cNvSpPr>
          <p:nvPr/>
        </p:nvSpPr>
        <p:spPr bwMode="auto">
          <a:xfrm>
            <a:off x="1219200" y="6324600"/>
            <a:ext cx="304800" cy="228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rgbClr val="D6DED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de-AT" altLang="de-DE"/>
          </a:p>
        </p:txBody>
      </p:sp>
      <p:sp>
        <p:nvSpPr>
          <p:cNvPr id="1034" name="AutoShape 4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333500" y="6386513"/>
            <a:ext cx="104775" cy="119062"/>
          </a:xfrm>
          <a:prstGeom prst="homePlate">
            <a:avLst>
              <a:gd name="adj" fmla="val 100000"/>
            </a:avLst>
          </a:prstGeom>
          <a:solidFill>
            <a:srgbClr val="7B827C"/>
          </a:solidFill>
          <a:ln>
            <a:noFill/>
          </a:ln>
          <a:effectLst>
            <a:prstShdw prst="shdw17" dist="17961" dir="2700000">
              <a:srgbClr val="4A4E4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de-AT" altLang="de-DE"/>
          </a:p>
        </p:txBody>
      </p:sp>
      <p:sp>
        <p:nvSpPr>
          <p:cNvPr id="1035" name="Rectangle 43"/>
          <p:cNvSpPr>
            <a:spLocks noChangeArrowheads="1"/>
          </p:cNvSpPr>
          <p:nvPr/>
        </p:nvSpPr>
        <p:spPr bwMode="auto">
          <a:xfrm>
            <a:off x="228600" y="6324600"/>
            <a:ext cx="304800" cy="228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rgbClr val="D6DED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de-AT" altLang="de-DE"/>
          </a:p>
        </p:txBody>
      </p:sp>
      <p:sp>
        <p:nvSpPr>
          <p:cNvPr id="1036" name="AutoShape 49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 flipH="1">
            <a:off x="333375" y="6386513"/>
            <a:ext cx="104775" cy="119062"/>
          </a:xfrm>
          <a:prstGeom prst="homePlate">
            <a:avLst>
              <a:gd name="adj" fmla="val 100000"/>
            </a:avLst>
          </a:prstGeom>
          <a:solidFill>
            <a:srgbClr val="7B827C"/>
          </a:solidFill>
          <a:ln>
            <a:noFill/>
          </a:ln>
          <a:effectLst>
            <a:prstShdw prst="shdw17" dist="17961" dir="2700000">
              <a:srgbClr val="4A4E4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de-AT" altLang="de-DE"/>
          </a:p>
        </p:txBody>
      </p:sp>
      <p:sp>
        <p:nvSpPr>
          <p:cNvPr id="1037" name="Rectangle 53"/>
          <p:cNvSpPr>
            <a:spLocks noChangeArrowheads="1"/>
          </p:cNvSpPr>
          <p:nvPr/>
        </p:nvSpPr>
        <p:spPr bwMode="auto">
          <a:xfrm>
            <a:off x="609600" y="6324600"/>
            <a:ext cx="533400" cy="228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rgbClr val="D6DED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de-AT" altLang="de-DE"/>
          </a:p>
        </p:txBody>
      </p:sp>
      <p:grpSp>
        <p:nvGrpSpPr>
          <p:cNvPr id="1038" name="Group 112"/>
          <p:cNvGrpSpPr>
            <a:grpSpLocks/>
          </p:cNvGrpSpPr>
          <p:nvPr/>
        </p:nvGrpSpPr>
        <p:grpSpPr bwMode="auto">
          <a:xfrm>
            <a:off x="76200" y="765175"/>
            <a:ext cx="8991600" cy="19050"/>
            <a:chOff x="48" y="522"/>
            <a:chExt cx="5664" cy="12"/>
          </a:xfrm>
        </p:grpSpPr>
        <p:sp>
          <p:nvSpPr>
            <p:cNvPr id="1039" name="Line 113"/>
            <p:cNvSpPr>
              <a:spLocks noChangeShapeType="1"/>
            </p:cNvSpPr>
            <p:nvPr userDrawn="1"/>
          </p:nvSpPr>
          <p:spPr bwMode="auto">
            <a:xfrm>
              <a:off x="48" y="522"/>
              <a:ext cx="5664" cy="0"/>
            </a:xfrm>
            <a:prstGeom prst="line">
              <a:avLst/>
            </a:prstGeom>
            <a:noFill/>
            <a:ln w="6350">
              <a:solidFill>
                <a:srgbClr val="7B827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040" name="Line 114"/>
            <p:cNvSpPr>
              <a:spLocks noChangeShapeType="1"/>
            </p:cNvSpPr>
            <p:nvPr userDrawn="1"/>
          </p:nvSpPr>
          <p:spPr bwMode="auto">
            <a:xfrm>
              <a:off x="48" y="534"/>
              <a:ext cx="5664" cy="0"/>
            </a:xfrm>
            <a:prstGeom prst="line">
              <a:avLst/>
            </a:prstGeom>
            <a:noFill/>
            <a:ln w="63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48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transition>
    <p:split orient="vert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6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1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6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1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1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1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1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1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1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1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wasser-burgenland.at/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wasser-burgenland.at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wasser-burgenland.at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hyperlink" Target="http://www.wasser-burgenland.at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hyperlink" Target="http://www.wasser-burgenland.at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hyperlink" Target="http://www.wasser-burgenland.at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://www.wasser-burgenland.at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://www.wasser-burgenland.at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hyperlink" Target="http://www.wasser-burgenland.at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wasser-burgenland.at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rittmeyer.com/ikt-services/ikt-sicherheit-fernzugriff-aber-sicher" TargetMode="External"/><Relationship Id="rId4" Type="http://schemas.openxmlformats.org/officeDocument/2006/relationships/hyperlink" Target="http://www.wasser-burgenland.a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://www.wasser-burgenland.at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hyperlink" Target="http://www.wasser-burgenland.at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hyperlink" Target="http://www.wasser-burgenland.at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hyperlink" Target="http://www.wasser-burgenland.at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hyperlink" Target="http://www.wasser-burgenland.at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hyperlink" Target="http://www.wasser-burgenland.at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hyperlink" Target="http://www.wasser-burgenland.at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hyperlink" Target="http://www.wasser-burgenland.at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hyperlink" Target="http://www.wasser-burgenland.at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://www.wasser-burgenland.at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hyperlink" Target="http://www.wasser-burgenland.a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hyperlink" Target="http://www.wasser-burgenland.at/" TargetMode="External"/><Relationship Id="rId9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://www.wasser-burgenland.at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hyperlink" Target="http://www.wasser-burgenland.a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://www.wasser-burgenland.a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hyperlink" Target="http://www.sonntagszeitung.ch/read/sz_08_02_2015/nachrichten/Angriff-auf-die-Stromversorgung-27051" TargetMode="External"/><Relationship Id="rId4" Type="http://schemas.openxmlformats.org/officeDocument/2006/relationships/hyperlink" Target="http://www.wasser-burgenland.at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hyperlink" Target="http://www.wasser-burgenland.a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://www.wasser-burgenland.a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http://www.wasser-burgenland.at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hyperlink" Target="http://www.wasser-burgenland.a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DAD469AD-ACB5-4E8E-A160-A7F93005D3D2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de-DE" altLang="de-DE" sz="1200" dirty="0">
              <a:solidFill>
                <a:srgbClr val="7B827C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797" y="5229200"/>
            <a:ext cx="7772400" cy="647700"/>
          </a:xfrm>
          <a:effectLst>
            <a:outerShdw dist="12700" algn="ctr" rotWithShape="0">
              <a:schemeClr val="accent1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5400" b="0" dirty="0">
                <a:solidFill>
                  <a:schemeClr val="accent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INFOTAG</a:t>
            </a:r>
            <a:br>
              <a:rPr lang="de-DE" altLang="de-DE" sz="5400" b="0" dirty="0">
                <a:solidFill>
                  <a:schemeClr val="accent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de-DE" altLang="de-DE" sz="5400" b="0" dirty="0">
                <a:solidFill>
                  <a:schemeClr val="accent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TRINKWASSER 2022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56" y="188640"/>
            <a:ext cx="5796283" cy="384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8A08A91-B477-4443-91B5-A8F527759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977" y="6139051"/>
            <a:ext cx="1466045" cy="735335"/>
          </a:xfrm>
          <a:prstGeom prst="rect">
            <a:avLst/>
          </a:prstGeom>
        </p:spPr>
      </p:pic>
      <p:pic>
        <p:nvPicPr>
          <p:cNvPr id="1026" name="Picture 2" descr="PRESSEINFORMATION">
            <a:extLst>
              <a:ext uri="{FF2B5EF4-FFF2-40B4-BE49-F238E27FC236}">
                <a16:creationId xmlns:a16="http://schemas.microsoft.com/office/drawing/2014/main" id="{5728FF3E-067A-416D-AE49-B5BE21BAE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182" y="6138616"/>
            <a:ext cx="1105665" cy="73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RESSEINFORMATION">
            <a:extLst>
              <a:ext uri="{FF2B5EF4-FFF2-40B4-BE49-F238E27FC236}">
                <a16:creationId xmlns:a16="http://schemas.microsoft.com/office/drawing/2014/main" id="{1A8E4B55-3837-46EC-AE41-323CB8CBB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122230"/>
            <a:ext cx="1105665" cy="73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5B821EF-3104-4E32-99D8-BFB0115E45D7}"/>
              </a:ext>
            </a:extLst>
          </p:cNvPr>
          <p:cNvSpPr txBox="1"/>
          <p:nvPr/>
        </p:nvSpPr>
        <p:spPr>
          <a:xfrm>
            <a:off x="2285997" y="3459889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24994297-C88D-476F-B261-39AD7E92540C}"/>
              </a:ext>
            </a:extLst>
          </p:cNvPr>
          <p:cNvSpPr txBox="1">
            <a:spLocks/>
          </p:cNvSpPr>
          <p:nvPr/>
        </p:nvSpPr>
        <p:spPr>
          <a:xfrm>
            <a:off x="652462" y="1412776"/>
            <a:ext cx="7978775" cy="39227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457200" indent="-457200">
              <a:buFont typeface="+mj-lt"/>
              <a:buAutoNum type="arabicPeriod"/>
              <a:defRPr/>
            </a:pPr>
            <a:r>
              <a:rPr lang="de-DE" sz="1800" kern="0" dirty="0">
                <a:solidFill>
                  <a:srgbClr val="0070C0"/>
                </a:solidFill>
                <a:latin typeface="+mj-lt"/>
              </a:rPr>
              <a:t>Identifizieren</a:t>
            </a:r>
          </a:p>
          <a:p>
            <a:pPr lvl="1">
              <a:defRPr/>
            </a:pPr>
            <a:r>
              <a:rPr lang="de-AT" sz="1800" dirty="0"/>
              <a:t>Asset Management - Anlagenverwaltung</a:t>
            </a:r>
          </a:p>
          <a:p>
            <a:pPr lvl="1">
              <a:defRPr/>
            </a:pPr>
            <a:r>
              <a:rPr lang="de-AT" sz="1800" dirty="0"/>
              <a:t>Risikobewertung</a:t>
            </a:r>
          </a:p>
          <a:p>
            <a:pPr lvl="1">
              <a:defRPr/>
            </a:pPr>
            <a:endParaRPr lang="de-DE" sz="1800" kern="0" dirty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de-DE" sz="1800" kern="0" dirty="0">
                <a:solidFill>
                  <a:srgbClr val="0070C0"/>
                </a:solidFill>
                <a:latin typeface="+mj-lt"/>
              </a:rPr>
              <a:t>Schützen</a:t>
            </a:r>
          </a:p>
          <a:p>
            <a:pPr lvl="1">
              <a:defRPr/>
            </a:pPr>
            <a:r>
              <a:rPr lang="de-DE" sz="1800" dirty="0"/>
              <a:t>physischer Zugangsschutz der Anlagen &amp; Büros</a:t>
            </a:r>
          </a:p>
          <a:p>
            <a:pPr lvl="1">
              <a:defRPr/>
            </a:pPr>
            <a:r>
              <a:rPr lang="de-DE" sz="1800" dirty="0"/>
              <a:t>Zugangskontrolle</a:t>
            </a:r>
          </a:p>
          <a:p>
            <a:pPr lvl="1">
              <a:defRPr/>
            </a:pPr>
            <a:r>
              <a:rPr lang="de-DE" sz="1800" dirty="0"/>
              <a:t>Schutz des Fernwirknetzwerkes</a:t>
            </a:r>
          </a:p>
          <a:p>
            <a:pPr lvl="1">
              <a:defRPr/>
            </a:pPr>
            <a:endParaRPr lang="de-DE" sz="1800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de-DE" sz="1800" kern="0" dirty="0">
                <a:solidFill>
                  <a:srgbClr val="0070C0"/>
                </a:solidFill>
                <a:latin typeface="+mj-lt"/>
              </a:rPr>
              <a:t>Erkennen</a:t>
            </a:r>
          </a:p>
          <a:p>
            <a:pPr lvl="1">
              <a:defRPr/>
            </a:pPr>
            <a:r>
              <a:rPr lang="de-AT" sz="1800" dirty="0"/>
              <a:t>Bestimmen Sie die Auswirkungen möglicher Events</a:t>
            </a:r>
          </a:p>
          <a:p>
            <a:pPr lvl="1">
              <a:defRPr/>
            </a:pPr>
            <a:r>
              <a:rPr lang="de-AT" sz="1800" dirty="0"/>
              <a:t>Sicherstellen, dass Aktivitäten von externen Dienstleistern überwacht werden</a:t>
            </a:r>
            <a:endParaRPr lang="de-DE" sz="1800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E781CF6-F651-4603-A015-03AE1A780972}"/>
              </a:ext>
            </a:extLst>
          </p:cNvPr>
          <p:cNvSpPr txBox="1">
            <a:spLocks/>
          </p:cNvSpPr>
          <p:nvPr/>
        </p:nvSpPr>
        <p:spPr bwMode="auto">
          <a:xfrm>
            <a:off x="-828600" y="180975"/>
            <a:ext cx="11434233" cy="4318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8C8B6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CH" kern="0" dirty="0"/>
              <a:t>Multi </a:t>
            </a:r>
            <a:r>
              <a:rPr lang="de-CH" kern="0" dirty="0" err="1"/>
              <a:t>Barrierenkonzept</a:t>
            </a:r>
            <a:endParaRPr lang="de-CH" kern="0" dirty="0"/>
          </a:p>
        </p:txBody>
      </p:sp>
    </p:spTree>
    <p:extLst>
      <p:ext uri="{BB962C8B-B14F-4D97-AF65-F5344CB8AC3E}">
        <p14:creationId xmlns:p14="http://schemas.microsoft.com/office/powerpoint/2010/main" val="1913364427"/>
      </p:ext>
    </p:extLst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713E094E-AAB3-48D1-873C-0D0F8E887518}"/>
              </a:ext>
            </a:extLst>
          </p:cNvPr>
          <p:cNvSpPr txBox="1">
            <a:spLocks/>
          </p:cNvSpPr>
          <p:nvPr/>
        </p:nvSpPr>
        <p:spPr>
          <a:xfrm>
            <a:off x="468313" y="1268413"/>
            <a:ext cx="7978775" cy="39227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AutoNum type="arabicPeriod" startAt="4"/>
              <a:defRPr/>
            </a:pPr>
            <a:r>
              <a:rPr lang="de-DE" sz="1800" kern="0" dirty="0">
                <a:solidFill>
                  <a:srgbClr val="0070C0"/>
                </a:solidFill>
                <a:latin typeface="+mj-lt"/>
              </a:rPr>
              <a:t>Reagieren</a:t>
            </a:r>
          </a:p>
          <a:p>
            <a:pPr lvl="1">
              <a:defRPr/>
            </a:pPr>
            <a:r>
              <a:rPr lang="de-AT" sz="1800" dirty="0"/>
              <a:t>Ergreifen von Maßnahmen gegen einen eingetretenen Cybersicherheitsvorfall - Notfallplan</a:t>
            </a:r>
          </a:p>
          <a:p>
            <a:pPr lvl="1">
              <a:defRPr/>
            </a:pPr>
            <a:endParaRPr lang="de-AT" sz="1800" dirty="0"/>
          </a:p>
          <a:p>
            <a:pPr>
              <a:buFont typeface="Wingdings" panose="05000000000000000000" pitchFamily="2" charset="2"/>
              <a:buAutoNum type="arabicPeriod" startAt="5"/>
              <a:defRPr/>
            </a:pPr>
            <a:r>
              <a:rPr lang="de-DE" sz="1800" kern="0" dirty="0">
                <a:solidFill>
                  <a:srgbClr val="0070C0"/>
                </a:solidFill>
                <a:latin typeface="+mj-lt"/>
              </a:rPr>
              <a:t>Wiederherstellen</a:t>
            </a:r>
          </a:p>
          <a:p>
            <a:pPr lvl="1">
              <a:defRPr/>
            </a:pPr>
            <a:r>
              <a:rPr lang="de-DE" sz="1800" dirty="0"/>
              <a:t>Wiederherstellungsplanung</a:t>
            </a:r>
          </a:p>
          <a:p>
            <a:pPr lvl="1">
              <a:defRPr/>
            </a:pPr>
            <a:r>
              <a:rPr lang="de-DE" sz="1800" dirty="0"/>
              <a:t>Backups von OT und IT</a:t>
            </a:r>
          </a:p>
          <a:p>
            <a:pPr lvl="1">
              <a:defRPr/>
            </a:pPr>
            <a:endParaRPr lang="de-DE" sz="1800" dirty="0"/>
          </a:p>
          <a:p>
            <a:pPr marL="457200" lvl="1" indent="0">
              <a:buFont typeface="Wingdings" panose="05000000000000000000" pitchFamily="2" charset="2"/>
              <a:buNone/>
              <a:defRPr/>
            </a:pPr>
            <a:endParaRPr lang="de-DE" sz="1800" dirty="0"/>
          </a:p>
          <a:p>
            <a:pPr marL="457200" lvl="1" indent="0">
              <a:buFont typeface="Wingdings" panose="05000000000000000000" pitchFamily="2" charset="2"/>
              <a:buNone/>
              <a:defRPr/>
            </a:pPr>
            <a:endParaRPr lang="de-DE" sz="1800" dirty="0"/>
          </a:p>
          <a:p>
            <a:pPr marL="457200" lvl="1" indent="0" algn="ctr">
              <a:buFont typeface="Wingdings" panose="05000000000000000000" pitchFamily="2" charset="2"/>
              <a:buNone/>
              <a:defRPr/>
            </a:pPr>
            <a:r>
              <a:rPr lang="de-DE" sz="2800" dirty="0">
                <a:latin typeface="Arial Black" panose="020B0A04020102020204" pitchFamily="34" charset="0"/>
              </a:rPr>
              <a:t>IKT oder Strom AUS bedeutet „NICHT sofort“ Wasser AUS !!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8087930-CC45-426D-83E9-A5AF149878CB}"/>
              </a:ext>
            </a:extLst>
          </p:cNvPr>
          <p:cNvSpPr txBox="1">
            <a:spLocks/>
          </p:cNvSpPr>
          <p:nvPr/>
        </p:nvSpPr>
        <p:spPr bwMode="auto">
          <a:xfrm>
            <a:off x="-828600" y="180975"/>
            <a:ext cx="11434233" cy="4318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8C8B6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CH" kern="0" dirty="0"/>
              <a:t>Multi </a:t>
            </a:r>
            <a:r>
              <a:rPr lang="de-CH" kern="0" dirty="0" err="1"/>
              <a:t>Barrierenkonzept</a:t>
            </a:r>
            <a:endParaRPr lang="de-CH" kern="0" dirty="0"/>
          </a:p>
        </p:txBody>
      </p:sp>
    </p:spTree>
    <p:extLst>
      <p:ext uri="{BB962C8B-B14F-4D97-AF65-F5344CB8AC3E}">
        <p14:creationId xmlns:p14="http://schemas.microsoft.com/office/powerpoint/2010/main" val="835294622"/>
      </p:ext>
    </p:extLst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9B6C5A45-9D83-4803-A3A0-D7BFAE713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93572"/>
            <a:ext cx="6768752" cy="591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17370"/>
      </p:ext>
    </p:extLst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0D40139-51F5-4377-884B-E4748B1E3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970" y="0"/>
            <a:ext cx="5859326" cy="628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03199"/>
      </p:ext>
    </p:extLst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8A3E6B7-07C6-4587-8C05-608148006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075" y="1300162"/>
            <a:ext cx="718185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78936"/>
      </p:ext>
    </p:extLst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BB452FF-67B9-45EE-8C25-7FCE49B6C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2" y="183477"/>
            <a:ext cx="8805466" cy="57699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5EBFE58-066D-4C43-BADE-013A8E6CB3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76" y="5059492"/>
            <a:ext cx="2941712" cy="102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70546"/>
      </p:ext>
    </p:extLst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828702F-B1B3-8ADD-14B9-DA501EB22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3" y="355639"/>
            <a:ext cx="5476924" cy="52592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1B3AF8A-E430-D81E-46E7-51A77280B3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57774"/>
            <a:ext cx="3672409" cy="447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063168"/>
      </p:ext>
    </p:extLst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C658842-B7EA-42C6-B3DC-B300D7E07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60" y="180975"/>
            <a:ext cx="8892480" cy="584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02745"/>
      </p:ext>
    </p:extLst>
  </p:cSld>
  <p:clrMapOvr>
    <a:masterClrMapping/>
  </p:clrMapOvr>
  <p:transition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24994297-C88D-476F-B261-39AD7E92540C}"/>
              </a:ext>
            </a:extLst>
          </p:cNvPr>
          <p:cNvSpPr txBox="1">
            <a:spLocks/>
          </p:cNvSpPr>
          <p:nvPr/>
        </p:nvSpPr>
        <p:spPr>
          <a:xfrm>
            <a:off x="652462" y="881061"/>
            <a:ext cx="7978775" cy="44544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457200" indent="-457200">
              <a:buFont typeface="+mj-lt"/>
              <a:buAutoNum type="arabicPeriod"/>
              <a:defRPr/>
            </a:pPr>
            <a:r>
              <a:rPr lang="de-DE" sz="1800" kern="0" dirty="0">
                <a:solidFill>
                  <a:srgbClr val="0070C0"/>
                </a:solidFill>
                <a:latin typeface="+mj-lt"/>
              </a:rPr>
              <a:t>Bereich IT (Büro-Umgebung):</a:t>
            </a:r>
          </a:p>
          <a:p>
            <a:pPr lvl="1">
              <a:defRPr/>
            </a:pPr>
            <a:r>
              <a:rPr lang="de-AT" sz="1800" dirty="0"/>
              <a:t>Kundendaten – personenbezogene Daten - DSGV</a:t>
            </a:r>
          </a:p>
          <a:p>
            <a:pPr lvl="1">
              <a:defRPr/>
            </a:pPr>
            <a:r>
              <a:rPr lang="de-AT" sz="1800" dirty="0"/>
              <a:t>Briefe – Korrespondenz  - Archiv</a:t>
            </a:r>
          </a:p>
          <a:p>
            <a:pPr lvl="1">
              <a:defRPr/>
            </a:pPr>
            <a:r>
              <a:rPr lang="de-AT" sz="1800" dirty="0"/>
              <a:t>technische Dateien – Pläne – Berichte – Abrechnungen – Berechnungen – Projekte - Betriebsführung…</a:t>
            </a:r>
          </a:p>
          <a:p>
            <a:pPr lvl="1">
              <a:defRPr/>
            </a:pPr>
            <a:r>
              <a:rPr lang="de-AT" sz="1800" dirty="0"/>
              <a:t>Finanzbuchhaltung - Konten</a:t>
            </a:r>
          </a:p>
          <a:p>
            <a:pPr lvl="1">
              <a:defRPr/>
            </a:pPr>
            <a:r>
              <a:rPr lang="de-AT" sz="1800" dirty="0"/>
              <a:t>Lager- und Materialwirtschaft</a:t>
            </a:r>
          </a:p>
          <a:p>
            <a:pPr lvl="1">
              <a:defRPr/>
            </a:pPr>
            <a:r>
              <a:rPr lang="de-AT" sz="1800" dirty="0"/>
              <a:t>Personalwesen</a:t>
            </a:r>
          </a:p>
          <a:p>
            <a:pPr lvl="1">
              <a:defRPr/>
            </a:pPr>
            <a:r>
              <a:rPr lang="de-AT" sz="1800" dirty="0"/>
              <a:t>……..</a:t>
            </a:r>
          </a:p>
          <a:p>
            <a:pPr marL="457200" lvl="1" indent="0">
              <a:buNone/>
              <a:defRPr/>
            </a:pPr>
            <a:r>
              <a:rPr lang="de-AT" sz="1800" b="1" kern="0" dirty="0">
                <a:latin typeface="+mj-lt"/>
              </a:rPr>
              <a:t>Sensible Daten – Datensicherheit - Wiederherstellung</a:t>
            </a:r>
          </a:p>
          <a:p>
            <a:pPr marL="457200" lvl="1" indent="0">
              <a:buNone/>
              <a:defRPr/>
            </a:pPr>
            <a:endParaRPr lang="de-DE" sz="1800" kern="0" dirty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de-DE" sz="1800" kern="0" dirty="0">
                <a:solidFill>
                  <a:srgbClr val="0070C0"/>
                </a:solidFill>
                <a:latin typeface="+mj-lt"/>
              </a:rPr>
              <a:t>Bereich Operational Technology OT (Fernwirk-Umgebung):</a:t>
            </a:r>
          </a:p>
          <a:p>
            <a:pPr marL="457200" lvl="1" indent="0">
              <a:buNone/>
              <a:defRPr/>
            </a:pPr>
            <a:r>
              <a:rPr lang="de-DE" sz="1800" dirty="0"/>
              <a:t>„…der wesentliche Dienst…“</a:t>
            </a:r>
          </a:p>
          <a:p>
            <a:pPr lvl="1">
              <a:defRPr/>
            </a:pPr>
            <a:r>
              <a:rPr lang="de-DE" sz="1800" dirty="0"/>
              <a:t>Messwerte vom Leitsystem – Zähler – Wasserstände</a:t>
            </a:r>
          </a:p>
          <a:p>
            <a:pPr lvl="1">
              <a:defRPr/>
            </a:pPr>
            <a:r>
              <a:rPr lang="de-DE" sz="1800" dirty="0"/>
              <a:t>Schutz des Fernwirknetzwerkes</a:t>
            </a:r>
          </a:p>
          <a:p>
            <a:pPr lvl="1">
              <a:defRPr/>
            </a:pPr>
            <a:r>
              <a:rPr lang="de-DE" sz="1800" dirty="0"/>
              <a:t>…..</a:t>
            </a:r>
          </a:p>
          <a:p>
            <a:pPr marL="457200" lvl="1" indent="0">
              <a:buNone/>
              <a:defRPr/>
            </a:pPr>
            <a:r>
              <a:rPr lang="de-DE" sz="1800" b="1" dirty="0"/>
              <a:t>Betriebssicherheit – Resilienz - Störfallrobustheit</a:t>
            </a:r>
          </a:p>
          <a:p>
            <a:pPr marL="457200" lvl="1" indent="0">
              <a:buNone/>
              <a:defRPr/>
            </a:pPr>
            <a:endParaRPr lang="de-DE" sz="1800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E781CF6-F651-4603-A015-03AE1A780972}"/>
              </a:ext>
            </a:extLst>
          </p:cNvPr>
          <p:cNvSpPr txBox="1">
            <a:spLocks/>
          </p:cNvSpPr>
          <p:nvPr/>
        </p:nvSpPr>
        <p:spPr bwMode="auto">
          <a:xfrm>
            <a:off x="-828600" y="180975"/>
            <a:ext cx="11434233" cy="4318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8C8B6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CH" kern="0" dirty="0"/>
              <a:t>Sensible Daten</a:t>
            </a:r>
          </a:p>
        </p:txBody>
      </p:sp>
    </p:spTree>
    <p:extLst>
      <p:ext uri="{BB962C8B-B14F-4D97-AF65-F5344CB8AC3E}">
        <p14:creationId xmlns:p14="http://schemas.microsoft.com/office/powerpoint/2010/main" val="2342517139"/>
      </p:ext>
    </p:extLst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7B32475-BA77-4253-BDFB-CB19F2034C9D}"/>
              </a:ext>
            </a:extLst>
          </p:cNvPr>
          <p:cNvSpPr txBox="1"/>
          <p:nvPr/>
        </p:nvSpPr>
        <p:spPr>
          <a:xfrm>
            <a:off x="539552" y="620688"/>
            <a:ext cx="84249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hlinkClick r:id="rId5"/>
              </a:rPr>
              <a:t>https://</a:t>
            </a:r>
            <a:r>
              <a:rPr lang="de-AT" sz="1400" dirty="0">
                <a:hlinkClick r:id="rId5"/>
              </a:rPr>
              <a:t>rittmeyer</a:t>
            </a:r>
            <a:r>
              <a:rPr lang="de-AT" dirty="0">
                <a:hlinkClick r:id="rId5"/>
              </a:rPr>
              <a:t>.com/ikt-services/ikt-sicherheit-fernzugriff-aber-sicher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46161952"/>
      </p:ext>
    </p:extLst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7236684-DF89-4433-9FC4-5CD4EBD0E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7" y="620687"/>
            <a:ext cx="9118592" cy="547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958EE8AD-71A7-197C-B2C0-633B2B2E73DB}"/>
              </a:ext>
            </a:extLst>
          </p:cNvPr>
          <p:cNvSpPr txBox="1">
            <a:spLocks/>
          </p:cNvSpPr>
          <p:nvPr/>
        </p:nvSpPr>
        <p:spPr bwMode="auto">
          <a:xfrm>
            <a:off x="-690991" y="25336"/>
            <a:ext cx="11434233" cy="4318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8C8B6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CH" kern="0" dirty="0"/>
              <a:t>RANSOMWARE – ….Lösegeld....</a:t>
            </a:r>
          </a:p>
        </p:txBody>
      </p:sp>
    </p:spTree>
  </p:cSld>
  <p:clrMapOvr>
    <a:masterClrMapping/>
  </p:clrMapOvr>
  <p:transition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A5365E4-6596-41D8-A990-52879965DCD0}"/>
              </a:ext>
            </a:extLst>
          </p:cNvPr>
          <p:cNvSpPr txBox="1"/>
          <p:nvPr/>
        </p:nvSpPr>
        <p:spPr>
          <a:xfrm>
            <a:off x="412692" y="902721"/>
            <a:ext cx="82272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Sonntag Morgen 03:15 Uhr Alarm an Bereitschafts-Dienst</a:t>
            </a:r>
          </a:p>
          <a:p>
            <a:endParaRPr lang="de-CH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Laptop oder Tablet einschalten (startet </a:t>
            </a:r>
            <a:r>
              <a:rPr lang="de-CH" sz="2000" b="1" dirty="0">
                <a:latin typeface="Verdana" panose="020B0604030504040204" pitchFamily="34" charset="0"/>
                <a:ea typeface="Verdana" panose="020B0604030504040204" pitchFamily="34" charset="0"/>
              </a:rPr>
              <a:t>ohne PW</a:t>
            </a:r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Icon mit VPN starten (</a:t>
            </a:r>
            <a:r>
              <a:rPr lang="de-CH" sz="2000" b="1" dirty="0">
                <a:latin typeface="Verdana" panose="020B0604030504040204" pitchFamily="34" charset="0"/>
                <a:ea typeface="Verdana" panose="020B0604030504040204" pitchFamily="34" charset="0"/>
              </a:rPr>
              <a:t>gespeichertes PW</a:t>
            </a:r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Icon mit Remoteverbindung starten (</a:t>
            </a:r>
            <a:r>
              <a:rPr lang="de-CH" sz="2000" b="1" dirty="0">
                <a:latin typeface="Verdana" panose="020B0604030504040204" pitchFamily="34" charset="0"/>
                <a:ea typeface="Verdana" panose="020B0604030504040204" pitchFamily="34" charset="0"/>
              </a:rPr>
              <a:t>gespeichertes PW</a:t>
            </a:r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im Leitsystem anmelden</a:t>
            </a:r>
          </a:p>
          <a:p>
            <a:pPr marL="261938" lvl="1" indent="0">
              <a:buNone/>
            </a:pPr>
            <a:endParaRPr lang="de-CH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-195262"/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Die Liste mit allen möglichen PW ist in der RB-Tasche...</a:t>
            </a:r>
          </a:p>
          <a:p>
            <a:pPr marL="261938" lvl="1" indent="0">
              <a:buNone/>
            </a:pPr>
            <a:endParaRPr lang="de-CH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3F9F08E-B444-4899-BA86-22ABA7A80274}"/>
              </a:ext>
            </a:extLst>
          </p:cNvPr>
          <p:cNvSpPr txBox="1">
            <a:spLocks/>
          </p:cNvSpPr>
          <p:nvPr/>
        </p:nvSpPr>
        <p:spPr bwMode="auto">
          <a:xfrm>
            <a:off x="-1476859" y="50158"/>
            <a:ext cx="11593288" cy="533418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7B827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CH" kern="0" dirty="0"/>
              <a:t>Schwachstelle - Fernwartungszugang</a:t>
            </a:r>
          </a:p>
        </p:txBody>
      </p: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90A55FB9-871B-4BA4-AA26-09F1DC5AA90D}"/>
              </a:ext>
            </a:extLst>
          </p:cNvPr>
          <p:cNvSpPr txBox="1">
            <a:spLocks/>
          </p:cNvSpPr>
          <p:nvPr/>
        </p:nvSpPr>
        <p:spPr>
          <a:xfrm>
            <a:off x="412691" y="5694481"/>
            <a:ext cx="8656320" cy="4801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3050" indent="-273050" algn="l" defTabSz="914377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00ADA5"/>
              </a:buClr>
              <a:buSzPct val="125000"/>
              <a:buFont typeface="Verdana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34988" indent="-258763" algn="l" defTabSz="914377" rtl="0" eaLnBrk="1" latinLnBrk="0" hangingPunct="1">
              <a:lnSpc>
                <a:spcPts val="2600"/>
              </a:lnSpc>
              <a:spcBef>
                <a:spcPts val="500"/>
              </a:spcBef>
              <a:buClr>
                <a:srgbClr val="00ADA5"/>
              </a:buClr>
              <a:buFont typeface="Verdana" pitchFamily="34" charset="0"/>
              <a:buChar char="–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08038" indent="-273050" algn="l" defTabSz="914377" rtl="0" eaLnBrk="1" latinLnBrk="0" hangingPunct="1">
              <a:lnSpc>
                <a:spcPts val="2600"/>
              </a:lnSpc>
              <a:spcBef>
                <a:spcPts val="500"/>
              </a:spcBef>
              <a:buClr>
                <a:srgbClr val="00ADA5"/>
              </a:buClr>
              <a:buFont typeface="Verdana" pitchFamily="34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085850" indent="-277813" algn="l" defTabSz="914377" rtl="0" eaLnBrk="1" latinLnBrk="0" hangingPunct="1">
              <a:lnSpc>
                <a:spcPts val="2600"/>
              </a:lnSpc>
              <a:spcBef>
                <a:spcPts val="500"/>
              </a:spcBef>
              <a:buClr>
                <a:srgbClr val="00ADA5"/>
              </a:buClr>
              <a:buFont typeface="Verdana" pitchFamily="34" charset="0"/>
              <a:buChar char="–"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341438" indent="-2603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EE0"/>
              </a:buClr>
              <a:buFont typeface="Verdan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Verdana" pitchFamily="34" charset="0"/>
              <a:buNone/>
            </a:pPr>
            <a:r>
              <a:rPr lang="de-CH" sz="1600" i="1" dirty="0">
                <a:solidFill>
                  <a:srgbClr val="00ADA5"/>
                </a:solidFill>
              </a:rPr>
              <a:t>Smartphone oder Tablet haben in der Regel kein oder ein vierstelliges Passwort ;-)</a:t>
            </a:r>
          </a:p>
        </p:txBody>
      </p:sp>
      <p:pic>
        <p:nvPicPr>
          <p:cNvPr id="12" name="Grafik 11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5C98194-A647-4F37-BE9D-9973914E25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764071"/>
            <a:ext cx="2880320" cy="1865280"/>
          </a:xfrm>
          <a:prstGeom prst="rect">
            <a:avLst/>
          </a:prstGeom>
        </p:spPr>
      </p:pic>
      <p:pic>
        <p:nvPicPr>
          <p:cNvPr id="13" name="Grafik 1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D60D0621-A547-4FA8-841B-FD624E1E50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764071"/>
            <a:ext cx="2773875" cy="185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6513"/>
      </p:ext>
    </p:extLst>
  </p:cSld>
  <p:clrMapOvr>
    <a:masterClrMapping/>
  </p:clrMapOvr>
  <p:transition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11654F2-96C6-43B9-B6B6-57D75CD733C7}"/>
              </a:ext>
            </a:extLst>
          </p:cNvPr>
          <p:cNvSpPr txBox="1">
            <a:spLocks/>
          </p:cNvSpPr>
          <p:nvPr/>
        </p:nvSpPr>
        <p:spPr bwMode="auto">
          <a:xfrm>
            <a:off x="385234" y="539750"/>
            <a:ext cx="8424659" cy="4318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7B827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CH" kern="0" dirty="0"/>
              <a:t>Maßnahme - Security Awareness Training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43FF4C8-496C-42B3-BD0B-5D3680F29783}"/>
              </a:ext>
            </a:extLst>
          </p:cNvPr>
          <p:cNvSpPr/>
          <p:nvPr/>
        </p:nvSpPr>
        <p:spPr>
          <a:xfrm>
            <a:off x="278703" y="1265239"/>
            <a:ext cx="85311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Sensibilisierung der MitarbeiterInnen mit </a:t>
            </a:r>
            <a:r>
              <a:rPr lang="de-CH" alt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praxisorientierten </a:t>
            </a:r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Cyber-Security Vorträgen (Awareness = Bewusstsein).</a:t>
            </a:r>
            <a:endParaRPr lang="de-CH" sz="2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CH" sz="2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alt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Das grösste Risiko </a:t>
            </a:r>
            <a:r>
              <a:rPr lang="de-CH" alt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sitzt vor dem Rechner</a:t>
            </a:r>
            <a:r>
              <a:rPr lang="de-CH" alt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, sagen Sicherheitsexperten in einer Umfrage - zu 80 Prozent gibt den Hackern menschliches Fehlverhalten Einlass in Firmennetzwerke. «Die erste Linie der Verteidigung»: Sensibilisierung der Mitarbeitenden schafft Bewusstsein und fördert nachhaltig das Sicherheitsverhalten im Berufsalltag.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alt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2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CH" sz="2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nhaltsplatzhalter 3">
            <a:extLst>
              <a:ext uri="{FF2B5EF4-FFF2-40B4-BE49-F238E27FC236}">
                <a16:creationId xmlns:a16="http://schemas.microsoft.com/office/drawing/2014/main" id="{51CAF968-48B4-402F-8988-908A02E52782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809392"/>
            <a:ext cx="2515891" cy="227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59EFF86-F993-4182-822A-6E76D256E2D5}"/>
              </a:ext>
            </a:extLst>
          </p:cNvPr>
          <p:cNvSpPr/>
          <p:nvPr/>
        </p:nvSpPr>
        <p:spPr>
          <a:xfrm>
            <a:off x="2873031" y="5624103"/>
            <a:ext cx="2281132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788" lvl="1">
              <a:lnSpc>
                <a:spcPct val="150000"/>
              </a:lnSpc>
            </a:pPr>
            <a:r>
              <a:rPr lang="de-CH" sz="1600" i="1" dirty="0">
                <a:solidFill>
                  <a:schemeClr val="bg1">
                    <a:lumMod val="50000"/>
                  </a:schemeClr>
                </a:solidFill>
              </a:rPr>
              <a:t>verhindern / schützen</a:t>
            </a:r>
          </a:p>
        </p:txBody>
      </p:sp>
    </p:spTree>
    <p:extLst>
      <p:ext uri="{BB962C8B-B14F-4D97-AF65-F5344CB8AC3E}">
        <p14:creationId xmlns:p14="http://schemas.microsoft.com/office/powerpoint/2010/main" val="3425508380"/>
      </p:ext>
    </p:extLst>
  </p:cSld>
  <p:clrMapOvr>
    <a:masterClrMapping/>
  </p:clrMapOvr>
  <p:transition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EB00AC5-914A-4D53-8A89-99D5847C46BF}"/>
              </a:ext>
            </a:extLst>
          </p:cNvPr>
          <p:cNvSpPr txBox="1">
            <a:spLocks/>
          </p:cNvSpPr>
          <p:nvPr/>
        </p:nvSpPr>
        <p:spPr bwMode="auto">
          <a:xfrm>
            <a:off x="4466" y="539750"/>
            <a:ext cx="8960023" cy="4318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8C8B6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CH" kern="0"/>
              <a:t>Verhindern / Schützen - Wie müssen wir uns Schützen?</a:t>
            </a:r>
            <a:endParaRPr lang="de-CH" kern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9B826A6-EA86-4676-A754-0588AA7B7385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650" y="1538685"/>
            <a:ext cx="7632700" cy="4054076"/>
          </a:xfrm>
          <a:prstGeom prst="rect">
            <a:avLst/>
          </a:prstGeom>
        </p:spPr>
      </p:pic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BBDCB268-B87C-45CB-B590-A3D2033415A0}"/>
              </a:ext>
            </a:extLst>
          </p:cNvPr>
          <p:cNvSpPr txBox="1">
            <a:spLocks/>
          </p:cNvSpPr>
          <p:nvPr/>
        </p:nvSpPr>
        <p:spPr>
          <a:xfrm>
            <a:off x="755650" y="5792812"/>
            <a:ext cx="757576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73050" indent="-273050" algn="l" defTabSz="914377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00ADA5"/>
              </a:buClr>
              <a:buSzPct val="125000"/>
              <a:buFont typeface="Verdana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34988" indent="-258763" algn="l" defTabSz="914377" rtl="0" eaLnBrk="1" latinLnBrk="0" hangingPunct="1">
              <a:lnSpc>
                <a:spcPts val="2600"/>
              </a:lnSpc>
              <a:spcBef>
                <a:spcPts val="500"/>
              </a:spcBef>
              <a:buClr>
                <a:srgbClr val="00ADA5"/>
              </a:buClr>
              <a:buFont typeface="Verdana" pitchFamily="34" charset="0"/>
              <a:buChar char="–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08038" indent="-273050" algn="l" defTabSz="914377" rtl="0" eaLnBrk="1" latinLnBrk="0" hangingPunct="1">
              <a:lnSpc>
                <a:spcPts val="2600"/>
              </a:lnSpc>
              <a:spcBef>
                <a:spcPts val="500"/>
              </a:spcBef>
              <a:buClr>
                <a:srgbClr val="00ADA5"/>
              </a:buClr>
              <a:buFont typeface="Verdana" pitchFamily="34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085850" indent="-277813" algn="l" defTabSz="914377" rtl="0" eaLnBrk="1" latinLnBrk="0" hangingPunct="1">
              <a:lnSpc>
                <a:spcPts val="2600"/>
              </a:lnSpc>
              <a:spcBef>
                <a:spcPts val="500"/>
              </a:spcBef>
              <a:buClr>
                <a:srgbClr val="00ADA5"/>
              </a:buClr>
              <a:buFont typeface="Verdana" pitchFamily="34" charset="0"/>
              <a:buChar char="–"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341438" indent="-2603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EE0"/>
              </a:buClr>
              <a:buFont typeface="Verdan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Verdana" pitchFamily="34" charset="0"/>
              <a:buNone/>
            </a:pPr>
            <a:r>
              <a:rPr lang="de-CH" sz="1400" i="1" dirty="0">
                <a:solidFill>
                  <a:srgbClr val="00ADA5"/>
                </a:solidFill>
              </a:rPr>
              <a:t>Sicherheit besteht aus </a:t>
            </a:r>
            <a:r>
              <a:rPr lang="de-CH" sz="1400" b="1" i="1" dirty="0">
                <a:solidFill>
                  <a:srgbClr val="00ADA5"/>
                </a:solidFill>
              </a:rPr>
              <a:t>75% Mensch </a:t>
            </a:r>
            <a:r>
              <a:rPr lang="de-CH" sz="1400" i="1" dirty="0">
                <a:solidFill>
                  <a:srgbClr val="00ADA5"/>
                </a:solidFill>
              </a:rPr>
              <a:t>(Organisatorisch) und nur </a:t>
            </a:r>
            <a:r>
              <a:rPr lang="de-CH" sz="1400" b="1" i="1" dirty="0">
                <a:solidFill>
                  <a:srgbClr val="00ADA5"/>
                </a:solidFill>
              </a:rPr>
              <a:t>25% Technologie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593A93DA-A57D-4E14-A9BF-69D3AB26760B}"/>
              </a:ext>
            </a:extLst>
          </p:cNvPr>
          <p:cNvSpPr/>
          <p:nvPr/>
        </p:nvSpPr>
        <p:spPr>
          <a:xfrm rot="20441627">
            <a:off x="1490696" y="3368668"/>
            <a:ext cx="6162606" cy="1346347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WIRKUNGSHEBEL  </a:t>
            </a:r>
          </a:p>
        </p:txBody>
      </p:sp>
    </p:spTree>
    <p:extLst>
      <p:ext uri="{BB962C8B-B14F-4D97-AF65-F5344CB8AC3E}">
        <p14:creationId xmlns:p14="http://schemas.microsoft.com/office/powerpoint/2010/main" val="232371058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FB95DF0-5694-4B5A-AAF3-7E5B7CC7B604}"/>
              </a:ext>
            </a:extLst>
          </p:cNvPr>
          <p:cNvSpPr txBox="1">
            <a:spLocks/>
          </p:cNvSpPr>
          <p:nvPr/>
        </p:nvSpPr>
        <p:spPr bwMode="auto">
          <a:xfrm>
            <a:off x="282373" y="43539"/>
            <a:ext cx="8579254" cy="4318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7B827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CH" kern="0" dirty="0"/>
              <a:t>Maßnahme - sicherer Remote Client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09F4895-4A59-4C05-922A-DA74BE0B0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973357"/>
            <a:ext cx="5937687" cy="440375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0FC6AB3-0976-4620-9725-3C5DB119557B}"/>
              </a:ext>
            </a:extLst>
          </p:cNvPr>
          <p:cNvSpPr txBox="1"/>
          <p:nvPr/>
        </p:nvSpPr>
        <p:spPr>
          <a:xfrm>
            <a:off x="360824" y="1023875"/>
            <a:ext cx="2642115" cy="51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Eine VPN-Verbindung ist nicht alles: Sie schützt im Internet vor fremden Zugriffen und Malware. </a:t>
            </a:r>
          </a:p>
          <a:p>
            <a:pPr>
              <a:lnSpc>
                <a:spcPct val="120000"/>
              </a:lnSpc>
            </a:pPr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Oft ist die </a:t>
            </a:r>
            <a:r>
              <a:rPr lang="de-CH" sz="1600" b="1" dirty="0">
                <a:latin typeface="Verdana" panose="020B0604030504040204" pitchFamily="34" charset="0"/>
                <a:ea typeface="Verdana" panose="020B0604030504040204" pitchFamily="34" charset="0"/>
              </a:rPr>
              <a:t>Zugriffs-Hardware</a:t>
            </a:r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 jedoch nicht ausreichend geschützt. Das öffnet Angreifern Tür und Tor zum Leitsystem. Durch infizierte Zugriffs-Hardware können Angreifer dennoch in die Umgebung des Leitsystems gelangen.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A9E83FF-A771-4A5C-8920-078A4BBDDE58}"/>
              </a:ext>
            </a:extLst>
          </p:cNvPr>
          <p:cNvSpPr/>
          <p:nvPr/>
        </p:nvSpPr>
        <p:spPr>
          <a:xfrm>
            <a:off x="4079506" y="5652678"/>
            <a:ext cx="2281132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788" lvl="1">
              <a:lnSpc>
                <a:spcPct val="150000"/>
              </a:lnSpc>
            </a:pPr>
            <a:r>
              <a:rPr lang="de-CH" sz="1600" i="1" dirty="0">
                <a:solidFill>
                  <a:schemeClr val="bg1">
                    <a:lumMod val="50000"/>
                  </a:schemeClr>
                </a:solidFill>
              </a:rPr>
              <a:t>verhindern / schützen</a:t>
            </a:r>
          </a:p>
        </p:txBody>
      </p:sp>
    </p:spTree>
    <p:extLst>
      <p:ext uri="{BB962C8B-B14F-4D97-AF65-F5344CB8AC3E}">
        <p14:creationId xmlns:p14="http://schemas.microsoft.com/office/powerpoint/2010/main" val="1368703983"/>
      </p:ext>
    </p:extLst>
  </p:cSld>
  <p:clrMapOvr>
    <a:masterClrMapping/>
  </p:clrMapOvr>
  <p:transition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AD62BC8-2E15-4D81-A01F-28D3AF4417FA}"/>
              </a:ext>
            </a:extLst>
          </p:cNvPr>
          <p:cNvSpPr txBox="1">
            <a:spLocks/>
          </p:cNvSpPr>
          <p:nvPr/>
        </p:nvSpPr>
        <p:spPr bwMode="auto">
          <a:xfrm>
            <a:off x="1043608" y="28299"/>
            <a:ext cx="6461043" cy="4318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7B827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CH" kern="0" dirty="0"/>
              <a:t>Maßnahme - sicheres Endgerät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92BD38E-44E3-45CB-8245-A780D9076E8B}"/>
              </a:ext>
            </a:extLst>
          </p:cNvPr>
          <p:cNvSpPr txBox="1"/>
          <p:nvPr/>
        </p:nvSpPr>
        <p:spPr>
          <a:xfrm>
            <a:off x="109220" y="931771"/>
            <a:ext cx="8435441" cy="4912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ADA5"/>
              </a:buClr>
              <a:buFont typeface="Wingdings" panose="05000000000000000000" pitchFamily="2" charset="2"/>
              <a:buChar char="§"/>
            </a:pPr>
            <a:r>
              <a:rPr lang="de-CH" sz="1800" b="1" dirty="0">
                <a:latin typeface="Verdana" panose="020B0604030504040204" pitchFamily="34" charset="0"/>
                <a:ea typeface="Verdana" panose="020B0604030504040204" pitchFamily="34" charset="0"/>
              </a:rPr>
              <a:t>Komplexer Passwortschutz</a:t>
            </a:r>
          </a:p>
          <a:p>
            <a:pPr marL="285750" indent="-285750">
              <a:lnSpc>
                <a:spcPct val="150000"/>
              </a:lnSpc>
              <a:buClr>
                <a:srgbClr val="00ADA5"/>
              </a:buClr>
              <a:buFont typeface="Wingdings" panose="05000000000000000000" pitchFamily="2" charset="2"/>
              <a:buChar char="§"/>
            </a:pPr>
            <a:r>
              <a:rPr lang="de-CH" sz="1800" b="1" dirty="0">
                <a:latin typeface="Verdana" panose="020B0604030504040204" pitchFamily="34" charset="0"/>
                <a:ea typeface="Verdana" panose="020B0604030504040204" pitchFamily="34" charset="0"/>
              </a:rPr>
              <a:t>2 Faktor Authentifizierung</a:t>
            </a:r>
          </a:p>
          <a:p>
            <a:pPr marL="285750" indent="-285750">
              <a:lnSpc>
                <a:spcPct val="150000"/>
              </a:lnSpc>
              <a:buClr>
                <a:srgbClr val="00ADA5"/>
              </a:buClr>
              <a:buFont typeface="Wingdings" panose="05000000000000000000" pitchFamily="2" charset="2"/>
              <a:buChar char="§"/>
            </a:pPr>
            <a:r>
              <a:rPr lang="de-CH" sz="1800" b="1" dirty="0">
                <a:latin typeface="Verdana" panose="020B0604030504040204" pitchFamily="34" charset="0"/>
                <a:ea typeface="Verdana" panose="020B0604030504040204" pitchFamily="34" charset="0"/>
              </a:rPr>
              <a:t>Verbindung über einen Jump Host</a:t>
            </a:r>
          </a:p>
          <a:p>
            <a:pPr marL="285750" indent="-285750">
              <a:lnSpc>
                <a:spcPct val="150000"/>
              </a:lnSpc>
              <a:buClr>
                <a:srgbClr val="00ADA5"/>
              </a:buClr>
              <a:buFont typeface="Wingdings" panose="05000000000000000000" pitchFamily="2" charset="2"/>
              <a:buChar char="§"/>
            </a:pPr>
            <a:r>
              <a:rPr lang="de-CH" sz="1800" b="1" dirty="0">
                <a:latin typeface="Verdana" panose="020B0604030504040204" pitchFamily="34" charset="0"/>
                <a:ea typeface="Verdana" panose="020B0604030504040204" pitchFamily="34" charset="0"/>
              </a:rPr>
              <a:t>Nur erlaubte Apps</a:t>
            </a:r>
          </a:p>
          <a:p>
            <a:pPr marL="285750" indent="-285750">
              <a:lnSpc>
                <a:spcPct val="150000"/>
              </a:lnSpc>
              <a:buClr>
                <a:srgbClr val="00ADA5"/>
              </a:buClr>
              <a:buFont typeface="Wingdings" panose="05000000000000000000" pitchFamily="2" charset="2"/>
              <a:buChar char="§"/>
            </a:pPr>
            <a:r>
              <a:rPr lang="de-CH" sz="1800" b="1" dirty="0">
                <a:latin typeface="Verdana" panose="020B0604030504040204" pitchFamily="34" charset="0"/>
                <a:ea typeface="Verdana" panose="020B0604030504040204" pitchFamily="34" charset="0"/>
              </a:rPr>
              <a:t>Nur erlaubte Internetseiten</a:t>
            </a:r>
          </a:p>
          <a:p>
            <a:pPr marL="285750" indent="-285750">
              <a:lnSpc>
                <a:spcPct val="150000"/>
              </a:lnSpc>
              <a:buClr>
                <a:srgbClr val="00ADA5"/>
              </a:buClr>
              <a:buFont typeface="Wingdings" panose="05000000000000000000" pitchFamily="2" charset="2"/>
              <a:buChar char="§"/>
            </a:pPr>
            <a:r>
              <a:rPr lang="de-CH" sz="1800" b="1" dirty="0">
                <a:latin typeface="Verdana" panose="020B0604030504040204" pitchFamily="34" charset="0"/>
                <a:ea typeface="Verdana" panose="020B0604030504040204" pitchFamily="34" charset="0"/>
              </a:rPr>
              <a:t>Kein App-Store</a:t>
            </a:r>
          </a:p>
          <a:p>
            <a:pPr marL="285750" indent="-285750">
              <a:lnSpc>
                <a:spcPct val="150000"/>
              </a:lnSpc>
              <a:buClr>
                <a:srgbClr val="00ADA5"/>
              </a:buClr>
              <a:buFont typeface="Wingdings" panose="05000000000000000000" pitchFamily="2" charset="2"/>
              <a:buChar char="§"/>
            </a:pPr>
            <a:r>
              <a:rPr lang="de-CH" sz="1800" b="1" dirty="0">
                <a:latin typeface="Verdana" panose="020B0604030504040204" pitchFamily="34" charset="0"/>
                <a:ea typeface="Verdana" panose="020B0604030504040204" pitchFamily="34" charset="0"/>
              </a:rPr>
              <a:t>Aktuelle Antivirus Software</a:t>
            </a:r>
          </a:p>
          <a:p>
            <a:pPr marL="285750" indent="-285750">
              <a:lnSpc>
                <a:spcPct val="150000"/>
              </a:lnSpc>
              <a:buClr>
                <a:srgbClr val="00ADA5"/>
              </a:buClr>
              <a:buFont typeface="Wingdings" panose="05000000000000000000" pitchFamily="2" charset="2"/>
              <a:buChar char="§"/>
            </a:pPr>
            <a:r>
              <a:rPr lang="de-CH" sz="1800" b="1" dirty="0">
                <a:latin typeface="Verdana" panose="020B0604030504040204" pitchFamily="34" charset="0"/>
                <a:ea typeface="Verdana" panose="020B0604030504040204" pitchFamily="34" charset="0"/>
              </a:rPr>
              <a:t>Automatische Software Aktualisierung</a:t>
            </a:r>
          </a:p>
          <a:p>
            <a:pPr marL="285750" indent="-285750">
              <a:lnSpc>
                <a:spcPct val="150000"/>
              </a:lnSpc>
              <a:buClr>
                <a:srgbClr val="00ADA5"/>
              </a:buClr>
              <a:buFont typeface="Wingdings" panose="05000000000000000000" pitchFamily="2" charset="2"/>
              <a:buChar char="§"/>
            </a:pPr>
            <a:r>
              <a:rPr lang="de-CH" sz="1800" b="1" dirty="0">
                <a:latin typeface="Verdana" panose="020B0604030504040204" pitchFamily="34" charset="0"/>
                <a:ea typeface="Verdana" panose="020B0604030504040204" pitchFamily="34" charset="0"/>
              </a:rPr>
              <a:t>Speichermedien verschlüsseln</a:t>
            </a:r>
          </a:p>
          <a:p>
            <a:pPr marL="285750" indent="-285750">
              <a:lnSpc>
                <a:spcPct val="150000"/>
              </a:lnSpc>
              <a:buClr>
                <a:srgbClr val="00ADA5"/>
              </a:buClr>
              <a:buFont typeface="Wingdings" panose="05000000000000000000" pitchFamily="2" charset="2"/>
              <a:buChar char="§"/>
            </a:pPr>
            <a:r>
              <a:rPr lang="de-CH" sz="1800" b="1" dirty="0">
                <a:latin typeface="Verdana" panose="020B0604030504040204" pitchFamily="34" charset="0"/>
                <a:ea typeface="Verdana" panose="020B0604030504040204" pitchFamily="34" charset="0"/>
              </a:rPr>
              <a:t>BIOS sperren</a:t>
            </a:r>
          </a:p>
          <a:p>
            <a:pPr>
              <a:lnSpc>
                <a:spcPct val="120000"/>
              </a:lnSpc>
            </a:pPr>
            <a:endParaRPr lang="de-CH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Grafik 8" descr="Zuverlässiger Schutz gegen Wasser und Staub">
            <a:extLst>
              <a:ext uri="{FF2B5EF4-FFF2-40B4-BE49-F238E27FC236}">
                <a16:creationId xmlns:a16="http://schemas.microsoft.com/office/drawing/2014/main" id="{8426A5C5-F362-4464-A8A2-02B5BA24705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938910" cy="226906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F6D85BB-516A-4ECE-B61B-D96D83E1328D}"/>
              </a:ext>
            </a:extLst>
          </p:cNvPr>
          <p:cNvSpPr/>
          <p:nvPr/>
        </p:nvSpPr>
        <p:spPr>
          <a:xfrm>
            <a:off x="4079506" y="5652678"/>
            <a:ext cx="2281132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788" lvl="1">
              <a:lnSpc>
                <a:spcPct val="150000"/>
              </a:lnSpc>
            </a:pPr>
            <a:r>
              <a:rPr lang="de-CH" sz="1600" i="1" dirty="0">
                <a:solidFill>
                  <a:schemeClr val="bg1">
                    <a:lumMod val="50000"/>
                  </a:schemeClr>
                </a:solidFill>
              </a:rPr>
              <a:t>verhindern / schützen</a:t>
            </a:r>
          </a:p>
        </p:txBody>
      </p:sp>
    </p:spTree>
    <p:extLst>
      <p:ext uri="{BB962C8B-B14F-4D97-AF65-F5344CB8AC3E}">
        <p14:creationId xmlns:p14="http://schemas.microsoft.com/office/powerpoint/2010/main" val="1158830265"/>
      </p:ext>
    </p:extLst>
  </p:cSld>
  <p:clrMapOvr>
    <a:masterClrMapping/>
  </p:clrMapOvr>
  <p:transition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EF8FEF5-93A1-4931-BE7B-3D79169DD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126508"/>
            <a:ext cx="6852790" cy="567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77771"/>
      </p:ext>
    </p:extLst>
  </p:cSld>
  <p:clrMapOvr>
    <a:masterClrMapping/>
  </p:clrMapOvr>
  <p:transition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4B0C94B-8F83-467D-A180-874E32B99A65}"/>
              </a:ext>
            </a:extLst>
          </p:cNvPr>
          <p:cNvSpPr txBox="1">
            <a:spLocks/>
          </p:cNvSpPr>
          <p:nvPr/>
        </p:nvSpPr>
        <p:spPr bwMode="auto">
          <a:xfrm>
            <a:off x="385235" y="539750"/>
            <a:ext cx="7931182" cy="4318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7B827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CH" kern="0" dirty="0"/>
              <a:t>Maßnahme - Passwort: 2FA &amp;</a:t>
            </a:r>
          </a:p>
          <a:p>
            <a:r>
              <a:rPr lang="de-CH" kern="0" dirty="0"/>
              <a:t> Passwort-Richtlinie</a:t>
            </a:r>
          </a:p>
        </p:txBody>
      </p:sp>
      <p:pic>
        <p:nvPicPr>
          <p:cNvPr id="7" name="Inhaltsplatzhalter 3">
            <a:extLst>
              <a:ext uri="{FF2B5EF4-FFF2-40B4-BE49-F238E27FC236}">
                <a16:creationId xmlns:a16="http://schemas.microsoft.com/office/drawing/2014/main" id="{DB4CB6C9-2D60-4CBE-B51D-E391E9105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462270" y="3477297"/>
            <a:ext cx="3506530" cy="247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06B16DE1-658E-4FFC-A9FA-133B9F9A32D0}"/>
              </a:ext>
            </a:extLst>
          </p:cNvPr>
          <p:cNvSpPr/>
          <p:nvPr/>
        </p:nvSpPr>
        <p:spPr>
          <a:xfrm>
            <a:off x="175200" y="1010271"/>
            <a:ext cx="530447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000" b="1" dirty="0">
                <a:latin typeface="Verdana" panose="020B0604030504040204" pitchFamily="34" charset="0"/>
                <a:ea typeface="Verdana" panose="020B0604030504040204" pitchFamily="34" charset="0"/>
              </a:rPr>
              <a:t>WISSEN:	</a:t>
            </a:r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Username</a:t>
            </a:r>
          </a:p>
          <a:p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		Passwort</a:t>
            </a:r>
          </a:p>
          <a:p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		Pin		</a:t>
            </a:r>
          </a:p>
          <a:p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		Verbindung	</a:t>
            </a:r>
          </a:p>
          <a:p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		Nummer</a:t>
            </a:r>
            <a:endParaRPr lang="de-CH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CH" sz="2000" b="1" dirty="0">
                <a:latin typeface="Verdana" panose="020B0604030504040204" pitchFamily="34" charset="0"/>
                <a:ea typeface="Verdana" panose="020B0604030504040204" pitchFamily="34" charset="0"/>
              </a:rPr>
              <a:t>HABEN:	</a:t>
            </a:r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Schlüssel</a:t>
            </a:r>
          </a:p>
          <a:p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		SMS auf Smartphone</a:t>
            </a:r>
          </a:p>
          <a:p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		E-Mail</a:t>
            </a:r>
          </a:p>
          <a:p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		Programm</a:t>
            </a:r>
          </a:p>
          <a:p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		Smart Card				NFC</a:t>
            </a:r>
          </a:p>
          <a:p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		Hard-/Software Token</a:t>
            </a:r>
            <a:endParaRPr lang="de-CH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CH" sz="2000" b="1" dirty="0">
                <a:latin typeface="Verdana" panose="020B0604030504040204" pitchFamily="34" charset="0"/>
                <a:ea typeface="Verdana" panose="020B0604030504040204" pitchFamily="34" charset="0"/>
              </a:rPr>
              <a:t>SEIN:		</a:t>
            </a:r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Fingerabdruck</a:t>
            </a:r>
          </a:p>
          <a:p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		Gesichtserkennung</a:t>
            </a:r>
          </a:p>
          <a:p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		Stimme - Call Back</a:t>
            </a:r>
          </a:p>
          <a:p>
            <a:endParaRPr lang="de-CH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B3B4717-1131-44B9-B67F-5385CB47DF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138210"/>
            <a:ext cx="4074850" cy="1836758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1A32E3A3-0086-4F00-AEF5-9B24AD4697E3}"/>
              </a:ext>
            </a:extLst>
          </p:cNvPr>
          <p:cNvSpPr/>
          <p:nvPr/>
        </p:nvSpPr>
        <p:spPr>
          <a:xfrm>
            <a:off x="2890913" y="5690939"/>
            <a:ext cx="2281132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788" lvl="1">
              <a:lnSpc>
                <a:spcPct val="150000"/>
              </a:lnSpc>
            </a:pPr>
            <a:r>
              <a:rPr lang="de-CH" sz="1600" i="1" dirty="0">
                <a:solidFill>
                  <a:schemeClr val="bg1">
                    <a:lumMod val="50000"/>
                  </a:schemeClr>
                </a:solidFill>
              </a:rPr>
              <a:t>verhindern / schützen</a:t>
            </a:r>
          </a:p>
        </p:txBody>
      </p:sp>
    </p:spTree>
    <p:extLst>
      <p:ext uri="{BB962C8B-B14F-4D97-AF65-F5344CB8AC3E}">
        <p14:creationId xmlns:p14="http://schemas.microsoft.com/office/powerpoint/2010/main" val="2277206973"/>
      </p:ext>
    </p:extLst>
  </p:cSld>
  <p:clrMapOvr>
    <a:masterClrMapping/>
  </p:clrMapOvr>
  <p:transition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9588927-36C3-434F-82D4-A7C25A48DF91}"/>
              </a:ext>
            </a:extLst>
          </p:cNvPr>
          <p:cNvSpPr/>
          <p:nvPr/>
        </p:nvSpPr>
        <p:spPr>
          <a:xfrm>
            <a:off x="4079506" y="5652678"/>
            <a:ext cx="2281132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788" lvl="1">
              <a:lnSpc>
                <a:spcPct val="150000"/>
              </a:lnSpc>
            </a:pPr>
            <a:r>
              <a:rPr lang="de-CH" sz="1600" i="1" dirty="0">
                <a:solidFill>
                  <a:schemeClr val="bg1">
                    <a:lumMod val="50000"/>
                  </a:schemeClr>
                </a:solidFill>
              </a:rPr>
              <a:t>verhindern / schützen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9551F9C-5D2B-4DFC-92F9-D6F0C40B257D}"/>
              </a:ext>
            </a:extLst>
          </p:cNvPr>
          <p:cNvSpPr txBox="1">
            <a:spLocks/>
          </p:cNvSpPr>
          <p:nvPr/>
        </p:nvSpPr>
        <p:spPr bwMode="auto">
          <a:xfrm>
            <a:off x="-1145117" y="180975"/>
            <a:ext cx="11434233" cy="4318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7B827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CH" kern="0" dirty="0"/>
              <a:t>Maßnahme – Jump Host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E894028-7D76-4699-855B-3FC885FBB741}"/>
              </a:ext>
            </a:extLst>
          </p:cNvPr>
          <p:cNvSpPr txBox="1">
            <a:spLocks/>
          </p:cNvSpPr>
          <p:nvPr/>
        </p:nvSpPr>
        <p:spPr bwMode="auto">
          <a:xfrm>
            <a:off x="385235" y="1036229"/>
            <a:ext cx="4042749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None/>
              <a:defRPr sz="26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de-CH" sz="2000" kern="0" dirty="0"/>
              <a:t>Der </a:t>
            </a:r>
            <a:r>
              <a:rPr lang="de-CH" sz="2000" b="1" kern="0" dirty="0"/>
              <a:t>direkte</a:t>
            </a:r>
            <a:r>
              <a:rPr lang="de-CH" sz="2000" kern="0" dirty="0"/>
              <a:t> Zugriff auf IT/OT-Systeme und Anwendungen über öffentliche Netze (nicht vertrauenswürdig) sollte im Grundsatz verboten und verhindert werden.</a:t>
            </a:r>
          </a:p>
          <a:p>
            <a:r>
              <a:rPr lang="de-CH" sz="2000" kern="0" dirty="0"/>
              <a:t>Fernwartung nur aus dem internen Netz oder über einen sicheren Zugang. Ein Jump-Host ist ein dediziertes gehärtetes IT-System, das verwendet wird, um Geräte von unterschiedlichen Sicherheitszonen einen kontrollierten Zugriff zu erlauben.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92A6241-1182-41B1-B7DE-7231A77A3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5956" y="1844824"/>
            <a:ext cx="4522269" cy="31295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9856822"/>
      </p:ext>
    </p:extLst>
  </p:cSld>
  <p:clrMapOvr>
    <a:masterClrMapping/>
  </p:clrMapOvr>
  <p:transition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4BF43A3-57AF-4835-9EEE-6B31E1A6ACDA}"/>
              </a:ext>
            </a:extLst>
          </p:cNvPr>
          <p:cNvSpPr txBox="1">
            <a:spLocks/>
          </p:cNvSpPr>
          <p:nvPr/>
        </p:nvSpPr>
        <p:spPr bwMode="auto">
          <a:xfrm>
            <a:off x="224252" y="180975"/>
            <a:ext cx="8291222" cy="4318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7B827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CH" kern="0" dirty="0">
                <a:solidFill>
                  <a:schemeClr val="tx1"/>
                </a:solidFill>
              </a:rPr>
              <a:t>Maßnahme - </a:t>
            </a:r>
            <a:r>
              <a:rPr lang="de-CH" kern="0" dirty="0"/>
              <a:t>Monitoring System &amp; IDS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12605F4-6266-40AB-9A05-1BFE11162184}"/>
              </a:ext>
            </a:extLst>
          </p:cNvPr>
          <p:cNvSpPr/>
          <p:nvPr/>
        </p:nvSpPr>
        <p:spPr>
          <a:xfrm>
            <a:off x="222502" y="996304"/>
            <a:ext cx="8758766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" defTabSz="914377">
              <a:spcBef>
                <a:spcPts val="1000"/>
              </a:spcBef>
              <a:buClr>
                <a:srgbClr val="00ADA5"/>
              </a:buClr>
              <a:buSzPct val="125000"/>
            </a:pPr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Sicherheitszustand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Netzwerkes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&amp; IKT-</a:t>
            </a:r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Komponenten</a:t>
            </a:r>
          </a:p>
          <a:p>
            <a:pPr marL="14287" defTabSz="914377">
              <a:spcBef>
                <a:spcPts val="1000"/>
              </a:spcBef>
              <a:buClr>
                <a:srgbClr val="00ADA5"/>
              </a:buClr>
              <a:buSzPct val="125000"/>
            </a:pPr>
            <a:r>
              <a:rPr lang="de-CH" sz="2000" dirty="0">
                <a:latin typeface="Verdana" panose="020B0604030504040204" pitchFamily="34" charset="0"/>
                <a:ea typeface="Verdana" panose="020B0604030504040204" pitchFamily="34" charset="0"/>
              </a:rPr>
              <a:t>24x7 Überwachung mit Alarmierung</a:t>
            </a:r>
          </a:p>
          <a:p>
            <a:pPr marL="14287" defTabSz="914377">
              <a:spcBef>
                <a:spcPts val="1000"/>
              </a:spcBef>
              <a:buClr>
                <a:srgbClr val="00ADA5"/>
              </a:buClr>
              <a:buSzPct val="125000"/>
            </a:pPr>
            <a:endParaRPr lang="de-CH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00037" indent="-285750" defTabSz="914377">
              <a:spcBef>
                <a:spcPts val="1000"/>
              </a:spcBef>
              <a:buClr>
                <a:srgbClr val="00ADA5"/>
              </a:buClr>
              <a:buSzPct val="125000"/>
              <a:buFont typeface="Wingdings" panose="05000000000000000000" pitchFamily="2" charset="2"/>
              <a:buChar char="§"/>
            </a:pPr>
            <a:r>
              <a:rPr lang="de-CH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Überwachung Aktivitäten &amp; Datenfluss</a:t>
            </a:r>
          </a:p>
          <a:p>
            <a:pPr marL="300037" indent="-285750" defTabSz="914377">
              <a:spcBef>
                <a:spcPts val="1000"/>
              </a:spcBef>
              <a:buClr>
                <a:srgbClr val="00ADA5"/>
              </a:buClr>
              <a:buSzPct val="125000"/>
              <a:buFont typeface="Wingdings" panose="05000000000000000000" pitchFamily="2" charset="2"/>
              <a:buChar char="§"/>
            </a:pPr>
            <a:r>
              <a:rPr lang="de-CH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Überwachung der Internet-Bandbreite</a:t>
            </a:r>
          </a:p>
          <a:p>
            <a:pPr marL="300037" indent="-285750" defTabSz="914377">
              <a:spcBef>
                <a:spcPts val="1000"/>
              </a:spcBef>
              <a:buClr>
                <a:srgbClr val="00ADA5"/>
              </a:buClr>
              <a:buSzPct val="125000"/>
              <a:buFont typeface="Wingdings" panose="05000000000000000000" pitchFamily="2" charset="2"/>
              <a:buChar char="§"/>
            </a:pPr>
            <a:r>
              <a:rPr lang="de-CH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Überwachung der Programme, Dienste, HW</a:t>
            </a:r>
          </a:p>
          <a:p>
            <a:pPr marL="300037" indent="-285750" defTabSz="914377">
              <a:spcBef>
                <a:spcPts val="1000"/>
              </a:spcBef>
              <a:buClr>
                <a:srgbClr val="00ADA5"/>
              </a:buClr>
              <a:buSzPct val="125000"/>
              <a:buFont typeface="Wingdings" panose="05000000000000000000" pitchFamily="2" charset="2"/>
              <a:buChar char="§"/>
            </a:pPr>
            <a:r>
              <a:rPr lang="de-CH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Software-Update Überwachung</a:t>
            </a:r>
          </a:p>
          <a:p>
            <a:pPr marL="300037" indent="-285750" defTabSz="914377">
              <a:spcBef>
                <a:spcPts val="1000"/>
              </a:spcBef>
              <a:buClr>
                <a:srgbClr val="00ADA5"/>
              </a:buClr>
              <a:buSzPct val="125000"/>
              <a:buFont typeface="Wingdings" panose="05000000000000000000" pitchFamily="2" charset="2"/>
              <a:buChar char="§"/>
            </a:pPr>
            <a:r>
              <a:rPr lang="de-CH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Überwachung Antivirus-Signaturen</a:t>
            </a:r>
          </a:p>
          <a:p>
            <a:pPr marL="300037" indent="-285750" defTabSz="914377">
              <a:spcBef>
                <a:spcPts val="1000"/>
              </a:spcBef>
              <a:buClr>
                <a:srgbClr val="00ADA5"/>
              </a:buClr>
              <a:buSzPct val="125000"/>
              <a:buFont typeface="Wingdings" panose="05000000000000000000" pitchFamily="2" charset="2"/>
              <a:buChar char="§"/>
            </a:pPr>
            <a:r>
              <a:rPr lang="de-CH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Erkennen von Anomalien auf LAN &amp; PC</a:t>
            </a:r>
          </a:p>
          <a:p>
            <a:pPr marL="300037" indent="-285750" defTabSz="914377">
              <a:spcBef>
                <a:spcPts val="1000"/>
              </a:spcBef>
              <a:buClr>
                <a:srgbClr val="00ADA5"/>
              </a:buClr>
              <a:buSzPct val="125000"/>
              <a:buFont typeface="Wingdings" panose="05000000000000000000" pitchFamily="2" charset="2"/>
              <a:buChar char="§"/>
            </a:pPr>
            <a:r>
              <a:rPr lang="de-CH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Schliessen von Sicherheitslücken</a:t>
            </a:r>
          </a:p>
          <a:p>
            <a:pPr marL="300037" indent="-285750" defTabSz="914377">
              <a:spcBef>
                <a:spcPts val="1000"/>
              </a:spcBef>
              <a:buClr>
                <a:srgbClr val="00ADA5"/>
              </a:buClr>
              <a:buSzPct val="125000"/>
              <a:buFont typeface="Wingdings" panose="05000000000000000000" pitchFamily="2" charset="2"/>
              <a:buChar char="§"/>
            </a:pPr>
            <a:r>
              <a:rPr lang="de-CH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Stabile Datenübertragung</a:t>
            </a:r>
          </a:p>
          <a:p>
            <a:pPr marL="300037" indent="-285750" defTabSz="914377">
              <a:spcBef>
                <a:spcPts val="1000"/>
              </a:spcBef>
              <a:buClr>
                <a:srgbClr val="00ADA5"/>
              </a:buClr>
              <a:buSzPct val="125000"/>
              <a:buFont typeface="Wingdings" panose="05000000000000000000" pitchFamily="2" charset="2"/>
              <a:buChar char="§"/>
            </a:pPr>
            <a:r>
              <a:rPr lang="de-CH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Erhöhen der Netzwerk Geschwindigkeit</a:t>
            </a:r>
          </a:p>
          <a:p>
            <a:pPr marL="300037" indent="-285750" defTabSz="914377">
              <a:spcBef>
                <a:spcPts val="1000"/>
              </a:spcBef>
              <a:buClr>
                <a:srgbClr val="00ADA5"/>
              </a:buClr>
              <a:buSzPct val="125000"/>
              <a:buFont typeface="Wingdings" panose="05000000000000000000" pitchFamily="2" charset="2"/>
              <a:buChar char="§"/>
            </a:pPr>
            <a:endParaRPr lang="de-CH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259DAB6-6971-4154-843B-2C81AF64D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718" y="2196062"/>
            <a:ext cx="2719339" cy="359975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2EBBFBD-F367-4150-B0E3-E11D28DBBD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7719" y="1747240"/>
            <a:ext cx="2719338" cy="448823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4B81534E-5BA4-4BB7-BB20-8937AD620EE8}"/>
              </a:ext>
            </a:extLst>
          </p:cNvPr>
          <p:cNvSpPr/>
          <p:nvPr/>
        </p:nvSpPr>
        <p:spPr>
          <a:xfrm>
            <a:off x="2890913" y="5690939"/>
            <a:ext cx="2281132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788" lvl="1">
              <a:lnSpc>
                <a:spcPct val="150000"/>
              </a:lnSpc>
            </a:pPr>
            <a:r>
              <a:rPr lang="de-CH" sz="1600" i="1" dirty="0">
                <a:solidFill>
                  <a:schemeClr val="bg1">
                    <a:lumMod val="50000"/>
                  </a:schemeClr>
                </a:solidFill>
              </a:rPr>
              <a:t>erkennen</a:t>
            </a:r>
          </a:p>
        </p:txBody>
      </p:sp>
    </p:spTree>
    <p:extLst>
      <p:ext uri="{BB962C8B-B14F-4D97-AF65-F5344CB8AC3E}">
        <p14:creationId xmlns:p14="http://schemas.microsoft.com/office/powerpoint/2010/main" val="2936689743"/>
      </p:ext>
    </p:extLst>
  </p:cSld>
  <p:clrMapOvr>
    <a:masterClrMapping/>
  </p:clrMapOvr>
  <p:transition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E841231-9ADF-4AB6-9810-E9FBF422C72B}"/>
              </a:ext>
            </a:extLst>
          </p:cNvPr>
          <p:cNvSpPr txBox="1">
            <a:spLocks/>
          </p:cNvSpPr>
          <p:nvPr/>
        </p:nvSpPr>
        <p:spPr bwMode="auto">
          <a:xfrm>
            <a:off x="-1404664" y="332656"/>
            <a:ext cx="11434233" cy="4318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7B827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CH" kern="0" dirty="0"/>
              <a:t>Maßnahme - Update Service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0605455-2BF0-4ED1-84CE-252E8A1B6E19}"/>
              </a:ext>
            </a:extLst>
          </p:cNvPr>
          <p:cNvSpPr txBox="1">
            <a:spLocks/>
          </p:cNvSpPr>
          <p:nvPr/>
        </p:nvSpPr>
        <p:spPr bwMode="auto">
          <a:xfrm>
            <a:off x="385235" y="879699"/>
            <a:ext cx="8219214" cy="499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None/>
              <a:defRPr sz="26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sz="2000" b="1" i="1" kern="1200" dirty="0"/>
              <a:t> </a:t>
            </a:r>
            <a:r>
              <a:rPr lang="en-US" sz="2400" b="1" kern="1200" dirty="0"/>
              <a:t>Patch Management</a:t>
            </a:r>
          </a:p>
          <a:p>
            <a:r>
              <a:rPr lang="de-CH" sz="2000" b="1" kern="1200" dirty="0"/>
              <a:t>Um höchste Versorgungssicherheit zu gewährleisten ist es notwendig, dass verfügbare Aktualisierungen regelmässig installiert werden.</a:t>
            </a:r>
          </a:p>
          <a:p>
            <a:endParaRPr lang="de-CH" kern="1200" dirty="0"/>
          </a:p>
        </p:txBody>
      </p:sp>
      <p:pic>
        <p:nvPicPr>
          <p:cNvPr id="10" name="Grafik 9" descr="Ein Bild, das Tisch enthält.&#10;&#10;Automatisch generierte Beschreibung">
            <a:extLst>
              <a:ext uri="{FF2B5EF4-FFF2-40B4-BE49-F238E27FC236}">
                <a16:creationId xmlns:a16="http://schemas.microsoft.com/office/drawing/2014/main" id="{DFEF945D-648B-4AB1-9E57-D637FA559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95" y="2420888"/>
            <a:ext cx="9039665" cy="3609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461768"/>
      </p:ext>
    </p:extLst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DAD469AD-ACB5-4E8E-A160-A7F93005D3D2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de-DE" altLang="de-DE" sz="1200" dirty="0">
              <a:solidFill>
                <a:srgbClr val="7B827C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8A08A91-B477-4443-91B5-A8F527759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977" y="6139051"/>
            <a:ext cx="1466045" cy="735335"/>
          </a:xfrm>
          <a:prstGeom prst="rect">
            <a:avLst/>
          </a:prstGeom>
        </p:spPr>
      </p:pic>
      <p:pic>
        <p:nvPicPr>
          <p:cNvPr id="1026" name="Picture 2" descr="PRESSEINFORMATION">
            <a:extLst>
              <a:ext uri="{FF2B5EF4-FFF2-40B4-BE49-F238E27FC236}">
                <a16:creationId xmlns:a16="http://schemas.microsoft.com/office/drawing/2014/main" id="{5728FF3E-067A-416D-AE49-B5BE21BAE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182" y="6138616"/>
            <a:ext cx="1105665" cy="73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RESSEINFORMATION">
            <a:extLst>
              <a:ext uri="{FF2B5EF4-FFF2-40B4-BE49-F238E27FC236}">
                <a16:creationId xmlns:a16="http://schemas.microsoft.com/office/drawing/2014/main" id="{1A8E4B55-3837-46EC-AE41-323CB8CBB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122230"/>
            <a:ext cx="1105665" cy="73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887EF294-463D-2596-DBEC-528270105F95}"/>
              </a:ext>
            </a:extLst>
          </p:cNvPr>
          <p:cNvSpPr txBox="1">
            <a:spLocks/>
          </p:cNvSpPr>
          <p:nvPr/>
        </p:nvSpPr>
        <p:spPr bwMode="auto">
          <a:xfrm>
            <a:off x="179512" y="3212976"/>
            <a:ext cx="8424936" cy="828675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7B827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de-AT" kern="0" dirty="0"/>
          </a:p>
          <a:p>
            <a:pPr>
              <a:defRPr/>
            </a:pPr>
            <a:endParaRPr lang="de-AT" kern="0" dirty="0"/>
          </a:p>
          <a:p>
            <a:pPr>
              <a:defRPr/>
            </a:pPr>
            <a:endParaRPr lang="de-AT" kern="0" dirty="0"/>
          </a:p>
          <a:p>
            <a:pPr>
              <a:defRPr/>
            </a:pPr>
            <a:endParaRPr lang="de-AT" kern="0" dirty="0"/>
          </a:p>
          <a:p>
            <a:pPr>
              <a:defRPr/>
            </a:pPr>
            <a:endParaRPr lang="de-AT" kern="0" dirty="0"/>
          </a:p>
          <a:p>
            <a:pPr>
              <a:defRPr/>
            </a:pPr>
            <a:r>
              <a:rPr lang="de-AT" kern="0" dirty="0"/>
              <a:t>Datensicherheit und Cyber-Security </a:t>
            </a:r>
          </a:p>
          <a:p>
            <a:pPr>
              <a:defRPr/>
            </a:pPr>
            <a:r>
              <a:rPr lang="de-AT" kern="0" dirty="0"/>
              <a:t>in der Wasserversorgung</a:t>
            </a:r>
          </a:p>
          <a:p>
            <a:pPr>
              <a:defRPr/>
            </a:pPr>
            <a:endParaRPr lang="de-AT" kern="0" dirty="0"/>
          </a:p>
          <a:p>
            <a:pPr>
              <a:defRPr/>
            </a:pPr>
            <a:r>
              <a:rPr lang="de-AT" kern="0" dirty="0"/>
              <a:t> Umgang mit sensiblen Daten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648145051"/>
      </p:ext>
    </p:extLst>
  </p:cSld>
  <p:clrMapOvr>
    <a:masterClrMapping/>
  </p:clrMapOvr>
  <p:transition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A885856-1277-4ABE-9AF8-A0A3B2E16E30}"/>
              </a:ext>
            </a:extLst>
          </p:cNvPr>
          <p:cNvSpPr txBox="1">
            <a:spLocks/>
          </p:cNvSpPr>
          <p:nvPr/>
        </p:nvSpPr>
        <p:spPr bwMode="auto">
          <a:xfrm>
            <a:off x="-913259" y="13986"/>
            <a:ext cx="11434233" cy="4318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7B827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de-CH" kern="0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8F9C5098-5806-4084-B375-2A91DD649B1B}"/>
              </a:ext>
            </a:extLst>
          </p:cNvPr>
          <p:cNvSpPr txBox="1">
            <a:spLocks/>
          </p:cNvSpPr>
          <p:nvPr/>
        </p:nvSpPr>
        <p:spPr bwMode="auto">
          <a:xfrm>
            <a:off x="179512" y="568211"/>
            <a:ext cx="8712968" cy="128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None/>
              <a:defRPr sz="26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de-CH" sz="2400" b="1" kern="0" dirty="0"/>
              <a:t>Ja - kritische Infrastrukturen werden angegriffen – ich kann und muss mich schützen – ich muss aktiv werden</a:t>
            </a:r>
          </a:p>
          <a:p>
            <a:endParaRPr lang="de-CH" kern="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41FF32E-9EA9-4C62-9BD4-7C9D074CCF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96" b="75373"/>
          <a:stretch/>
        </p:blipFill>
        <p:spPr>
          <a:xfrm>
            <a:off x="28693" y="1945582"/>
            <a:ext cx="9007803" cy="924132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00183DD1-BBCC-46F6-9FD3-D4E8C307FB07}"/>
              </a:ext>
            </a:extLst>
          </p:cNvPr>
          <p:cNvGrpSpPr/>
          <p:nvPr/>
        </p:nvGrpSpPr>
        <p:grpSpPr>
          <a:xfrm>
            <a:off x="1567901" y="4289065"/>
            <a:ext cx="1742180" cy="1526959"/>
            <a:chOff x="8817370" y="1522339"/>
            <a:chExt cx="3475251" cy="3367461"/>
          </a:xfrm>
          <a:effectLst>
            <a:glow rad="101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FC55BEAC-2296-48C1-A24F-E793C4AEB0F4}"/>
                </a:ext>
              </a:extLst>
            </p:cNvPr>
            <p:cNvSpPr/>
            <p:nvPr/>
          </p:nvSpPr>
          <p:spPr>
            <a:xfrm>
              <a:off x="8817370" y="1522339"/>
              <a:ext cx="3475251" cy="3367461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0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37C127BE-115B-4890-9106-6DEAC4028EC4}"/>
                </a:ext>
              </a:extLst>
            </p:cNvPr>
            <p:cNvSpPr/>
            <p:nvPr/>
          </p:nvSpPr>
          <p:spPr>
            <a:xfrm>
              <a:off x="9141606" y="2054803"/>
              <a:ext cx="2826778" cy="283499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C8C84693-95AC-4E40-AB06-84501A454440}"/>
                </a:ext>
              </a:extLst>
            </p:cNvPr>
            <p:cNvSpPr/>
            <p:nvPr/>
          </p:nvSpPr>
          <p:spPr>
            <a:xfrm>
              <a:off x="9334781" y="2520162"/>
              <a:ext cx="2440428" cy="236473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26A025A9-C606-4A21-BA21-C0D5578F7400}"/>
                </a:ext>
              </a:extLst>
            </p:cNvPr>
            <p:cNvSpPr/>
            <p:nvPr/>
          </p:nvSpPr>
          <p:spPr>
            <a:xfrm>
              <a:off x="9570664" y="2976688"/>
              <a:ext cx="1968662" cy="190820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23CF93ED-BB1C-4EA5-8362-CD87CBEF5FC1}"/>
                </a:ext>
              </a:extLst>
            </p:cNvPr>
            <p:cNvSpPr/>
            <p:nvPr/>
          </p:nvSpPr>
          <p:spPr>
            <a:xfrm>
              <a:off x="9800764" y="3402076"/>
              <a:ext cx="1508461" cy="146214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336EBF1F-35C5-4A0D-AB99-8FBB4BE987DC}"/>
                </a:ext>
              </a:extLst>
            </p:cNvPr>
            <p:cNvSpPr txBox="1"/>
            <p:nvPr/>
          </p:nvSpPr>
          <p:spPr>
            <a:xfrm>
              <a:off x="9678535" y="1618384"/>
              <a:ext cx="1787283" cy="1289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Richtlinien</a:t>
              </a:r>
              <a:r>
                <a:rPr lang="en-US" sz="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 </a:t>
              </a:r>
              <a:r>
                <a:rPr lang="en-US" sz="8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Verfahren</a:t>
              </a:r>
              <a:r>
                <a:rPr lang="en-US" sz="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und </a:t>
              </a:r>
              <a:r>
                <a:rPr lang="en-US" sz="8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Aufklärung</a:t>
              </a:r>
              <a:endPara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DE155C0B-07DB-4E4C-BCD6-69E5E95D9E1E}"/>
                </a:ext>
              </a:extLst>
            </p:cNvPr>
            <p:cNvSpPr txBox="1"/>
            <p:nvPr/>
          </p:nvSpPr>
          <p:spPr>
            <a:xfrm>
              <a:off x="9605025" y="2158301"/>
              <a:ext cx="1934300" cy="475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Physisch</a:t>
              </a:r>
              <a:endParaRPr lang="en-US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3781652E-D75A-4DCC-A428-9239331B2D9C}"/>
                </a:ext>
              </a:extLst>
            </p:cNvPr>
            <p:cNvSpPr txBox="1"/>
            <p:nvPr/>
          </p:nvSpPr>
          <p:spPr>
            <a:xfrm>
              <a:off x="9587845" y="3090839"/>
              <a:ext cx="1934300" cy="475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>
                  <a:latin typeface="Verdana" panose="020B0604030504040204" pitchFamily="34" charset="0"/>
                  <a:ea typeface="Verdana" panose="020B0604030504040204" pitchFamily="34" charset="0"/>
                </a:rPr>
                <a:t>Netzwerk</a:t>
              </a:r>
              <a:endParaRPr lang="en-US" sz="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DC99C3BC-074C-4D98-9FBF-B7869F9665F5}"/>
                </a:ext>
              </a:extLst>
            </p:cNvPr>
            <p:cNvSpPr txBox="1"/>
            <p:nvPr/>
          </p:nvSpPr>
          <p:spPr>
            <a:xfrm>
              <a:off x="9595193" y="3498236"/>
              <a:ext cx="1934300" cy="475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Verdana" panose="020B0604030504040204" pitchFamily="34" charset="0"/>
                  <a:ea typeface="Verdana" panose="020B0604030504040204" pitchFamily="34" charset="0"/>
                </a:rPr>
                <a:t>Computer</a:t>
              </a: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9A77B201-47F9-486C-8A91-4D2CB90E97DF}"/>
                </a:ext>
              </a:extLst>
            </p:cNvPr>
            <p:cNvSpPr/>
            <p:nvPr/>
          </p:nvSpPr>
          <p:spPr>
            <a:xfrm>
              <a:off x="10034377" y="3793370"/>
              <a:ext cx="1080000" cy="108000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B47A4A07-1723-4DC5-B20E-72AB1292C40B}"/>
                </a:ext>
              </a:extLst>
            </p:cNvPr>
            <p:cNvSpPr txBox="1"/>
            <p:nvPr/>
          </p:nvSpPr>
          <p:spPr>
            <a:xfrm>
              <a:off x="9613707" y="3789828"/>
              <a:ext cx="1934300" cy="475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>
                  <a:latin typeface="Verdana" panose="020B0604030504040204" pitchFamily="34" charset="0"/>
                  <a:ea typeface="Verdana" panose="020B0604030504040204" pitchFamily="34" charset="0"/>
                </a:rPr>
                <a:t>Applikation</a:t>
              </a:r>
              <a:endParaRPr lang="en-US" sz="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288B63C0-2386-4A13-94AB-0993E5D2D131}"/>
                </a:ext>
              </a:extLst>
            </p:cNvPr>
            <p:cNvSpPr txBox="1"/>
            <p:nvPr/>
          </p:nvSpPr>
          <p:spPr>
            <a:xfrm>
              <a:off x="9605025" y="2635358"/>
              <a:ext cx="1934300" cy="475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Verdana" panose="020B0604030504040204" pitchFamily="34" charset="0"/>
                  <a:ea typeface="Verdana" panose="020B0604030504040204" pitchFamily="34" charset="0"/>
                </a:rPr>
                <a:t>Perimeter</a:t>
              </a: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A88884DA-1A6E-47EF-B384-A78B31101477}"/>
                </a:ext>
              </a:extLst>
            </p:cNvPr>
            <p:cNvSpPr/>
            <p:nvPr/>
          </p:nvSpPr>
          <p:spPr>
            <a:xfrm>
              <a:off x="10240476" y="4156845"/>
              <a:ext cx="720000" cy="720000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22C368CA-675C-4160-8E8E-00FD37F3137F}"/>
                </a:ext>
              </a:extLst>
            </p:cNvPr>
            <p:cNvSpPr txBox="1"/>
            <p:nvPr/>
          </p:nvSpPr>
          <p:spPr>
            <a:xfrm>
              <a:off x="9633325" y="4318040"/>
              <a:ext cx="1934300" cy="475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>
                  <a:latin typeface="Verdana" panose="020B0604030504040204" pitchFamily="34" charset="0"/>
                  <a:ea typeface="Verdana" panose="020B0604030504040204" pitchFamily="34" charset="0"/>
                </a:rPr>
                <a:t>Daten</a:t>
              </a:r>
              <a:endParaRPr lang="en-US" sz="8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pic>
        <p:nvPicPr>
          <p:cNvPr id="28" name="Grafik 27">
            <a:extLst>
              <a:ext uri="{FF2B5EF4-FFF2-40B4-BE49-F238E27FC236}">
                <a16:creationId xmlns:a16="http://schemas.microsoft.com/office/drawing/2014/main" id="{89FE3C82-F3CE-4DC6-939D-B0E48C3A6F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CFCFF"/>
              </a:clrFrom>
              <a:clrTo>
                <a:srgbClr val="FC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44" y="4520450"/>
            <a:ext cx="2106955" cy="1185162"/>
          </a:xfrm>
          <a:prstGeom prst="rect">
            <a:avLst/>
          </a:prstGeom>
        </p:spPr>
      </p:pic>
      <p:pic>
        <p:nvPicPr>
          <p:cNvPr id="30" name="Inhaltsplatzhalter 3">
            <a:extLst>
              <a:ext uri="{FF2B5EF4-FFF2-40B4-BE49-F238E27FC236}">
                <a16:creationId xmlns:a16="http://schemas.microsoft.com/office/drawing/2014/main" id="{05DF48B7-2689-4DD8-A578-8ECD9789D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894" y="2968214"/>
            <a:ext cx="1947847" cy="1163838"/>
          </a:xfrm>
          <a:prstGeom prst="rect">
            <a:avLst/>
          </a:prstGeom>
          <a:noFill/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CCE893A2-92E1-43A0-8488-85CCEED831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7835" y="2901001"/>
            <a:ext cx="1859930" cy="2462101"/>
          </a:xfrm>
          <a:prstGeom prst="rect">
            <a:avLst/>
          </a:prstGeom>
        </p:spPr>
      </p:pic>
      <p:pic>
        <p:nvPicPr>
          <p:cNvPr id="32" name="Grafik 1">
            <a:extLst>
              <a:ext uri="{FF2B5EF4-FFF2-40B4-BE49-F238E27FC236}">
                <a16:creationId xmlns:a16="http://schemas.microsoft.com/office/drawing/2014/main" id="{CE650D63-41B0-453E-814B-30ACC7A659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2869315"/>
            <a:ext cx="2458705" cy="16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963353"/>
      </p:ext>
    </p:extLst>
  </p:cSld>
  <p:clrMapOvr>
    <a:masterClrMapping/>
  </p:clrMapOvr>
  <p:transition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EE89274-1AE2-49CA-87B6-228DB036A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964" y="3613182"/>
            <a:ext cx="3038464" cy="2046904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C51B9C1A-D1E6-446B-A044-6562DC301463}"/>
              </a:ext>
            </a:extLst>
          </p:cNvPr>
          <p:cNvSpPr txBox="1">
            <a:spLocks/>
          </p:cNvSpPr>
          <p:nvPr/>
        </p:nvSpPr>
        <p:spPr bwMode="auto">
          <a:xfrm>
            <a:off x="-913259" y="13986"/>
            <a:ext cx="11434233" cy="4318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7B827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CH" kern="0" dirty="0"/>
              <a:t>Kriminalstatistik 2021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6D354B4-6D82-2DC8-3784-FB4E483C6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9195" y="3207865"/>
            <a:ext cx="5481587" cy="291844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3496A39-D79E-34FB-E4EC-A464A99A0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922" y="428278"/>
            <a:ext cx="5580112" cy="277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72223"/>
      </p:ext>
    </p:extLst>
  </p:cSld>
  <p:clrMapOvr>
    <a:masterClrMapping/>
  </p:clrMapOvr>
  <p:transition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pic>
        <p:nvPicPr>
          <p:cNvPr id="6" name="Inhaltsplatzhalter 15" descr="Ein Bild, das drinnen, rot enthält.&#10;&#10;Automatisch generierte Beschreibung">
            <a:extLst>
              <a:ext uri="{FF2B5EF4-FFF2-40B4-BE49-F238E27FC236}">
                <a16:creationId xmlns:a16="http://schemas.microsoft.com/office/drawing/2014/main" id="{1086D031-6942-1387-C4A8-91A9A5CBF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509044" y="981075"/>
            <a:ext cx="4593997" cy="507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DE0882F1-F347-8973-EC5E-F8F0ECA08539}"/>
              </a:ext>
            </a:extLst>
          </p:cNvPr>
          <p:cNvSpPr txBox="1">
            <a:spLocks/>
          </p:cNvSpPr>
          <p:nvPr/>
        </p:nvSpPr>
        <p:spPr bwMode="auto">
          <a:xfrm>
            <a:off x="-1404664" y="332656"/>
            <a:ext cx="11434233" cy="4318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7B827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CH" kern="0" dirty="0"/>
              <a:t>RESILIENZ – </a:t>
            </a:r>
            <a:r>
              <a:rPr lang="de-CH" kern="0" dirty="0" err="1"/>
              <a:t>Unumwerfbar</a:t>
            </a:r>
            <a:endParaRPr lang="de-CH" kern="0" dirty="0"/>
          </a:p>
        </p:txBody>
      </p:sp>
    </p:spTree>
    <p:extLst>
      <p:ext uri="{BB962C8B-B14F-4D97-AF65-F5344CB8AC3E}">
        <p14:creationId xmlns:p14="http://schemas.microsoft.com/office/powerpoint/2010/main" val="593217004"/>
      </p:ext>
    </p:extLst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1598DBA-DE09-49B2-9ED9-4D00D1E6007D}"/>
              </a:ext>
            </a:extLst>
          </p:cNvPr>
          <p:cNvSpPr txBox="1">
            <a:spLocks/>
          </p:cNvSpPr>
          <p:nvPr/>
        </p:nvSpPr>
        <p:spPr bwMode="auto">
          <a:xfrm>
            <a:off x="-690991" y="25336"/>
            <a:ext cx="11434233" cy="4318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8C8B6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CH" kern="0" dirty="0"/>
              <a:t>Kritische Infrastrukturen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6242FFC-D194-475C-B078-D9BAA5821BB7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2915816" y="832140"/>
            <a:ext cx="5040560" cy="50405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7E3F7E43-B627-410F-A741-F4D99FAB92BF}"/>
              </a:ext>
            </a:extLst>
          </p:cNvPr>
          <p:cNvSpPr/>
          <p:nvPr/>
        </p:nvSpPr>
        <p:spPr>
          <a:xfrm>
            <a:off x="395536" y="2671498"/>
            <a:ext cx="25202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000" b="1" dirty="0">
                <a:latin typeface="Verdana" panose="020B0604030504040204" pitchFamily="34" charset="0"/>
                <a:ea typeface="Verdana" panose="020B0604030504040204" pitchFamily="34" charset="0"/>
              </a:rPr>
              <a:t>Ein Hacker-Angriff auf kritische Infrastruktur­systeme hat das Potenzial Regionen oder ganze Länder ins </a:t>
            </a:r>
            <a:r>
              <a:rPr lang="de-CH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Chaos</a:t>
            </a:r>
            <a:r>
              <a:rPr lang="de-CH" sz="2000" b="1" dirty="0">
                <a:latin typeface="Verdana" panose="020B0604030504040204" pitchFamily="34" charset="0"/>
                <a:ea typeface="Verdana" panose="020B0604030504040204" pitchFamily="34" charset="0"/>
              </a:rPr>
              <a:t> zu stürzen</a:t>
            </a:r>
          </a:p>
        </p:txBody>
      </p:sp>
    </p:spTree>
    <p:extLst>
      <p:ext uri="{BB962C8B-B14F-4D97-AF65-F5344CB8AC3E}">
        <p14:creationId xmlns:p14="http://schemas.microsoft.com/office/powerpoint/2010/main" val="266304933"/>
      </p:ext>
    </p:extLst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B15E995-8137-41E3-8135-64B585594291}"/>
              </a:ext>
            </a:extLst>
          </p:cNvPr>
          <p:cNvSpPr txBox="1">
            <a:spLocks/>
          </p:cNvSpPr>
          <p:nvPr/>
        </p:nvSpPr>
        <p:spPr bwMode="auto">
          <a:xfrm>
            <a:off x="256690" y="351910"/>
            <a:ext cx="8707798" cy="452864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7B827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CH" sz="2400" kern="0" dirty="0"/>
              <a:t>Simulation eines Wasserkraftwerkes, dessen Steuerungsebene über das Internet zugänglich war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A6EC066-7235-490A-8BD9-BA0552308444}"/>
              </a:ext>
            </a:extLst>
          </p:cNvPr>
          <p:cNvSpPr txBox="1">
            <a:spLocks/>
          </p:cNvSpPr>
          <p:nvPr/>
        </p:nvSpPr>
        <p:spPr bwMode="auto">
          <a:xfrm>
            <a:off x="256690" y="1117622"/>
            <a:ext cx="4800988" cy="45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32500" lnSpcReduction="20000"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None/>
              <a:defRPr sz="26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14287" algn="l">
              <a:lnSpc>
                <a:spcPct val="170000"/>
              </a:lnSpc>
            </a:pPr>
            <a:r>
              <a:rPr lang="de-CH" sz="5600" b="1" kern="0" dirty="0"/>
              <a:t>Drei Wochen </a:t>
            </a:r>
            <a:r>
              <a:rPr lang="de-CH" sz="5600" kern="0" dirty="0"/>
              <a:t>lang vorgetäuscht, ein </a:t>
            </a:r>
            <a:r>
              <a:rPr lang="de-CH" sz="5600" b="1" kern="0" dirty="0"/>
              <a:t>Wasserkraftwerk</a:t>
            </a:r>
            <a:r>
              <a:rPr lang="de-CH" sz="5600" kern="0" dirty="0"/>
              <a:t> zu sein. </a:t>
            </a:r>
          </a:p>
          <a:p>
            <a:pPr marL="300037" indent="-285750" algn="l">
              <a:lnSpc>
                <a:spcPct val="160000"/>
              </a:lnSpc>
              <a:buFont typeface="Wingdings" pitchFamily="2" charset="2"/>
              <a:buChar char="§"/>
            </a:pPr>
            <a:r>
              <a:rPr lang="de-CH" sz="5500" kern="0" dirty="0"/>
              <a:t>Nach nur </a:t>
            </a:r>
            <a:r>
              <a:rPr lang="de-CH" sz="5500" b="1" kern="0" dirty="0"/>
              <a:t>18 Stunden </a:t>
            </a:r>
            <a:r>
              <a:rPr lang="de-CH" sz="5500" kern="0" dirty="0"/>
              <a:t>fand der erste Angriff statt.</a:t>
            </a:r>
          </a:p>
          <a:p>
            <a:pPr marL="300037" indent="-285750" algn="l">
              <a:lnSpc>
                <a:spcPct val="160000"/>
              </a:lnSpc>
              <a:buFont typeface="Wingdings" pitchFamily="2" charset="2"/>
              <a:buChar char="§"/>
            </a:pPr>
            <a:r>
              <a:rPr lang="de-CH" sz="5500" kern="0" dirty="0"/>
              <a:t>Es kam zu insgesamt </a:t>
            </a:r>
            <a:r>
              <a:rPr lang="de-CH" sz="5500" b="1" kern="0" dirty="0"/>
              <a:t>31 «Ereignissen»</a:t>
            </a:r>
            <a:r>
              <a:rPr lang="de-CH" sz="5500" kern="0" dirty="0"/>
              <a:t>. </a:t>
            </a:r>
          </a:p>
          <a:p>
            <a:pPr marL="300037" indent="-285750" algn="l">
              <a:lnSpc>
                <a:spcPct val="160000"/>
              </a:lnSpc>
              <a:buFont typeface="Wingdings" pitchFamily="2" charset="2"/>
              <a:buChar char="§"/>
            </a:pPr>
            <a:r>
              <a:rPr lang="de-CH" sz="5500" kern="0" dirty="0"/>
              <a:t>Die Hacker stammten aus </a:t>
            </a:r>
            <a:r>
              <a:rPr lang="de-CH" sz="5500" b="1" kern="0" dirty="0"/>
              <a:t>15 Ländern</a:t>
            </a:r>
            <a:r>
              <a:rPr lang="de-CH" sz="5500" kern="0" dirty="0"/>
              <a:t>. In den meisten Fällen waren es Späher.</a:t>
            </a:r>
          </a:p>
          <a:p>
            <a:pPr marL="300037" indent="-285750" algn="l">
              <a:lnSpc>
                <a:spcPct val="160000"/>
              </a:lnSpc>
              <a:buFont typeface="Wingdings" pitchFamily="2" charset="2"/>
              <a:buChar char="§"/>
            </a:pPr>
            <a:r>
              <a:rPr lang="de-CH" sz="5500" b="1" kern="0" dirty="0"/>
              <a:t>12 Angriffe </a:t>
            </a:r>
            <a:r>
              <a:rPr lang="de-CH" sz="5500" kern="0" dirty="0"/>
              <a:t>lassen sich als «gezielt und zerstörerisch» klassifizieren.</a:t>
            </a:r>
          </a:p>
          <a:p>
            <a:pPr>
              <a:lnSpc>
                <a:spcPct val="100000"/>
              </a:lnSpc>
            </a:pPr>
            <a:r>
              <a:rPr lang="de-CH" sz="1000" kern="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Quelle: Sonntagszeitung 2015</a:t>
            </a:r>
            <a:endParaRPr lang="de-CH" sz="1000" kern="0" dirty="0"/>
          </a:p>
          <a:p>
            <a:pPr>
              <a:lnSpc>
                <a:spcPct val="100000"/>
              </a:lnSpc>
            </a:pPr>
            <a:r>
              <a:rPr lang="de-CH" sz="1000" kern="0" dirty="0"/>
              <a:t>MELANI Halbjahresbericht 2015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64C109B-DDBB-4A1F-95DE-3BCC25864D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678" y="1188304"/>
            <a:ext cx="4417048" cy="324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45639"/>
      </p:ext>
    </p:extLst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4C4663-000E-461C-1040-76C03D25F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137" y="998537"/>
            <a:ext cx="835342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3790"/>
      </p:ext>
    </p:extLst>
  </p:cSld>
  <p:clrMapOvr>
    <a:masterClrMapping/>
  </p:clrMapOvr>
  <p:transition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1AEF4FB-D133-F2D9-45D6-7A0CEA1EB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01" y="82193"/>
            <a:ext cx="7839075" cy="267652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95A5648-F032-F89A-B7FD-01F18C64DD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887" y="2687636"/>
            <a:ext cx="6372225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89786"/>
      </p:ext>
    </p:extLst>
  </p:cSld>
  <p:clrMapOvr>
    <a:masterClrMapping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EAC36FC-2A1E-4745-9144-F7496DA70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40910"/>
            <a:ext cx="6408712" cy="596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80853"/>
      </p:ext>
    </p:extLst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6"/>
          <p:cNvSpPr txBox="1">
            <a:spLocks noGrp="1" noChangeArrowheads="1"/>
          </p:cNvSpPr>
          <p:nvPr/>
        </p:nvSpPr>
        <p:spPr bwMode="auto">
          <a:xfrm>
            <a:off x="619125" y="6305550"/>
            <a:ext cx="533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7E59050-88B2-4ACB-B780-C3FC20322989}" type="slidenum">
              <a:rPr lang="de-DE" altLang="de-DE" sz="1200">
                <a:solidFill>
                  <a:srgbClr val="7B827C"/>
                </a:solidFill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de-DE" altLang="de-DE" sz="1200">
              <a:solidFill>
                <a:srgbClr val="7B827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5229225"/>
            <a:ext cx="7772400" cy="647700"/>
          </a:xfrm>
          <a:effectLst>
            <a:outerShdw dist="12700" algn="ctr" rotWithShape="0">
              <a:srgbClr val="7B827C"/>
            </a:outerShdw>
          </a:effectLst>
        </p:spPr>
        <p:txBody>
          <a:bodyPr anchor="b"/>
          <a:lstStyle/>
          <a:p>
            <a:pPr eaLnBrk="1" hangingPunct="1"/>
            <a:r>
              <a:rPr lang="de-DE" altLang="de-DE" sz="4000" dirty="0"/>
              <a:t> </a:t>
            </a:r>
            <a:br>
              <a:rPr lang="de-DE" altLang="de-DE" sz="4000" dirty="0"/>
            </a:br>
            <a:br>
              <a:rPr lang="de-DE" altLang="de-DE" sz="4000" dirty="0"/>
            </a:br>
            <a:br>
              <a:rPr lang="de-DE" altLang="de-DE" sz="4000" dirty="0"/>
            </a:br>
            <a:endParaRPr lang="de-DE" altLang="de-DE" sz="4000" dirty="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45211"/>
            <a:ext cx="9350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6071BB-ABCE-4167-B127-3FDDB6B84892}"/>
              </a:ext>
            </a:extLst>
          </p:cNvPr>
          <p:cNvSpPr txBox="1"/>
          <p:nvPr/>
        </p:nvSpPr>
        <p:spPr>
          <a:xfrm>
            <a:off x="3635896" y="626045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www.wasser-burgenland.at</a:t>
            </a:r>
            <a:endParaRPr lang="de-DE" dirty="0">
              <a:solidFill>
                <a:srgbClr val="0000FF"/>
              </a:solidFill>
            </a:endParaRP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C19E1F48-39D4-4DCD-BC97-52E2D7C6A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80" y="352783"/>
            <a:ext cx="8572540" cy="516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05460"/>
      </p:ext>
    </p:extLst>
  </p:cSld>
  <p:clrMapOvr>
    <a:masterClrMapping/>
  </p:clrMapOvr>
  <p:transition>
    <p:split orient="vert"/>
  </p:transition>
</p:sld>
</file>

<file path=ppt/theme/theme1.xml><?xml version="1.0" encoding="utf-8"?>
<a:theme xmlns:a="http://schemas.openxmlformats.org/drawingml/2006/main" name="vorlage-125_externe_Vortragende">
  <a:themeElements>
    <a:clrScheme name="vorlage-125_externe_Vortragende 2">
      <a:dk1>
        <a:srgbClr val="000000"/>
      </a:dk1>
      <a:lt1>
        <a:srgbClr val="DDDDDD"/>
      </a:lt1>
      <a:dk2>
        <a:srgbClr val="000000"/>
      </a:dk2>
      <a:lt2>
        <a:srgbClr val="7B827C"/>
      </a:lt2>
      <a:accent1>
        <a:srgbClr val="FFFFFF"/>
      </a:accent1>
      <a:accent2>
        <a:srgbClr val="FFE814"/>
      </a:accent2>
      <a:accent3>
        <a:srgbClr val="EBEBEB"/>
      </a:accent3>
      <a:accent4>
        <a:srgbClr val="000000"/>
      </a:accent4>
      <a:accent5>
        <a:srgbClr val="FFFFFF"/>
      </a:accent5>
      <a:accent6>
        <a:srgbClr val="E7D211"/>
      </a:accent6>
      <a:hlink>
        <a:srgbClr val="065590"/>
      </a:hlink>
      <a:folHlink>
        <a:srgbClr val="92CAE0"/>
      </a:folHlink>
    </a:clrScheme>
    <a:fontScheme name="vorlage-125_externe_Vortragen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orlage-125_externe_Vortragend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-125_externe_Vortragende 2">
        <a:dk1>
          <a:srgbClr val="000000"/>
        </a:dk1>
        <a:lt1>
          <a:srgbClr val="DDDDDD"/>
        </a:lt1>
        <a:dk2>
          <a:srgbClr val="000000"/>
        </a:dk2>
        <a:lt2>
          <a:srgbClr val="7B827C"/>
        </a:lt2>
        <a:accent1>
          <a:srgbClr val="FFFFFF"/>
        </a:accent1>
        <a:accent2>
          <a:srgbClr val="FFE814"/>
        </a:accent2>
        <a:accent3>
          <a:srgbClr val="EBEBEB"/>
        </a:accent3>
        <a:accent4>
          <a:srgbClr val="000000"/>
        </a:accent4>
        <a:accent5>
          <a:srgbClr val="FFFFFF"/>
        </a:accent5>
        <a:accent6>
          <a:srgbClr val="E7D211"/>
        </a:accent6>
        <a:hlink>
          <a:srgbClr val="065590"/>
        </a:hlink>
        <a:folHlink>
          <a:srgbClr val="92CAE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vorlage-125_externe_Vortragende</Template>
  <TotalTime>0</TotalTime>
  <Words>1053</Words>
  <Application>Microsoft Office PowerPoint</Application>
  <PresentationFormat>Bildschirmpräsentation (4:3)</PresentationFormat>
  <Paragraphs>237</Paragraphs>
  <Slides>32</Slides>
  <Notes>32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40" baseType="lpstr">
      <vt:lpstr>Arial</vt:lpstr>
      <vt:lpstr>Arial Black</vt:lpstr>
      <vt:lpstr>Microsoft Sans Serif</vt:lpstr>
      <vt:lpstr>Symbol</vt:lpstr>
      <vt:lpstr>Times New Roman</vt:lpstr>
      <vt:lpstr>Verdana</vt:lpstr>
      <vt:lpstr>Wingdings</vt:lpstr>
      <vt:lpstr>vorlage-125_externe_Vortragende</vt:lpstr>
      <vt:lpstr>INFOTAG TRINKWASSER 2022</vt:lpstr>
      <vt:lpstr>    </vt:lpstr>
      <vt:lpstr>PowerPoint-Präsentation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PowerPoint-Präsentation</vt:lpstr>
      <vt:lpstr>    </vt:lpstr>
      <vt:lpstr>    </vt:lpstr>
      <vt:lpstr>PowerPoint-Präsentation</vt:lpstr>
      <vt:lpstr>    </vt:lpstr>
      <vt:lpstr>    </vt:lpstr>
    </vt:vector>
  </TitlesOfParts>
  <Company>ÖVGW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Kongress und Fachmesse Gas Wasser 116. Jahrestagung ÖVGW</dc:title>
  <dc:creator>Wörndl</dc:creator>
  <cp:lastModifiedBy>Bernhard Hanifl</cp:lastModifiedBy>
  <cp:revision>368</cp:revision>
  <cp:lastPrinted>2021-10-05T08:57:51Z</cp:lastPrinted>
  <dcterms:created xsi:type="dcterms:W3CDTF">2006-03-20T11:04:56Z</dcterms:created>
  <dcterms:modified xsi:type="dcterms:W3CDTF">2022-05-11T06:58:24Z</dcterms:modified>
</cp:coreProperties>
</file>